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3" r:id="rId2"/>
    <p:sldId id="708" r:id="rId3"/>
    <p:sldId id="2029" r:id="rId4"/>
    <p:sldId id="2030" r:id="rId5"/>
    <p:sldId id="2012" r:id="rId6"/>
    <p:sldId id="2039" r:id="rId7"/>
    <p:sldId id="2031" r:id="rId8"/>
    <p:sldId id="2032" r:id="rId9"/>
    <p:sldId id="1956" r:id="rId10"/>
    <p:sldId id="2026" r:id="rId11"/>
    <p:sldId id="1622" r:id="rId12"/>
    <p:sldId id="2036" r:id="rId13"/>
    <p:sldId id="2037" r:id="rId14"/>
    <p:sldId id="879" r:id="rId15"/>
    <p:sldId id="2033" r:id="rId16"/>
    <p:sldId id="1790" r:id="rId17"/>
    <p:sldId id="1791" r:id="rId18"/>
    <p:sldId id="1792" r:id="rId19"/>
    <p:sldId id="2034" r:id="rId20"/>
    <p:sldId id="1896" r:id="rId21"/>
    <p:sldId id="2040" r:id="rId22"/>
    <p:sldId id="2041" r:id="rId23"/>
    <p:sldId id="1794" r:id="rId24"/>
    <p:sldId id="1909" r:id="rId25"/>
    <p:sldId id="2035" r:id="rId26"/>
    <p:sldId id="1805" r:id="rId27"/>
    <p:sldId id="544" r:id="rId28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F4E79"/>
    <a:srgbClr val="DFF1CB"/>
    <a:srgbClr val="C00000"/>
    <a:srgbClr val="203864"/>
    <a:srgbClr val="FFFFFF"/>
    <a:srgbClr val="627392"/>
    <a:srgbClr val="003561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3" autoAdjust="0"/>
    <p:restoredTop sz="93508" autoAdjust="0"/>
  </p:normalViewPr>
  <p:slideViewPr>
    <p:cSldViewPr showGuides="1">
      <p:cViewPr varScale="1">
        <p:scale>
          <a:sx n="65" d="100"/>
          <a:sy n="65" d="100"/>
        </p:scale>
        <p:origin x="858" y="39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415"/>
    </p:cViewPr>
  </p:sorterViewPr>
  <p:notesViewPr>
    <p:cSldViewPr showGuides="1">
      <p:cViewPr varScale="1">
        <p:scale>
          <a:sx n="55" d="100"/>
          <a:sy n="55" d="100"/>
        </p:scale>
        <p:origin x="-261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50C0BF5-C6B3-4481-A66B-C3021ED2235E}" type="datetimeFigureOut">
              <a:rPr lang="it-IT" altLang="it-IT"/>
              <a:pPr/>
              <a:t>16/07/2019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BC64E6F-DA5D-46FA-837C-A96E9F1A40C9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93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fld id="{358CB0B4-B431-4C1F-881D-05B325D9B340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30014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B0B4-B431-4C1F-881D-05B325D9B340}" type="slidenum">
              <a:rPr lang="it-IT" altLang="it-IT" smtClean="0"/>
              <a:pPr/>
              <a:t>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6645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14792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5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10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43915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15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63793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19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86631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25</a:t>
            </a:fld>
            <a:endParaRPr lang="it-IT" alt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101225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30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5" name="Immagine 6" descr="format2">
            <a:extLst>
              <a:ext uri="{FF2B5EF4-FFF2-40B4-BE49-F238E27FC236}">
                <a16:creationId xmlns:a16="http://schemas.microsoft.com/office/drawing/2014/main" id="{9370F816-DBDA-4590-8329-6D847A82A1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3" y="404664"/>
            <a:ext cx="2726651" cy="12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900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2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094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4479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933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8765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44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737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56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019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226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44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188918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pic>
        <p:nvPicPr>
          <p:cNvPr id="6" name="Immagine 5" descr="format2">
            <a:extLst>
              <a:ext uri="{FF2B5EF4-FFF2-40B4-BE49-F238E27FC236}">
                <a16:creationId xmlns:a16="http://schemas.microsoft.com/office/drawing/2014/main" id="{EAC3818A-6CA7-4093-994D-48BAD4E4C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AF516D9-BA35-42B3-99B0-BCAE3A2BF5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99225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050" b="1" i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Aosta, 22 luglio 2019 </a:t>
            </a:r>
            <a:r>
              <a:rPr lang="it-IT" altLang="it-IT" sz="16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600" b="1" smtClean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600" b="1" dirty="0">
              <a:solidFill>
                <a:srgbClr val="2038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  <p:sldLayoutId id="2147486417" r:id="rId12"/>
    <p:sldLayoutId id="21474864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sv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0" Type="http://schemas.openxmlformats.org/officeDocument/2006/relationships/image" Target="../media/image36.sv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49.png"/><Relationship Id="rId5" Type="http://schemas.openxmlformats.org/officeDocument/2006/relationships/image" Target="../media/image57.png"/><Relationship Id="rId10" Type="http://schemas.openxmlformats.org/officeDocument/2006/relationships/image" Target="../media/image36.sv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72.png"/><Relationship Id="rId7" Type="http://schemas.openxmlformats.org/officeDocument/2006/relationships/image" Target="../media/image59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9.png"/><Relationship Id="rId5" Type="http://schemas.openxmlformats.org/officeDocument/2006/relationships/image" Target="../media/image74.png"/><Relationship Id="rId10" Type="http://schemas.openxmlformats.org/officeDocument/2006/relationships/image" Target="../media/image36.svg"/><Relationship Id="rId4" Type="http://schemas.openxmlformats.org/officeDocument/2006/relationships/image" Target="../media/image73.sv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matresearch.com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8">
            <a:extLst>
              <a:ext uri="{FF2B5EF4-FFF2-40B4-BE49-F238E27FC236}">
                <a16:creationId xmlns:a16="http://schemas.microsoft.com/office/drawing/2014/main" id="{A02EB086-734E-47D4-B23F-AE1BF7C7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3897177"/>
            <a:ext cx="9316800" cy="19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Diario economico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i="1" dirty="0">
                <a:latin typeface="Century Gothic" panose="020B0502020202020204" pitchFamily="34" charset="0"/>
              </a:rPr>
              <a:t>Primo </a:t>
            </a:r>
            <a:r>
              <a:rPr lang="it-IT" sz="2400" i="1">
                <a:latin typeface="Century Gothic" panose="020B0502020202020204" pitchFamily="34" charset="0"/>
              </a:rPr>
              <a:t>semestre 2019</a:t>
            </a:r>
            <a:endParaRPr lang="it-IT" sz="2400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b="0" dirty="0">
                <a:latin typeface="Century Gothic" panose="020B0502020202020204" pitchFamily="34" charset="0"/>
              </a:rPr>
              <a:t>Rapporto di ricerca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400" b="0" dirty="0">
                <a:latin typeface="Century Gothic" panose="020B0502020202020204" pitchFamily="34" charset="0"/>
              </a:rPr>
              <a:t>Aosta, 22 luglio 2019 (19183ava01)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9611080C-0FC0-4D3A-B6B6-607000E027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046100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5859A6-B8CE-4C06-BF6B-9E0CD0E28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69565"/>
            <a:ext cx="3240360" cy="15454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F2FAD-9BC6-4207-8A64-B0410CC19ED8}"/>
              </a:ext>
            </a:extLst>
          </p:cNvPr>
          <p:cNvSpPr txBox="1"/>
          <p:nvPr/>
        </p:nvSpPr>
        <p:spPr>
          <a:xfrm>
            <a:off x="843012" y="938444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54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21F7A5-26DE-4BAF-947D-5E28B90C7F82}"/>
              </a:ext>
            </a:extLst>
          </p:cNvPr>
          <p:cNvSpPr txBox="1"/>
          <p:nvPr/>
        </p:nvSpPr>
        <p:spPr>
          <a:xfrm>
            <a:off x="3635420" y="2299694"/>
            <a:ext cx="532975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tessuto imprenditoriale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Demografia delle imprese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 nazionali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</a:t>
            </a:r>
          </a:p>
        </p:txBody>
      </p:sp>
      <p:pic>
        <p:nvPicPr>
          <p:cNvPr id="17" name="Elemento grafico 16" descr="Graffetta">
            <a:extLst>
              <a:ext uri="{FF2B5EF4-FFF2-40B4-BE49-F238E27FC236}">
                <a16:creationId xmlns:a16="http://schemas.microsoft.com/office/drawing/2014/main" id="{6232BFFB-05D4-44D9-B134-C2EA3AB8E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251" y="5287166"/>
            <a:ext cx="567771" cy="56777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0F2F2A1-608B-447E-8C11-287BBFB62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76" y="4483627"/>
            <a:ext cx="620521" cy="620521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264472A-DACE-4484-B013-0EF9F8E1B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250" y="3855594"/>
            <a:ext cx="567772" cy="567772"/>
          </a:xfrm>
          <a:prstGeom prst="rect">
            <a:avLst/>
          </a:prstGeom>
        </p:spPr>
      </p:pic>
      <p:pic>
        <p:nvPicPr>
          <p:cNvPr id="20" name="Elemento grafico 19" descr="Gerarchia">
            <a:extLst>
              <a:ext uri="{FF2B5EF4-FFF2-40B4-BE49-F238E27FC236}">
                <a16:creationId xmlns:a16="http://schemas.microsoft.com/office/drawing/2014/main" id="{909CC2FC-C537-4CFA-8BF9-4C7CA72BF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0538" y="2316308"/>
            <a:ext cx="687003" cy="687003"/>
          </a:xfrm>
          <a:prstGeom prst="rect">
            <a:avLst/>
          </a:prstGeom>
        </p:spPr>
      </p:pic>
      <p:pic>
        <p:nvPicPr>
          <p:cNvPr id="21" name="Elemento grafico 20" descr="Rete">
            <a:extLst>
              <a:ext uri="{FF2B5EF4-FFF2-40B4-BE49-F238E27FC236}">
                <a16:creationId xmlns:a16="http://schemas.microsoft.com/office/drawing/2014/main" id="{BE91FB18-C738-46AF-97C8-D35A38B49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032" y="3026702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827E35-2DC2-40CA-B121-8E6107D1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5" y="1980131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FC1E13-C2A8-4281-9F10-5B8E597E6A56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8890D8-E450-4F23-A023-24BC059D2EA3}"/>
              </a:ext>
            </a:extLst>
          </p:cNvPr>
          <p:cNvSpPr txBox="1"/>
          <p:nvPr/>
        </p:nvSpPr>
        <p:spPr>
          <a:xfrm>
            <a:off x="4799856" y="2547106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450B40-83AD-421B-8655-96D001070CD0}"/>
              </a:ext>
            </a:extLst>
          </p:cNvPr>
          <p:cNvSpPr txBox="1"/>
          <p:nvPr/>
        </p:nvSpPr>
        <p:spPr>
          <a:xfrm>
            <a:off x="2399201" y="4619313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DD1F95-DEFC-4970-8D1A-5EA49F3B83AB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- Imprese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nate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574872" y="296501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497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408368" y="4221088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203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574485" y="2956882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502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544272" y="4253026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198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2080970" y="2564904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602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991544" y="3915638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283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sono nate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700 NUOVE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497 imprese del terziario, 203 imprese degli altri settori di attività economica.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4EC3E54-00A5-4180-AE96-43DFD79E9248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LA DEMOGRAFIA DELLE IMPRESE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2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0F3A4FE0-1196-4A96-AA74-3367EA2C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4" y="1975885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840416" y="2914401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588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740113" y="4513773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258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946517" y="2214736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697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637778" y="4192092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363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2275392" y="2406758"/>
            <a:ext cx="61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687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847528" y="3714087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458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sono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CESSATE 846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588 imprese del terziario, 258 imprese degli altri settori di attività economica.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77553-5AFE-4778-BDAB-FAFD18C22CF6}"/>
              </a:ext>
            </a:extLst>
          </p:cNvPr>
          <p:cNvSpPr txBox="1"/>
          <p:nvPr/>
        </p:nvSpPr>
        <p:spPr>
          <a:xfrm>
            <a:off x="5609209" y="2169575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9FB6A1-CC42-4E91-B134-515B0665FB02}"/>
              </a:ext>
            </a:extLst>
          </p:cNvPr>
          <p:cNvSpPr txBox="1"/>
          <p:nvPr/>
        </p:nvSpPr>
        <p:spPr>
          <a:xfrm>
            <a:off x="2814227" y="4172807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643CFD9-CA25-4082-8F44-6B7E34B386E9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LA DEMOGRAFIA DELLE IMPRESE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9BE94F0-654C-4D06-950F-FF5F1CED4EAD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- Imprese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cessate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FDFF12D-B19F-4457-AA71-BC73672132AB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</p:spTree>
    <p:extLst>
      <p:ext uri="{BB962C8B-B14F-4D97-AF65-F5344CB8AC3E}">
        <p14:creationId xmlns:p14="http://schemas.microsoft.com/office/powerpoint/2010/main" val="405605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CA1ACC2E-F034-410B-BD50-01F9545A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4" y="1975885"/>
            <a:ext cx="9398814" cy="4201230"/>
          </a:xfrm>
          <a:prstGeom prst="rect">
            <a:avLst/>
          </a:prstGeom>
        </p:spPr>
      </p:pic>
      <p:sp>
        <p:nvSpPr>
          <p:cNvPr id="25" name="Text Box 49">
            <a:extLst>
              <a:ext uri="{FF2B5EF4-FFF2-40B4-BE49-F238E27FC236}">
                <a16:creationId xmlns:a16="http://schemas.microsoft.com/office/drawing/2014/main" id="{A94858F4-FAB9-46DF-BFAE-A6700CB81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Research</a:t>
            </a:r>
            <a:r>
              <a:rPr lang="it-IT" altLang="it-IT" sz="900" b="0" dirty="0">
                <a:latin typeface="Century Gothic" panose="020B0502020202020204" pitchFamily="34" charset="0"/>
              </a:rPr>
              <a:t>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 Altri settori di attività economica: manifattura, costruzioni, agricoltura.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D48CEC-6C86-490D-B233-EC73C4569DED}"/>
              </a:ext>
            </a:extLst>
          </p:cNvPr>
          <p:cNvSpPr txBox="1"/>
          <p:nvPr/>
        </p:nvSpPr>
        <p:spPr>
          <a:xfrm>
            <a:off x="9598799" y="391632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-91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94D4CF-1723-4AA8-B62F-5A79F7071C25}"/>
              </a:ext>
            </a:extLst>
          </p:cNvPr>
          <p:cNvSpPr txBox="1"/>
          <p:nvPr/>
        </p:nvSpPr>
        <p:spPr>
          <a:xfrm>
            <a:off x="9691856" y="3236761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-55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13572-D50E-4FF6-859A-AC6BC217654A}"/>
              </a:ext>
            </a:extLst>
          </p:cNvPr>
          <p:cNvSpPr txBox="1"/>
          <p:nvPr/>
        </p:nvSpPr>
        <p:spPr>
          <a:xfrm>
            <a:off x="8536335" y="4399284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-195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1E2883-E3A4-4CBE-BF31-AAAA6289D428}"/>
              </a:ext>
            </a:extLst>
          </p:cNvPr>
          <p:cNvSpPr txBox="1"/>
          <p:nvPr/>
        </p:nvSpPr>
        <p:spPr>
          <a:xfrm>
            <a:off x="8544272" y="358653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-165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D197D0-DC0D-47A2-95CC-1AFF61F84946}"/>
              </a:ext>
            </a:extLst>
          </p:cNvPr>
          <p:cNvSpPr txBox="1"/>
          <p:nvPr/>
        </p:nvSpPr>
        <p:spPr>
          <a:xfrm>
            <a:off x="1696696" y="3275631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-85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3E319-B454-4F52-A9A2-4ABC3A1B18DC}"/>
              </a:ext>
            </a:extLst>
          </p:cNvPr>
          <p:cNvSpPr txBox="1"/>
          <p:nvPr/>
        </p:nvSpPr>
        <p:spPr>
          <a:xfrm>
            <a:off x="1768577" y="431643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-175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C1EB741-0A1F-427B-840C-A4570EBD85A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nel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si è registrato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SALDO NEGATIVO tra nuove iscrizioni e cessazioni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-146 imprese (-91 del terziario, -55 degli altri settori di attività economica).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77553-5AFE-4778-BDAB-FAFD18C22CF6}"/>
              </a:ext>
            </a:extLst>
          </p:cNvPr>
          <p:cNvSpPr txBox="1"/>
          <p:nvPr/>
        </p:nvSpPr>
        <p:spPr>
          <a:xfrm>
            <a:off x="4943872" y="2620251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1F4E7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B9FB6A1-CC42-4E91-B134-515B0665FB02}"/>
              </a:ext>
            </a:extLst>
          </p:cNvPr>
          <p:cNvSpPr txBox="1"/>
          <p:nvPr/>
        </p:nvSpPr>
        <p:spPr>
          <a:xfrm>
            <a:off x="2646351" y="4687559"/>
            <a:ext cx="24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Altri settori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03B18D6-3417-4856-B324-D28C2CDF8519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LA DEMOGRAFIA DELLE IMPRESE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74BCF1D-356E-43E6-B33D-3F02BAAEFEF4}"/>
              </a:ext>
            </a:extLst>
          </p:cNvPr>
          <p:cNvSpPr txBox="1"/>
          <p:nvPr/>
        </p:nvSpPr>
        <p:spPr>
          <a:xfrm>
            <a:off x="1199456" y="1484784"/>
            <a:ext cx="9073008" cy="400110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Valle d'Aosta – </a:t>
            </a:r>
            <a:r>
              <a:rPr lang="it-IT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Saldo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tra imprese iscritte e cessate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7098D3E-1BAD-4E6B-9A3A-36BC03343B94}"/>
              </a:ext>
            </a:extLst>
          </p:cNvPr>
          <p:cNvSpPr txBox="1"/>
          <p:nvPr/>
        </p:nvSpPr>
        <p:spPr>
          <a:xfrm>
            <a:off x="1699084" y="20608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valori assoluti</a:t>
            </a:r>
          </a:p>
        </p:txBody>
      </p:sp>
    </p:spTree>
    <p:extLst>
      <p:ext uri="{BB962C8B-B14F-4D97-AF65-F5344CB8AC3E}">
        <p14:creationId xmlns:p14="http://schemas.microsoft.com/office/powerpoint/2010/main" val="109301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61C776E-9B51-43E9-8127-0773F872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10" y="4058727"/>
            <a:ext cx="3630052" cy="22154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AD1930-1D89-4F04-84A5-B601F529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70" y="4062324"/>
            <a:ext cx="3630052" cy="22154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D44F501-0B2E-4096-B0FF-BDBEFD32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20" y="4056995"/>
            <a:ext cx="3630052" cy="22154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6DEFD5-AA10-41B5-BD45-EE43DA412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866" y="1643548"/>
            <a:ext cx="3630052" cy="22154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57814D4-4694-40E8-B389-F008B0C7A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538" y="1638219"/>
            <a:ext cx="3630052" cy="221545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F065C3B-CC75-47CB-AA2D-BE36D02E3A20}"/>
              </a:ext>
            </a:extLst>
          </p:cNvPr>
          <p:cNvSpPr/>
          <p:nvPr/>
        </p:nvSpPr>
        <p:spPr>
          <a:xfrm>
            <a:off x="348831" y="1469753"/>
            <a:ext cx="38663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800" u="sng" dirty="0">
                <a:latin typeface="Century Gothic" panose="020B0502020202020204" pitchFamily="34" charset="0"/>
                <a:cs typeface="Arial"/>
              </a:rPr>
              <a:t>Valle d'Aosta</a:t>
            </a:r>
          </a:p>
          <a:p>
            <a:pPr algn="l"/>
            <a:r>
              <a:rPr lang="it-IT" sz="1800" u="sng" dirty="0">
                <a:latin typeface="Century Gothic" panose="020B0502020202020204" pitchFamily="34" charset="0"/>
                <a:cs typeface="Arial"/>
              </a:rPr>
              <a:t>Imprese attive dal 2009 ad oggi</a:t>
            </a: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endParaRPr lang="it-IT" sz="1100" b="0" i="1" dirty="0">
              <a:latin typeface="Century Gothic" panose="020B0502020202020204" pitchFamily="34" charset="0"/>
              <a:cs typeface="Arial"/>
            </a:endParaRPr>
          </a:p>
          <a:p>
            <a:pPr algn="l"/>
            <a:r>
              <a:rPr lang="it-IT" sz="1100" b="0" i="1" dirty="0">
                <a:latin typeface="Century Gothic" panose="020B0502020202020204" pitchFamily="34" charset="0"/>
                <a:cs typeface="Arial"/>
              </a:rPr>
              <a:t>Punti base (2009=100). A valori superiori a 100 corrisponde un aumento del numero delle imprese attive, a valori inferiori a 100 corrisponde un decremento del numero delle imprese attive.</a:t>
            </a:r>
            <a:endParaRPr lang="it-IT" sz="1100" b="0" i="1" dirty="0">
              <a:latin typeface="Century Gothic" panose="020B0502020202020204" pitchFamily="34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C5B6CA3A-5D73-4A98-A72A-C61A338C41B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37726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Demografia delle imprese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Nel corso dell’ultimo decennio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si è assistito ad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deterioramento del tessuto imprenditoriale, specialmente dell’industria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(-17%).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Tiene solo il turismo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che fa segnare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segno «più» (+6% dal 2009)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E5C7B32B-2E0B-4FA5-A134-1C47B44D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794B72A-E7EC-4169-B433-80575926AFB5}"/>
              </a:ext>
            </a:extLst>
          </p:cNvPr>
          <p:cNvSpPr/>
          <p:nvPr/>
        </p:nvSpPr>
        <p:spPr bwMode="auto">
          <a:xfrm>
            <a:off x="4295800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6FF9209-A29E-437A-BD44-A1F87149BDBD}"/>
              </a:ext>
            </a:extLst>
          </p:cNvPr>
          <p:cNvSpPr/>
          <p:nvPr/>
        </p:nvSpPr>
        <p:spPr bwMode="auto">
          <a:xfrm>
            <a:off x="407368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F5E136E-79DF-4F02-B034-32C05077E9B3}"/>
              </a:ext>
            </a:extLst>
          </p:cNvPr>
          <p:cNvSpPr/>
          <p:nvPr/>
        </p:nvSpPr>
        <p:spPr bwMode="auto">
          <a:xfrm>
            <a:off x="8256240" y="4085561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E6D2F26-6F97-48F8-A4D4-01ECDA648D7A}"/>
              </a:ext>
            </a:extLst>
          </p:cNvPr>
          <p:cNvSpPr/>
          <p:nvPr/>
        </p:nvSpPr>
        <p:spPr bwMode="auto">
          <a:xfrm>
            <a:off x="4295800" y="1657828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C9506D9-E6C2-4525-A257-4A7823FFFA6A}"/>
              </a:ext>
            </a:extLst>
          </p:cNvPr>
          <p:cNvSpPr/>
          <p:nvPr/>
        </p:nvSpPr>
        <p:spPr bwMode="auto">
          <a:xfrm>
            <a:off x="8256240" y="1657828"/>
            <a:ext cx="3600400" cy="2160240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3A050BE-B314-4DE6-8EF8-5CDDB018414B}"/>
              </a:ext>
            </a:extLst>
          </p:cNvPr>
          <p:cNvSpPr txBox="1"/>
          <p:nvPr/>
        </p:nvSpPr>
        <p:spPr>
          <a:xfrm>
            <a:off x="4347676" y="1705176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A733BF2-5558-449E-8F1A-A27B21C04216}"/>
              </a:ext>
            </a:extLst>
          </p:cNvPr>
          <p:cNvSpPr txBox="1"/>
          <p:nvPr/>
        </p:nvSpPr>
        <p:spPr>
          <a:xfrm>
            <a:off x="8310028" y="1705176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AA447A5-C4C2-46B2-99F2-5E0D7EA9E942}"/>
              </a:ext>
            </a:extLst>
          </p:cNvPr>
          <p:cNvSpPr txBox="1"/>
          <p:nvPr/>
        </p:nvSpPr>
        <p:spPr>
          <a:xfrm>
            <a:off x="461156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32CC438-81C0-4322-B26E-9F5AF20BE544}"/>
              </a:ext>
            </a:extLst>
          </p:cNvPr>
          <p:cNvSpPr txBox="1"/>
          <p:nvPr/>
        </p:nvSpPr>
        <p:spPr>
          <a:xfrm>
            <a:off x="4347676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B91ACE2-53E7-4427-844B-2939278C5CBD}"/>
              </a:ext>
            </a:extLst>
          </p:cNvPr>
          <p:cNvSpPr txBox="1"/>
          <p:nvPr/>
        </p:nvSpPr>
        <p:spPr>
          <a:xfrm>
            <a:off x="8310028" y="4142912"/>
            <a:ext cx="242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BF614F6-F694-40BD-A821-836CA67E6F7E}"/>
              </a:ext>
            </a:extLst>
          </p:cNvPr>
          <p:cNvSpPr txBox="1"/>
          <p:nvPr/>
        </p:nvSpPr>
        <p:spPr>
          <a:xfrm>
            <a:off x="4347676" y="2401143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FD78E9C-BD8F-49DD-A188-109F48422926}"/>
              </a:ext>
            </a:extLst>
          </p:cNvPr>
          <p:cNvSpPr txBox="1"/>
          <p:nvPr/>
        </p:nvSpPr>
        <p:spPr>
          <a:xfrm>
            <a:off x="7358181" y="2992452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92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C122A86-9894-4566-A9AE-70B23152C4EF}"/>
              </a:ext>
            </a:extLst>
          </p:cNvPr>
          <p:cNvSpPr txBox="1"/>
          <p:nvPr/>
        </p:nvSpPr>
        <p:spPr>
          <a:xfrm>
            <a:off x="8321450" y="2401143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E726F4F-1698-44A2-BB0C-8B33496A018F}"/>
              </a:ext>
            </a:extLst>
          </p:cNvPr>
          <p:cNvSpPr txBox="1"/>
          <p:nvPr/>
        </p:nvSpPr>
        <p:spPr>
          <a:xfrm>
            <a:off x="11397988" y="319323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80</a:t>
            </a:r>
            <a:endParaRPr lang="it-IT" sz="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D5E67FE-F2C8-49F7-A65A-AFB37C68A75A}"/>
              </a:ext>
            </a:extLst>
          </p:cNvPr>
          <p:cNvSpPr txBox="1"/>
          <p:nvPr/>
        </p:nvSpPr>
        <p:spPr>
          <a:xfrm>
            <a:off x="479376" y="4834667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F3B0835-2476-424A-B66E-781A6A81E327}"/>
              </a:ext>
            </a:extLst>
          </p:cNvPr>
          <p:cNvSpPr txBox="1"/>
          <p:nvPr/>
        </p:nvSpPr>
        <p:spPr>
          <a:xfrm>
            <a:off x="3522761" y="5537622"/>
            <a:ext cx="38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83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B6EBBA0-946A-43E0-8005-B73AEE6FE492}"/>
              </a:ext>
            </a:extLst>
          </p:cNvPr>
          <p:cNvSpPr txBox="1"/>
          <p:nvPr/>
        </p:nvSpPr>
        <p:spPr>
          <a:xfrm>
            <a:off x="4324553" y="4837835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6DA5AB6-A833-491A-8D98-EF762B8A03C2}"/>
              </a:ext>
            </a:extLst>
          </p:cNvPr>
          <p:cNvSpPr txBox="1"/>
          <p:nvPr/>
        </p:nvSpPr>
        <p:spPr>
          <a:xfrm>
            <a:off x="7379816" y="4671846"/>
            <a:ext cx="48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106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2A30383-E6B9-49F4-B39C-3D9AD9E67363}"/>
              </a:ext>
            </a:extLst>
          </p:cNvPr>
          <p:cNvSpPr txBox="1"/>
          <p:nvPr/>
        </p:nvSpPr>
        <p:spPr>
          <a:xfrm>
            <a:off x="8226588" y="4790810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100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38A2BDAB-40ED-424C-B98A-5B08B5ED255C}"/>
              </a:ext>
            </a:extLst>
          </p:cNvPr>
          <p:cNvSpPr txBox="1"/>
          <p:nvPr/>
        </p:nvSpPr>
        <p:spPr>
          <a:xfrm>
            <a:off x="11339024" y="5231577"/>
            <a:ext cx="51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98</a:t>
            </a:r>
            <a:endParaRPr lang="it-IT" sz="4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BC27B7BD-338B-49BD-AA55-EE98797F7040}"/>
              </a:ext>
            </a:extLst>
          </p:cNvPr>
          <p:cNvSpPr txBox="1"/>
          <p:nvPr/>
        </p:nvSpPr>
        <p:spPr>
          <a:xfrm>
            <a:off x="6304837" y="1880511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-8%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A889938-1CB4-4021-8CD0-E783A2720D61}"/>
              </a:ext>
            </a:extLst>
          </p:cNvPr>
          <p:cNvSpPr txBox="1"/>
          <p:nvPr/>
        </p:nvSpPr>
        <p:spPr>
          <a:xfrm>
            <a:off x="10322816" y="1880511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-20%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E46FC9E-6436-4893-8624-EF916A395C9C}"/>
              </a:ext>
            </a:extLst>
          </p:cNvPr>
          <p:cNvSpPr txBox="1"/>
          <p:nvPr/>
        </p:nvSpPr>
        <p:spPr>
          <a:xfrm>
            <a:off x="2410499" y="4183046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-17%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74CFE19-8602-4855-B3C7-EB82ED0FE02D}"/>
              </a:ext>
            </a:extLst>
          </p:cNvPr>
          <p:cNvSpPr txBox="1"/>
          <p:nvPr/>
        </p:nvSpPr>
        <p:spPr>
          <a:xfrm>
            <a:off x="10405583" y="4162162"/>
            <a:ext cx="13092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-2% </a:t>
            </a:r>
            <a:br>
              <a:rPr lang="it-IT" dirty="0"/>
            </a:br>
            <a:r>
              <a:rPr lang="it-IT" dirty="0"/>
              <a:t>in 10 anni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BA93B38-DC66-447E-A0D2-682873FDD6ED}"/>
              </a:ext>
            </a:extLst>
          </p:cNvPr>
          <p:cNvSpPr txBox="1"/>
          <p:nvPr/>
        </p:nvSpPr>
        <p:spPr>
          <a:xfrm>
            <a:off x="335360" y="2075361"/>
            <a:ext cx="302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-17%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7F38FEE-AF94-4FCE-BA59-A7BEB7FC4E0B}"/>
              </a:ext>
            </a:extLst>
          </p:cNvPr>
          <p:cNvSpPr txBox="1"/>
          <p:nvPr/>
        </p:nvSpPr>
        <p:spPr>
          <a:xfrm>
            <a:off x="335360" y="2483624"/>
            <a:ext cx="302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-5%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97ADC07-4BCD-4CC6-90DC-94DD79725466}"/>
              </a:ext>
            </a:extLst>
          </p:cNvPr>
          <p:cNvSpPr txBox="1"/>
          <p:nvPr/>
        </p:nvSpPr>
        <p:spPr>
          <a:xfrm>
            <a:off x="6384032" y="5311367"/>
            <a:ext cx="1309237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+6% </a:t>
            </a:r>
            <a:b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in 10 anni</a:t>
            </a:r>
            <a:endParaRPr lang="it-IT" sz="5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C4BCEB07-CFC0-436A-BABA-24943AD78903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LA DEMOGRAFIA DELLE IMPRESE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F2FAD-9BC6-4207-8A64-B0410CC19ED8}"/>
              </a:ext>
            </a:extLst>
          </p:cNvPr>
          <p:cNvSpPr txBox="1"/>
          <p:nvPr/>
        </p:nvSpPr>
        <p:spPr>
          <a:xfrm>
            <a:off x="843012" y="938444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54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21F7A5-26DE-4BAF-947D-5E28B90C7F82}"/>
              </a:ext>
            </a:extLst>
          </p:cNvPr>
          <p:cNvSpPr txBox="1"/>
          <p:nvPr/>
        </p:nvSpPr>
        <p:spPr>
          <a:xfrm>
            <a:off x="3635420" y="2299694"/>
            <a:ext cx="532975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tessuto imprenditoriale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Demografia delle imprese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 nazionali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</a:t>
            </a:r>
          </a:p>
        </p:txBody>
      </p:sp>
      <p:pic>
        <p:nvPicPr>
          <p:cNvPr id="17" name="Elemento grafico 16" descr="Graffetta">
            <a:extLst>
              <a:ext uri="{FF2B5EF4-FFF2-40B4-BE49-F238E27FC236}">
                <a16:creationId xmlns:a16="http://schemas.microsoft.com/office/drawing/2014/main" id="{6232BFFB-05D4-44D9-B134-C2EA3AB8E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251" y="5287166"/>
            <a:ext cx="567771" cy="56777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0F2F2A1-608B-447E-8C11-287BBFB62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76" y="4483627"/>
            <a:ext cx="620521" cy="620521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264472A-DACE-4484-B013-0EF9F8E1B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250" y="3855594"/>
            <a:ext cx="567772" cy="567772"/>
          </a:xfrm>
          <a:prstGeom prst="rect">
            <a:avLst/>
          </a:prstGeom>
        </p:spPr>
      </p:pic>
      <p:pic>
        <p:nvPicPr>
          <p:cNvPr id="20" name="Elemento grafico 19" descr="Gerarchia">
            <a:extLst>
              <a:ext uri="{FF2B5EF4-FFF2-40B4-BE49-F238E27FC236}">
                <a16:creationId xmlns:a16="http://schemas.microsoft.com/office/drawing/2014/main" id="{909CC2FC-C537-4CFA-8BF9-4C7CA72BF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0538" y="2316308"/>
            <a:ext cx="687003" cy="687003"/>
          </a:xfrm>
          <a:prstGeom prst="rect">
            <a:avLst/>
          </a:prstGeom>
        </p:spPr>
      </p:pic>
      <p:pic>
        <p:nvPicPr>
          <p:cNvPr id="21" name="Elemento grafico 20" descr="Rete">
            <a:extLst>
              <a:ext uri="{FF2B5EF4-FFF2-40B4-BE49-F238E27FC236}">
                <a16:creationId xmlns:a16="http://schemas.microsoft.com/office/drawing/2014/main" id="{BE91FB18-C738-46AF-97C8-D35A38B49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032" y="3026702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6419B31-1771-45AD-B3F6-305B3635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9289032" cy="48965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201526" y="5653164"/>
            <a:ext cx="85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latin typeface="Calibri" panose="020F0502020204030204" pitchFamily="34" charset="0"/>
              </a:rPr>
              <a:t>punti base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962968" y="3863951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Giugno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99,3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75520" y="443711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85,1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1328F28-4364-450F-9029-D09EB129FB06}"/>
              </a:ext>
            </a:extLst>
          </p:cNvPr>
          <p:cNvSpPr txBox="1"/>
          <p:nvPr/>
        </p:nvSpPr>
        <p:spPr>
          <a:xfrm>
            <a:off x="9054146" y="3312965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0" dirty="0">
                <a:latin typeface="Century Gothic" panose="020B0502020202020204" pitchFamily="34" charset="0"/>
              </a:rPr>
              <a:t>Maggio</a:t>
            </a:r>
          </a:p>
          <a:p>
            <a:pPr algn="ctr"/>
            <a:r>
              <a:rPr lang="it-IT" sz="2000" b="0" dirty="0">
                <a:latin typeface="Century Gothic" panose="020B0502020202020204" pitchFamily="34" charset="0"/>
              </a:rPr>
              <a:t>100,2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4032E40-CDB9-4B59-A539-2110BCE37C6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delle imprese 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Peggiora leggermente il clima di fiducia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su base mensile rilevato presso le imprese. Si è passati da 99,2 di marzo 2019 a 98,7 di aprile 2019.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D2BD7A25-90C7-4AD1-9C95-F612BABE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Fonte: Istat, Fiducia delle imprese. Indici destagionalizzati. Base 2010=100 (nuova riclassificazione).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AB90B33-E927-4037-B1D2-E1FA2CA32656}"/>
              </a:ext>
            </a:extLst>
          </p:cNvPr>
          <p:cNvSpPr txBox="1"/>
          <p:nvPr/>
        </p:nvSpPr>
        <p:spPr>
          <a:xfrm>
            <a:off x="1199456" y="1484784"/>
            <a:ext cx="9577064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- Andamento della fiducia delle 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IMPRESE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secondo l’Istituto Nazionale di Statistica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2025D86-E208-4F7C-93CF-4F7A0F85C8B9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CLIMA DI FIDUCIA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32B2E97-1B85-48D7-A534-810BEB5B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944128"/>
            <a:ext cx="4250735" cy="2437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88DE3A-8652-4C79-B3E9-7056D8B5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944128"/>
            <a:ext cx="4250735" cy="24372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DBF677-0198-426F-A105-A63A9943F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761" y="1124744"/>
            <a:ext cx="4250735" cy="24372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00A7C73-8541-48D2-8249-CB1E18994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1126041"/>
            <a:ext cx="4248472" cy="2435903"/>
          </a:xfrm>
          <a:prstGeom prst="rect">
            <a:avLst/>
          </a:prstGeom>
        </p:spPr>
      </p:pic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F0884667-05B2-40E0-929A-FA8FD113D69E}"/>
              </a:ext>
            </a:extLst>
          </p:cNvPr>
          <p:cNvSpPr/>
          <p:nvPr/>
        </p:nvSpPr>
        <p:spPr bwMode="auto">
          <a:xfrm>
            <a:off x="767408" y="802181"/>
            <a:ext cx="4752528" cy="290732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Century Gothic" panose="020B0502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02B44099-AFCB-4E8F-BD00-5B327A742AEA}"/>
              </a:ext>
            </a:extLst>
          </p:cNvPr>
          <p:cNvSpPr/>
          <p:nvPr/>
        </p:nvSpPr>
        <p:spPr bwMode="auto">
          <a:xfrm>
            <a:off x="767408" y="3671210"/>
            <a:ext cx="4752528" cy="290732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Century Gothic" panose="020B0502020202020204" pitchFamily="34" charset="0"/>
            </a:endParaRP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30311E0C-2ACB-47A6-B729-35789A0BAE47}"/>
              </a:ext>
            </a:extLst>
          </p:cNvPr>
          <p:cNvSpPr/>
          <p:nvPr/>
        </p:nvSpPr>
        <p:spPr bwMode="auto">
          <a:xfrm>
            <a:off x="6096000" y="790744"/>
            <a:ext cx="4752528" cy="290732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Century Gothic" panose="020B0502020202020204" pitchFamily="34" charset="0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260947C7-685A-4AD8-9CD8-8B76514C1E9C}"/>
              </a:ext>
            </a:extLst>
          </p:cNvPr>
          <p:cNvSpPr/>
          <p:nvPr/>
        </p:nvSpPr>
        <p:spPr bwMode="auto">
          <a:xfrm>
            <a:off x="6096000" y="3664345"/>
            <a:ext cx="4752528" cy="290732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BD8188A9-7B41-4446-8C20-117120DD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7" y="809049"/>
            <a:ext cx="4780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Andamento della fiducia delle imprese della </a:t>
            </a:r>
            <a:r>
              <a:rPr lang="it-IT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MANIFATTURA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89F1FF54-9279-444E-9672-A95E2FFD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7" y="3678078"/>
            <a:ext cx="4708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Andamento della fiducia delle imprese del </a:t>
            </a:r>
            <a:r>
              <a:rPr lang="it-IT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30" name="CasellaDiTesto 9">
            <a:extLst>
              <a:ext uri="{FF2B5EF4-FFF2-40B4-BE49-F238E27FC236}">
                <a16:creationId xmlns:a16="http://schemas.microsoft.com/office/drawing/2014/main" id="{D0630E83-01E0-470F-8932-F1E23FA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09049"/>
            <a:ext cx="4680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Andamento della fiducia delle imprese delle </a:t>
            </a:r>
            <a:r>
              <a:rPr lang="it-IT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F574115F-D1C7-455D-BA7D-24151BE0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678078"/>
            <a:ext cx="4752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Andamento della fiducia delle imprese dei </a:t>
            </a:r>
            <a:r>
              <a:rPr lang="it-IT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367808" y="2924944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Century Gothic" panose="020B0502020202020204" pitchFamily="34" charset="0"/>
              </a:rPr>
              <a:t>punti base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583832" y="191683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101,9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199456" y="2204864"/>
            <a:ext cx="4491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Century Gothic" panose="020B0502020202020204" pitchFamily="34" charset="0"/>
              </a:rPr>
              <a:t>90,5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0344472" y="119675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140,9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6600056" y="1844824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Century Gothic" panose="020B0502020202020204" pitchFamily="34" charset="0"/>
              </a:rPr>
              <a:t>106,8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56088" y="4746751"/>
            <a:ext cx="57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104,7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199456" y="5301208"/>
            <a:ext cx="4491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Century Gothic" panose="020B0502020202020204" pitchFamily="34" charset="0"/>
              </a:rPr>
              <a:t>80,5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6672064" y="5445224"/>
            <a:ext cx="4491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Century Gothic" panose="020B0502020202020204" pitchFamily="34" charset="0"/>
              </a:rPr>
              <a:t>75,9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0420413" y="5007877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101,3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C073CB2-284A-41CB-8BE7-77020D5DB263}"/>
              </a:ext>
            </a:extLst>
          </p:cNvPr>
          <p:cNvSpPr txBox="1"/>
          <p:nvPr/>
        </p:nvSpPr>
        <p:spPr>
          <a:xfrm>
            <a:off x="4943872" y="2132856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100,8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783C12D-E8F9-4718-B8D6-59256B660A6F}"/>
              </a:ext>
            </a:extLst>
          </p:cNvPr>
          <p:cNvSpPr txBox="1"/>
          <p:nvPr/>
        </p:nvSpPr>
        <p:spPr>
          <a:xfrm>
            <a:off x="9912424" y="1124744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144,3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1FF8EA1-0BBE-4810-AFBF-79B341C411B9}"/>
              </a:ext>
            </a:extLst>
          </p:cNvPr>
          <p:cNvSpPr txBox="1"/>
          <p:nvPr/>
        </p:nvSpPr>
        <p:spPr>
          <a:xfrm>
            <a:off x="4439816" y="479715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102,7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AD3606C-4A33-4B35-A8AB-7CC7B0DD32D3}"/>
              </a:ext>
            </a:extLst>
          </p:cNvPr>
          <p:cNvSpPr txBox="1"/>
          <p:nvPr/>
        </p:nvSpPr>
        <p:spPr>
          <a:xfrm>
            <a:off x="10057374" y="4813590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103,1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5FC5744B-E9C2-4D7B-855B-7584549B824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delle imprese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Clima di fiducia per settore di attività economica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54" name="Text Box 49">
            <a:extLst>
              <a:ext uri="{FF2B5EF4-FFF2-40B4-BE49-F238E27FC236}">
                <a16:creationId xmlns:a16="http://schemas.microsoft.com/office/drawing/2014/main" id="{A23B79CD-105E-4126-A43B-83C16DF7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Fonte: Istat, Fiducia delle imprese. Indici destagionalizzati. Base 2010=100 (nuova riclassificazione).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654AE33-FA94-40BB-8509-B596A862EA77}"/>
              </a:ext>
            </a:extLst>
          </p:cNvPr>
          <p:cNvSpPr txBox="1"/>
          <p:nvPr/>
        </p:nvSpPr>
        <p:spPr>
          <a:xfrm>
            <a:off x="9786179" y="2924944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Century Gothic" panose="020B0502020202020204" pitchFamily="34" charset="0"/>
              </a:rPr>
              <a:t>punti base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884AAF4-A3D8-494D-A3C3-B3AF353830DD}"/>
              </a:ext>
            </a:extLst>
          </p:cNvPr>
          <p:cNvSpPr txBox="1"/>
          <p:nvPr/>
        </p:nvSpPr>
        <p:spPr>
          <a:xfrm>
            <a:off x="4367808" y="5805264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Century Gothic" panose="020B0502020202020204" pitchFamily="34" charset="0"/>
              </a:rPr>
              <a:t>punti base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A7286BC-15F9-4585-9FE1-FC16D505DBC7}"/>
              </a:ext>
            </a:extLst>
          </p:cNvPr>
          <p:cNvSpPr txBox="1"/>
          <p:nvPr/>
        </p:nvSpPr>
        <p:spPr>
          <a:xfrm>
            <a:off x="9858187" y="5805264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Century Gothic" panose="020B0502020202020204" pitchFamily="34" charset="0"/>
              </a:rPr>
              <a:t>punti base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BC981106-C813-4414-BDC0-13B531B5ED5A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CLIMA DI FIDUCIA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BA04B6-A886-4B3B-AAE8-E3BD38433ECC}"/>
              </a:ext>
            </a:extLst>
          </p:cNvPr>
          <p:cNvSpPr txBox="1"/>
          <p:nvPr/>
        </p:nvSpPr>
        <p:spPr>
          <a:xfrm>
            <a:off x="8937438" y="5570989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latin typeface="Century Gothic" panose="020B0502020202020204" pitchFamily="34" charset="0"/>
              </a:rPr>
              <a:t>punti base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C89B4D4-3C6D-434D-9A97-C083FFFF0CA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37726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dei consumatori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Ad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aprile 2019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l’indice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clima di fiducia dei consumatori è diminuito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Si è passati da 111,2 del mese precedente a 110,5 di aprile.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19F18A8E-910B-474E-B2D4-13AB9DDC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Fonte: Istat, Fiducia dei consumatori. Indici destagionalizzati. Base 2010=100 (nuova riclassificazione).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938BFCA-4325-4657-84DE-1265F686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628800"/>
            <a:ext cx="9274013" cy="48960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8975FC2-A664-4402-A630-BAE82BD554F8}"/>
              </a:ext>
            </a:extLst>
          </p:cNvPr>
          <p:cNvSpPr txBox="1"/>
          <p:nvPr/>
        </p:nvSpPr>
        <p:spPr>
          <a:xfrm>
            <a:off x="1199455" y="1484784"/>
            <a:ext cx="9676693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- Andamento della fiducia dei 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CONSUMATORI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secondo l’Istituto Nazionale di Statistica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13779E-005C-4EA6-AE8E-822D335CB5FA}"/>
              </a:ext>
            </a:extLst>
          </p:cNvPr>
          <p:cNvSpPr txBox="1"/>
          <p:nvPr/>
        </p:nvSpPr>
        <p:spPr>
          <a:xfrm>
            <a:off x="1775520" y="371703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93,2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8CC4A44-861C-4DFA-B793-B61F979B90B6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CLIMA DI FIDUCIA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8FF8F5-F9AD-4316-B8FB-3411166CAD5F}"/>
              </a:ext>
            </a:extLst>
          </p:cNvPr>
          <p:cNvSpPr txBox="1"/>
          <p:nvPr/>
        </p:nvSpPr>
        <p:spPr>
          <a:xfrm>
            <a:off x="10016005" y="2558184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Giugno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109,6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9EEC06-512C-4BA9-B95A-A5C0F1C73274}"/>
              </a:ext>
            </a:extLst>
          </p:cNvPr>
          <p:cNvSpPr txBox="1"/>
          <p:nvPr/>
        </p:nvSpPr>
        <p:spPr>
          <a:xfrm>
            <a:off x="9426839" y="1867079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0" dirty="0">
                <a:latin typeface="Century Gothic" panose="020B0502020202020204" pitchFamily="34" charset="0"/>
              </a:rPr>
              <a:t>Maggio</a:t>
            </a:r>
          </a:p>
          <a:p>
            <a:pPr algn="ctr"/>
            <a:r>
              <a:rPr lang="it-IT" sz="2000" b="0" dirty="0">
                <a:latin typeface="Century Gothic" panose="020B0502020202020204" pitchFamily="34" charset="0"/>
              </a:rPr>
              <a:t>111,6</a:t>
            </a:r>
          </a:p>
        </p:txBody>
      </p:sp>
    </p:spTree>
    <p:extLst>
      <p:ext uri="{BB962C8B-B14F-4D97-AF65-F5344CB8AC3E}">
        <p14:creationId xmlns:p14="http://schemas.microsoft.com/office/powerpoint/2010/main" val="331661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F2FAD-9BC6-4207-8A64-B0410CC19ED8}"/>
              </a:ext>
            </a:extLst>
          </p:cNvPr>
          <p:cNvSpPr txBox="1"/>
          <p:nvPr/>
        </p:nvSpPr>
        <p:spPr>
          <a:xfrm>
            <a:off x="843012" y="938444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54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21F7A5-26DE-4BAF-947D-5E28B90C7F82}"/>
              </a:ext>
            </a:extLst>
          </p:cNvPr>
          <p:cNvSpPr txBox="1"/>
          <p:nvPr/>
        </p:nvSpPr>
        <p:spPr>
          <a:xfrm>
            <a:off x="3635420" y="2299694"/>
            <a:ext cx="532975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tessuto imprenditoriale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Demografia delle imprese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 nazionali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</a:t>
            </a:r>
          </a:p>
        </p:txBody>
      </p:sp>
      <p:pic>
        <p:nvPicPr>
          <p:cNvPr id="17" name="Elemento grafico 16" descr="Graffetta">
            <a:extLst>
              <a:ext uri="{FF2B5EF4-FFF2-40B4-BE49-F238E27FC236}">
                <a16:creationId xmlns:a16="http://schemas.microsoft.com/office/drawing/2014/main" id="{6232BFFB-05D4-44D9-B134-C2EA3AB8E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251" y="5287166"/>
            <a:ext cx="567771" cy="56777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0F2F2A1-608B-447E-8C11-287BBFB62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76" y="4483627"/>
            <a:ext cx="620521" cy="620521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264472A-DACE-4484-B013-0EF9F8E1B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250" y="3855594"/>
            <a:ext cx="567772" cy="567772"/>
          </a:xfrm>
          <a:prstGeom prst="rect">
            <a:avLst/>
          </a:prstGeom>
        </p:spPr>
      </p:pic>
      <p:pic>
        <p:nvPicPr>
          <p:cNvPr id="20" name="Elemento grafico 19" descr="Gerarchia">
            <a:extLst>
              <a:ext uri="{FF2B5EF4-FFF2-40B4-BE49-F238E27FC236}">
                <a16:creationId xmlns:a16="http://schemas.microsoft.com/office/drawing/2014/main" id="{909CC2FC-C537-4CFA-8BF9-4C7CA72BF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0538" y="2316308"/>
            <a:ext cx="687003" cy="687003"/>
          </a:xfrm>
          <a:prstGeom prst="rect">
            <a:avLst/>
          </a:prstGeom>
        </p:spPr>
      </p:pic>
      <p:pic>
        <p:nvPicPr>
          <p:cNvPr id="21" name="Elemento grafico 20" descr="Rete">
            <a:extLst>
              <a:ext uri="{FF2B5EF4-FFF2-40B4-BE49-F238E27FC236}">
                <a16:creationId xmlns:a16="http://schemas.microsoft.com/office/drawing/2014/main" id="{BE91FB18-C738-46AF-97C8-D35A38B49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032" y="3026702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8684C9-D43D-4C4E-AF29-8B85C2A80728}"/>
              </a:ext>
            </a:extLst>
          </p:cNvPr>
          <p:cNvSpPr txBox="1"/>
          <p:nvPr/>
        </p:nvSpPr>
        <p:spPr>
          <a:xfrm>
            <a:off x="843012" y="938444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54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0D3F17B-5D53-4EFF-AB04-D5CB0D57B639}"/>
              </a:ext>
            </a:extLst>
          </p:cNvPr>
          <p:cNvSpPr txBox="1"/>
          <p:nvPr/>
        </p:nvSpPr>
        <p:spPr>
          <a:xfrm>
            <a:off x="3635420" y="2299694"/>
            <a:ext cx="532975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tessuto imprenditoriale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Demografia delle imprese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 nazionali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30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</a:t>
            </a:r>
          </a:p>
        </p:txBody>
      </p:sp>
      <p:pic>
        <p:nvPicPr>
          <p:cNvPr id="17" name="Elemento grafico 16" descr="Graffetta">
            <a:extLst>
              <a:ext uri="{FF2B5EF4-FFF2-40B4-BE49-F238E27FC236}">
                <a16:creationId xmlns:a16="http://schemas.microsoft.com/office/drawing/2014/main" id="{A695AC76-9742-4E95-8A81-21374E8B8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251" y="5287166"/>
            <a:ext cx="567771" cy="56777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52F1C599-59FB-4524-8AB4-4486FB5F3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76" y="4483627"/>
            <a:ext cx="620521" cy="620521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B71D56B9-B581-444D-B4F0-1FD8254F4D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250" y="3855594"/>
            <a:ext cx="567772" cy="567772"/>
          </a:xfrm>
          <a:prstGeom prst="rect">
            <a:avLst/>
          </a:prstGeom>
        </p:spPr>
      </p:pic>
      <p:pic>
        <p:nvPicPr>
          <p:cNvPr id="20" name="Elemento grafico 19" descr="Gerarchia">
            <a:extLst>
              <a:ext uri="{FF2B5EF4-FFF2-40B4-BE49-F238E27FC236}">
                <a16:creationId xmlns:a16="http://schemas.microsoft.com/office/drawing/2014/main" id="{A1146971-4520-45C6-A194-6F4FE16799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0538" y="2316308"/>
            <a:ext cx="687003" cy="687003"/>
          </a:xfrm>
          <a:prstGeom prst="rect">
            <a:avLst/>
          </a:prstGeom>
        </p:spPr>
      </p:pic>
      <p:pic>
        <p:nvPicPr>
          <p:cNvPr id="21" name="Elemento grafico 20" descr="Rete">
            <a:extLst>
              <a:ext uri="{FF2B5EF4-FFF2-40B4-BE49-F238E27FC236}">
                <a16:creationId xmlns:a16="http://schemas.microsoft.com/office/drawing/2014/main" id="{959A3F07-D7F8-438F-85B1-70967DC6C5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032" y="3026702"/>
            <a:ext cx="755703" cy="7557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1B6AF8-D80C-47D9-97C1-22F539C24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7" t="173"/>
          <a:stretch/>
        </p:blipFill>
        <p:spPr>
          <a:xfrm>
            <a:off x="386978" y="2278958"/>
            <a:ext cx="5829486" cy="293366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A19E7195-0DD3-4617-9F6A-186517E2A78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Prodotto interno lordo (PIL)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Nell’ultimo trimestre del 2019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il PIL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espresso in valori concatenati con anno di riferimento 2010 e destagionalizzato, è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diminuito dello 0,2% rispetto al trimestre precedente.</a:t>
            </a:r>
            <a:endParaRPr lang="it-IT" sz="220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DFC05026-6958-472A-A561-B80C419CC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Istat, Conti Nazionali. Prodotto Interno Lordo (valori concatenati).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1FEFCC-9F33-4BEF-B653-3FB76B7C036E}"/>
              </a:ext>
            </a:extLst>
          </p:cNvPr>
          <p:cNvSpPr txBox="1"/>
          <p:nvPr/>
        </p:nvSpPr>
        <p:spPr>
          <a:xfrm>
            <a:off x="404205" y="1700808"/>
            <a:ext cx="6339867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– Serie storica del PIL dal 2009 ad oggi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49D4844-B238-45FE-9ABA-E2E66CA9B247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CONTI NAZIONALI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2133D78-4B94-4669-9AD3-4ADB53C782B3}"/>
              </a:ext>
            </a:extLst>
          </p:cNvPr>
          <p:cNvSpPr/>
          <p:nvPr/>
        </p:nvSpPr>
        <p:spPr>
          <a:xfrm>
            <a:off x="8796299" y="2201621"/>
            <a:ext cx="298833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0" i="1" dirty="0">
                <a:latin typeface="Century Gothic" panose="020B0502020202020204" pitchFamily="34" charset="0"/>
              </a:rPr>
              <a:t>Nel primo trimestre del 2019 il prodotto interno lordo (Pil), espresso in valori concatenati con anno di riferimento 2010, corretto per gli effetti di calendario e destagionalizzato, è aumentato dello 0,1% rispetto al trimestre precedente ed è diminuito dello 0,1% nei confronti del primo trimestre del 2018.</a:t>
            </a:r>
          </a:p>
          <a:p>
            <a:r>
              <a:rPr lang="it-IT" sz="1300" b="0" i="1" dirty="0">
                <a:latin typeface="Century Gothic" panose="020B0502020202020204" pitchFamily="34" charset="0"/>
              </a:rPr>
              <a:t>La stima della variazione congiunturale del Pil diffusa il 30 aprile 2019 era stata di +0,2% e quella tendenziale di +0,1%.</a:t>
            </a:r>
          </a:p>
          <a:p>
            <a:r>
              <a:rPr lang="it-IT" sz="1300" b="0" i="1" dirty="0">
                <a:latin typeface="Century Gothic" panose="020B0502020202020204" pitchFamily="34" charset="0"/>
              </a:rPr>
              <a:t>Il primo trimestre del 2019 ha avuto una giornata lavorativa in meno del trimestre precedente e due in meno rispetto al primo trimestre del 2018.</a:t>
            </a:r>
          </a:p>
          <a:p>
            <a:r>
              <a:rPr lang="it-IT" sz="1300" b="0" i="1" dirty="0">
                <a:latin typeface="Century Gothic" panose="020B0502020202020204" pitchFamily="34" charset="0"/>
              </a:rPr>
              <a:t>La variazione acquisita per il 2019 risulta nulla.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327B75-3F02-4AF0-B4AE-3F5143629147}"/>
              </a:ext>
            </a:extLst>
          </p:cNvPr>
          <p:cNvSpPr/>
          <p:nvPr/>
        </p:nvSpPr>
        <p:spPr>
          <a:xfrm>
            <a:off x="4912387" y="2263474"/>
            <a:ext cx="2479757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i="1" u="sng" dirty="0">
                <a:latin typeface="Century Gothic" panose="020B0502020202020204" pitchFamily="34" charset="0"/>
              </a:rPr>
              <a:t>Variazioni percentuali sul trimestre precedente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1C7656E-E0C1-4260-95EF-758DD4D70D00}"/>
              </a:ext>
            </a:extLst>
          </p:cNvPr>
          <p:cNvSpPr txBox="1"/>
          <p:nvPr/>
        </p:nvSpPr>
        <p:spPr>
          <a:xfrm>
            <a:off x="6132004" y="3170476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latin typeface="Century Gothic" panose="020B0502020202020204" pitchFamily="34" charset="0"/>
              </a:rPr>
              <a:t>19 I TRIM</a:t>
            </a:r>
          </a:p>
          <a:p>
            <a:pPr algn="ctr"/>
            <a:r>
              <a:rPr lang="it-IT" sz="1800" dirty="0">
                <a:latin typeface="Century Gothic" panose="020B0502020202020204" pitchFamily="34" charset="0"/>
              </a:rPr>
              <a:t>+0,1%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6E0E6E7-1D49-4796-88FB-13904618A39A}"/>
              </a:ext>
            </a:extLst>
          </p:cNvPr>
          <p:cNvSpPr txBox="1"/>
          <p:nvPr/>
        </p:nvSpPr>
        <p:spPr>
          <a:xfrm>
            <a:off x="4771165" y="2718280"/>
            <a:ext cx="12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b="0" dirty="0">
                <a:latin typeface="Century Gothic" panose="020B0502020202020204" pitchFamily="34" charset="0"/>
              </a:rPr>
              <a:t>18 IV TRIM</a:t>
            </a:r>
          </a:p>
          <a:p>
            <a:pPr algn="ctr"/>
            <a:r>
              <a:rPr lang="it-IT" sz="1800" b="0" dirty="0">
                <a:latin typeface="Century Gothic" panose="020B0502020202020204" pitchFamily="34" charset="0"/>
              </a:rPr>
              <a:t>0,0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7878BE7-B9A7-44A9-90FE-065A6DF08CF7}"/>
              </a:ext>
            </a:extLst>
          </p:cNvPr>
          <p:cNvSpPr/>
          <p:nvPr/>
        </p:nvSpPr>
        <p:spPr bwMode="auto">
          <a:xfrm>
            <a:off x="4749970" y="2212238"/>
            <a:ext cx="2736304" cy="1632892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Elemento grafico 8" descr="Insegnante">
            <a:extLst>
              <a:ext uri="{FF2B5EF4-FFF2-40B4-BE49-F238E27FC236}">
                <a16:creationId xmlns:a16="http://schemas.microsoft.com/office/drawing/2014/main" id="{736A7F20-C6D4-4DA6-A325-32D42C7C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192" y="2060363"/>
            <a:ext cx="755703" cy="755703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ADF0586-0B29-4C2D-8B8A-A105CBC8D7A0}"/>
              </a:ext>
            </a:extLst>
          </p:cNvPr>
          <p:cNvCxnSpPr/>
          <p:nvPr/>
        </p:nvCxnSpPr>
        <p:spPr bwMode="auto">
          <a:xfrm>
            <a:off x="8680914" y="2226986"/>
            <a:ext cx="0" cy="421200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874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7A02153-6F71-4C01-9733-6DE78240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28" y="1484784"/>
            <a:ext cx="3369993" cy="4298964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A19E7195-0DD3-4617-9F6A-186517E2A78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Prodotto interno lordo (PIL)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Il PIL della Valle d'Aosta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(0,3% del PIL Italia)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supera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+24% il PIL medio/abitante a livello nazionale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si posiziona al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quinto posto nel ranking delle regioni italiane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2200" i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49D4844-B238-45FE-9ABA-E2E66CA9B247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CONTI NAZIONALI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092AF510-9935-4BA7-BA20-CEC207CADCE2}"/>
              </a:ext>
            </a:extLst>
          </p:cNvPr>
          <p:cNvSpPr/>
          <p:nvPr/>
        </p:nvSpPr>
        <p:spPr>
          <a:xfrm>
            <a:off x="4335783" y="1154240"/>
            <a:ext cx="3920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0,3</a:t>
            </a:r>
            <a:r>
              <a:rPr lang="it-IT" sz="28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%</a:t>
            </a:r>
          </a:p>
          <a:p>
            <a:r>
              <a:rPr lang="it-IT" sz="20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Incidenza della Valle d'Aosta sul PIL nazionale</a:t>
            </a:r>
          </a:p>
        </p:txBody>
      </p:sp>
      <p:pic>
        <p:nvPicPr>
          <p:cNvPr id="34" name="Elemento grafico 33" descr="Freccia linea: rotazione a sinistra">
            <a:extLst>
              <a:ext uri="{FF2B5EF4-FFF2-40B4-BE49-F238E27FC236}">
                <a16:creationId xmlns:a16="http://schemas.microsoft.com/office/drawing/2014/main" id="{EFA971A0-2679-43AC-9C67-82D12952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80152">
            <a:off x="3627943" y="2293135"/>
            <a:ext cx="1147789" cy="914400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A91089BF-2864-4021-950C-9E2E20A93FE0}"/>
              </a:ext>
            </a:extLst>
          </p:cNvPr>
          <p:cNvSpPr/>
          <p:nvPr/>
        </p:nvSpPr>
        <p:spPr bwMode="auto">
          <a:xfrm>
            <a:off x="4583832" y="2629538"/>
            <a:ext cx="7344816" cy="3528392"/>
          </a:xfrm>
          <a:prstGeom prst="rect">
            <a:avLst/>
          </a:prstGeom>
          <a:noFill/>
          <a:ln w="1270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450883-8F0F-404F-82B6-24718C73130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9416" y="1700808"/>
            <a:ext cx="3456384" cy="388987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 Box 49">
            <a:extLst>
              <a:ext uri="{FF2B5EF4-FFF2-40B4-BE49-F238E27FC236}">
                <a16:creationId xmlns:a16="http://schemas.microsoft.com/office/drawing/2014/main" id="{3CFB504D-757B-41FF-B697-DF43DB06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Istat, Conti Nazionali. Prodotto Interno Lordo (valori concatenati).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BFB92C5-4EDE-4E08-972A-C0B39E72EE29}"/>
              </a:ext>
            </a:extLst>
          </p:cNvPr>
          <p:cNvSpPr/>
          <p:nvPr/>
        </p:nvSpPr>
        <p:spPr>
          <a:xfrm>
            <a:off x="4655840" y="270450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</a:rPr>
              <a:t>PIL medio/abitante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827EF89-71BA-4CDE-8C1E-FA553C15EF89}"/>
              </a:ext>
            </a:extLst>
          </p:cNvPr>
          <p:cNvSpPr/>
          <p:nvPr/>
        </p:nvSpPr>
        <p:spPr>
          <a:xfrm>
            <a:off x="4772459" y="3330454"/>
            <a:ext cx="290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u="sng" dirty="0">
                <a:latin typeface="Century Gothic" panose="020B0502020202020204" pitchFamily="34" charset="0"/>
              </a:rPr>
              <a:t>Italia</a:t>
            </a:r>
            <a:r>
              <a:rPr lang="it-IT" sz="2800" dirty="0">
                <a:latin typeface="Century Gothic" panose="020B0502020202020204" pitchFamily="34" charset="0"/>
              </a:rPr>
              <a:t>: 28.500 €</a:t>
            </a:r>
            <a:endParaRPr lang="it-IT" sz="1400" i="1" dirty="0">
              <a:latin typeface="Century Gothic" panose="020B0502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BBFAFC-36D2-459D-872F-0CB0233D5C41}"/>
              </a:ext>
            </a:extLst>
          </p:cNvPr>
          <p:cNvSpPr/>
          <p:nvPr/>
        </p:nvSpPr>
        <p:spPr>
          <a:xfrm>
            <a:off x="4772459" y="3925682"/>
            <a:ext cx="679614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u="sng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Vda</a:t>
            </a:r>
            <a:r>
              <a:rPr lang="it-IT" sz="2800" dirty="0">
                <a:solidFill>
                  <a:srgbClr val="008000"/>
                </a:solidFill>
                <a:latin typeface="Century Gothic" panose="020B0502020202020204" pitchFamily="34" charset="0"/>
              </a:rPr>
              <a:t>: 35.200 €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+24% </a:t>
            </a:r>
            <a:r>
              <a:rPr lang="it-IT" sz="2400" b="0" i="1" dirty="0">
                <a:solidFill>
                  <a:srgbClr val="008000"/>
                </a:solidFill>
                <a:latin typeface="Century Gothic" panose="020B0502020202020204" pitchFamily="34" charset="0"/>
              </a:rPr>
              <a:t>rispetto al PIL medio/abitante a livello nazionale</a:t>
            </a:r>
            <a:endParaRPr lang="it-IT" sz="1200" b="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Quinto posto </a:t>
            </a:r>
            <a:r>
              <a:rPr lang="it-IT" sz="2400" b="0" i="1" dirty="0">
                <a:solidFill>
                  <a:srgbClr val="008000"/>
                </a:solidFill>
                <a:latin typeface="Century Gothic" panose="020B0502020202020204" pitchFamily="34" charset="0"/>
              </a:rPr>
              <a:t>nel ranking delle regioni italiane</a:t>
            </a:r>
          </a:p>
        </p:txBody>
      </p:sp>
    </p:spTree>
    <p:extLst>
      <p:ext uri="{BB962C8B-B14F-4D97-AF65-F5344CB8AC3E}">
        <p14:creationId xmlns:p14="http://schemas.microsoft.com/office/powerpoint/2010/main" val="330706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9FD8745-331B-47B2-BA70-0BA0E412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835626"/>
            <a:ext cx="4342924" cy="389763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DD5E3553-2CB5-45BB-A217-82E754DD231F}"/>
              </a:ext>
            </a:extLst>
          </p:cNvPr>
          <p:cNvSpPr/>
          <p:nvPr/>
        </p:nvSpPr>
        <p:spPr bwMode="auto">
          <a:xfrm>
            <a:off x="7483323" y="2175221"/>
            <a:ext cx="792088" cy="37870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19E7195-0DD3-4617-9F6A-186517E2A78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Prodotto interno lordo (PIL)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Prodotto interno lordo a prezzi corrente per abitante</a:t>
            </a:r>
          </a:p>
          <a:p>
            <a:pPr>
              <a:defRPr/>
            </a:pP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(migliaia di euro)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49D4844-B238-45FE-9ABA-E2E66CA9B247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CONTI NAZIONALI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 Box 49">
            <a:extLst>
              <a:ext uri="{FF2B5EF4-FFF2-40B4-BE49-F238E27FC236}">
                <a16:creationId xmlns:a16="http://schemas.microsoft.com/office/drawing/2014/main" id="{3CFB504D-757B-41FF-B697-DF43DB06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Istat, Conti Economici Territoriali. Prodotto Interno Lordo.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4879DED-16B9-477A-8DA3-F1718C819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 b="3046"/>
          <a:stretch/>
        </p:blipFill>
        <p:spPr>
          <a:xfrm>
            <a:off x="373752" y="1204957"/>
            <a:ext cx="6370320" cy="50323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A522F4E-DBFF-4EB5-8593-B3F49B727ED4}"/>
              </a:ext>
            </a:extLst>
          </p:cNvPr>
          <p:cNvSpPr/>
          <p:nvPr/>
        </p:nvSpPr>
        <p:spPr bwMode="auto">
          <a:xfrm>
            <a:off x="911424" y="2293874"/>
            <a:ext cx="5472608" cy="2160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Elemento grafico 6" descr="Freccia linea: curva oraria">
            <a:extLst>
              <a:ext uri="{FF2B5EF4-FFF2-40B4-BE49-F238E27FC236}">
                <a16:creationId xmlns:a16="http://schemas.microsoft.com/office/drawing/2014/main" id="{F91E987F-D251-4375-9207-FB821CFF8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434141">
            <a:off x="6193029" y="1743738"/>
            <a:ext cx="914400" cy="9144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1F37749-3FC8-444E-8164-D40174B6DD66}"/>
              </a:ext>
            </a:extLst>
          </p:cNvPr>
          <p:cNvCxnSpPr/>
          <p:nvPr/>
        </p:nvCxnSpPr>
        <p:spPr bwMode="auto">
          <a:xfrm>
            <a:off x="7104112" y="1196752"/>
            <a:ext cx="0" cy="500273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88653762-B3F9-4836-B4FF-F8242F3C3104}"/>
              </a:ext>
            </a:extLst>
          </p:cNvPr>
          <p:cNvSpPr/>
          <p:nvPr/>
        </p:nvSpPr>
        <p:spPr bwMode="auto">
          <a:xfrm>
            <a:off x="911424" y="4062558"/>
            <a:ext cx="4212000" cy="21602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48319D5-66B2-45FE-A71C-4668A6D23B01}"/>
              </a:ext>
            </a:extLst>
          </p:cNvPr>
          <p:cNvSpPr/>
          <p:nvPr/>
        </p:nvSpPr>
        <p:spPr>
          <a:xfrm>
            <a:off x="7176120" y="1196752"/>
            <a:ext cx="43220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Century Gothic" panose="020B0502020202020204" pitchFamily="34" charset="0"/>
              </a:rPr>
              <a:t>Rappresentazione cartografica del PIL per abitante </a:t>
            </a:r>
            <a:br>
              <a:rPr lang="it-IT" sz="1100" dirty="0">
                <a:latin typeface="Century Gothic" panose="020B0502020202020204" pitchFamily="34" charset="0"/>
              </a:rPr>
            </a:br>
            <a:r>
              <a:rPr lang="it-IT" sz="1100" b="0" i="1" dirty="0">
                <a:latin typeface="Century Gothic" panose="020B0502020202020204" pitchFamily="34" charset="0"/>
              </a:rPr>
              <a:t>(a colorazioni di blu più scure corrisponde un PIL più elevato)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02879B6-1935-46B7-BC1A-313DD6104235}"/>
              </a:ext>
            </a:extLst>
          </p:cNvPr>
          <p:cNvSpPr/>
          <p:nvPr/>
        </p:nvSpPr>
        <p:spPr>
          <a:xfrm>
            <a:off x="10488492" y="1899329"/>
            <a:ext cx="151216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b="0" i="1" dirty="0">
                <a:latin typeface="Century Gothic" panose="020B0502020202020204" pitchFamily="34" charset="0"/>
              </a:rPr>
              <a:t>La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Valle d’Aosta </a:t>
            </a:r>
            <a:r>
              <a:rPr lang="it-IT" sz="1400" b="0" i="1" dirty="0">
                <a:latin typeface="Century Gothic" panose="020B0502020202020204" pitchFamily="34" charset="0"/>
              </a:rPr>
              <a:t>si posiziona nel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primo quartile in termini di PIL </a:t>
            </a:r>
            <a:r>
              <a:rPr lang="it-IT" sz="1400" b="0" i="1" dirty="0">
                <a:latin typeface="Century Gothic" panose="020B0502020202020204" pitchFamily="34" charset="0"/>
              </a:rPr>
              <a:t>tra le regioni italiane ed è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in linea con il PIL pro capite a livello macro regionale (NORD OVEST)</a:t>
            </a:r>
            <a:r>
              <a:rPr lang="it-IT" sz="1400" b="0" i="1" dirty="0">
                <a:latin typeface="Century Gothic" panose="020B0502020202020204" pitchFamily="34" charset="0"/>
              </a:rPr>
              <a:t>, superato solo dalla Lombardia e </a:t>
            </a:r>
            <a:r>
              <a:rPr lang="it-IT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davanti a Piemonte e Liguria</a:t>
            </a:r>
            <a:r>
              <a:rPr lang="it-IT" sz="1400" b="0" i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8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BC7B2D0A-D4F1-46F0-AEF7-3127D63A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2011026"/>
            <a:ext cx="8928992" cy="416623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C143AC3-73DD-46E0-9924-82F1294E5FC0}"/>
              </a:ext>
            </a:extLst>
          </p:cNvPr>
          <p:cNvSpPr txBox="1"/>
          <p:nvPr/>
        </p:nvSpPr>
        <p:spPr>
          <a:xfrm>
            <a:off x="8947078" y="5449980"/>
            <a:ext cx="1143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dirty="0">
                <a:latin typeface="Century Gothic" panose="020B0502020202020204" pitchFamily="34" charset="0"/>
              </a:rPr>
              <a:t>milioni di euro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E94E316-53B3-43FE-84E7-747CC517B35F}"/>
              </a:ext>
            </a:extLst>
          </p:cNvPr>
          <p:cNvSpPr txBox="1"/>
          <p:nvPr/>
        </p:nvSpPr>
        <p:spPr>
          <a:xfrm>
            <a:off x="1775520" y="2306885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81.913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8EC2160-9CA2-478F-868A-02AC58103417}"/>
              </a:ext>
            </a:extLst>
          </p:cNvPr>
          <p:cNvSpPr txBox="1"/>
          <p:nvPr/>
        </p:nvSpPr>
        <p:spPr>
          <a:xfrm>
            <a:off x="9912424" y="3096793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74.810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957CAC-A4E7-406A-B914-E2C57D1C0399}"/>
              </a:ext>
            </a:extLst>
          </p:cNvPr>
          <p:cNvSpPr/>
          <p:nvPr/>
        </p:nvSpPr>
        <p:spPr>
          <a:xfrm>
            <a:off x="9192344" y="3251516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74.139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C7820CD-1C60-4662-8DDE-61306F00FC9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Investimenti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 differenza di quanto rilevato nei trimestri precedenti,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diminuisce leggermente la quota degli investimenti fissi lordi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su base congiunturale (tre mesi su tre mesi).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9AD27779-34CA-44AA-A94F-6E0B4864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Istat, Conti Nazionali. Investimenti fissi lordi (valori concatenati).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4AAAF6-8D35-4ED9-9554-DA5E9313FF2C}"/>
              </a:ext>
            </a:extLst>
          </p:cNvPr>
          <p:cNvSpPr txBox="1"/>
          <p:nvPr/>
        </p:nvSpPr>
        <p:spPr>
          <a:xfrm>
            <a:off x="1199456" y="1700808"/>
            <a:ext cx="9073008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– Serie storica degli 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INVESTIMENTI FISSI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lordi da gennaio 2019 ad oggi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E31C06-7848-4AF8-B9DC-086F9D30EF8D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CONTI NAZIONALI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6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EF69E22C-A6D3-4E99-8560-08B1C4161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5" y="2011026"/>
            <a:ext cx="8928994" cy="416623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CEF8DA7-BAF5-43A8-8A79-20DCC3255EFA}"/>
              </a:ext>
            </a:extLst>
          </p:cNvPr>
          <p:cNvSpPr txBox="1"/>
          <p:nvPr/>
        </p:nvSpPr>
        <p:spPr>
          <a:xfrm>
            <a:off x="1713261" y="2962069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322.261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A1EFF0-B3E1-4D65-8F88-D6D4B0290963}"/>
              </a:ext>
            </a:extLst>
          </p:cNvPr>
          <p:cNvSpPr txBox="1"/>
          <p:nvPr/>
        </p:nvSpPr>
        <p:spPr>
          <a:xfrm>
            <a:off x="9682183" y="3025245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321.593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E8CEF76-EEA8-4323-98AA-EFE393FFBCD0}"/>
              </a:ext>
            </a:extLst>
          </p:cNvPr>
          <p:cNvSpPr/>
          <p:nvPr/>
        </p:nvSpPr>
        <p:spPr>
          <a:xfrm>
            <a:off x="8901753" y="3252095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321.066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2B62AD8-8843-4A74-B8EB-85C7D18655C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Consumi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Aumentano in modo impercettibile i consumi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(+0,2% nella prima parte del 2019 rispetto alla fine del 2018), certificando una situazione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sostanziale stagnazione perdurante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AD9CD65C-F1CA-4B5F-93D2-1C6C497B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Istat, Prezzi al consumo. Indice generale dei prezzi al consumo per l’intera collettività.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F5B81BC-DE3D-4A31-8EDD-4A1661AFD81D}"/>
              </a:ext>
            </a:extLst>
          </p:cNvPr>
          <p:cNvSpPr txBox="1"/>
          <p:nvPr/>
        </p:nvSpPr>
        <p:spPr>
          <a:xfrm>
            <a:off x="1199456" y="1700808"/>
            <a:ext cx="9073008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03864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ITALIA – Serie storica dei 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CONSUMI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da gennaio 2019 ad oggi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B563874-C295-4A43-A754-4A21633266A1}"/>
              </a:ext>
            </a:extLst>
          </p:cNvPr>
          <p:cNvSpPr txBox="1"/>
          <p:nvPr/>
        </p:nvSpPr>
        <p:spPr>
          <a:xfrm>
            <a:off x="8947078" y="5449980"/>
            <a:ext cx="1143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dirty="0">
                <a:latin typeface="Century Gothic" panose="020B0502020202020204" pitchFamily="34" charset="0"/>
              </a:rPr>
              <a:t>milioni di euro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9A198C4-A974-46C1-9A32-6231CC40F5B0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CONTI NAZIONALI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38BCCC7-F06B-4848-AE3D-7AA44AD84CB5}"/>
              </a:ext>
            </a:extLst>
          </p:cNvPr>
          <p:cNvSpPr/>
          <p:nvPr/>
        </p:nvSpPr>
        <p:spPr bwMode="auto">
          <a:xfrm rot="20966808">
            <a:off x="8544272" y="2962069"/>
            <a:ext cx="2232248" cy="826971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Elemento grafico 16" descr="Freccia linea: curva antioraria">
            <a:extLst>
              <a:ext uri="{FF2B5EF4-FFF2-40B4-BE49-F238E27FC236}">
                <a16:creationId xmlns:a16="http://schemas.microsoft.com/office/drawing/2014/main" id="{7F14DF8D-BE0B-4FCA-99BB-6BC3FCA1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547951" flipH="1" flipV="1">
            <a:off x="10222627" y="3494179"/>
            <a:ext cx="943991" cy="80049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1BD2B24-53C1-4314-9C54-9257EF92814A}"/>
              </a:ext>
            </a:extLst>
          </p:cNvPr>
          <p:cNvSpPr txBox="1"/>
          <p:nvPr/>
        </p:nvSpPr>
        <p:spPr>
          <a:xfrm>
            <a:off x="9088125" y="4213132"/>
            <a:ext cx="240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Non ripartono i consumi</a:t>
            </a:r>
            <a:endParaRPr lang="it-IT" sz="20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4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BF2FAD-9BC6-4207-8A64-B0410CC19ED8}"/>
              </a:ext>
            </a:extLst>
          </p:cNvPr>
          <p:cNvSpPr txBox="1"/>
          <p:nvPr/>
        </p:nvSpPr>
        <p:spPr>
          <a:xfrm>
            <a:off x="843012" y="938444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54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21F7A5-26DE-4BAF-947D-5E28B90C7F82}"/>
              </a:ext>
            </a:extLst>
          </p:cNvPr>
          <p:cNvSpPr txBox="1"/>
          <p:nvPr/>
        </p:nvSpPr>
        <p:spPr>
          <a:xfrm>
            <a:off x="3635420" y="2299694"/>
            <a:ext cx="532975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 tessuto imprenditoriale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Demografia delle imprese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30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 nazionali</a:t>
            </a:r>
          </a:p>
          <a:p>
            <a:pPr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30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</a:t>
            </a:r>
          </a:p>
        </p:txBody>
      </p:sp>
      <p:pic>
        <p:nvPicPr>
          <p:cNvPr id="17" name="Elemento grafico 16" descr="Graffetta">
            <a:extLst>
              <a:ext uri="{FF2B5EF4-FFF2-40B4-BE49-F238E27FC236}">
                <a16:creationId xmlns:a16="http://schemas.microsoft.com/office/drawing/2014/main" id="{6232BFFB-05D4-44D9-B134-C2EA3AB8E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8251" y="5287166"/>
            <a:ext cx="567771" cy="56777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0F2F2A1-608B-447E-8C11-287BBFB62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876" y="4483627"/>
            <a:ext cx="620521" cy="620521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264472A-DACE-4484-B013-0EF9F8E1B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8250" y="3855594"/>
            <a:ext cx="567772" cy="567772"/>
          </a:xfrm>
          <a:prstGeom prst="rect">
            <a:avLst/>
          </a:prstGeom>
        </p:spPr>
      </p:pic>
      <p:pic>
        <p:nvPicPr>
          <p:cNvPr id="20" name="Elemento grafico 19" descr="Gerarchia">
            <a:extLst>
              <a:ext uri="{FF2B5EF4-FFF2-40B4-BE49-F238E27FC236}">
                <a16:creationId xmlns:a16="http://schemas.microsoft.com/office/drawing/2014/main" id="{909CC2FC-C537-4CFA-8BF9-4C7CA72BF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0538" y="2316308"/>
            <a:ext cx="687003" cy="687003"/>
          </a:xfrm>
          <a:prstGeom prst="rect">
            <a:avLst/>
          </a:prstGeom>
        </p:spPr>
      </p:pic>
      <p:pic>
        <p:nvPicPr>
          <p:cNvPr id="21" name="Elemento grafico 20" descr="Rete">
            <a:extLst>
              <a:ext uri="{FF2B5EF4-FFF2-40B4-BE49-F238E27FC236}">
                <a16:creationId xmlns:a16="http://schemas.microsoft.com/office/drawing/2014/main" id="{BE91FB18-C738-46AF-97C8-D35A38B49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032" y="3026702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ED180EA-B4C0-4C37-A87F-D3CAFFD132B5}"/>
              </a:ext>
            </a:extLst>
          </p:cNvPr>
          <p:cNvSpPr/>
          <p:nvPr/>
        </p:nvSpPr>
        <p:spPr>
          <a:xfrm>
            <a:off x="335360" y="836712"/>
            <a:ext cx="10945216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Fonti dei dati: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ISTAT</a:t>
            </a:r>
            <a:r>
              <a:rPr lang="it-IT" sz="2000" b="0" dirty="0">
                <a:latin typeface="Century Gothic" panose="020B0502020202020204" pitchFamily="34" charset="0"/>
              </a:rPr>
              <a:t>, «</a:t>
            </a:r>
            <a:r>
              <a:rPr lang="it-IT" sz="2000" b="0" i="1" dirty="0" err="1">
                <a:latin typeface="Century Gothic" panose="020B0502020202020204" pitchFamily="34" charset="0"/>
              </a:rPr>
              <a:t>I.Stat</a:t>
            </a:r>
            <a:r>
              <a:rPr lang="it-IT" sz="2000" b="0" i="1" dirty="0">
                <a:latin typeface="Century Gothic" panose="020B0502020202020204" pitchFamily="34" charset="0"/>
              </a:rPr>
              <a:t> 2019 (Datawarehouse Istat)</a:t>
            </a:r>
            <a:r>
              <a:rPr lang="it-IT" sz="20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ISTAT</a:t>
            </a:r>
            <a:r>
              <a:rPr lang="it-IT" sz="2000" b="0" dirty="0">
                <a:latin typeface="Century Gothic" panose="020B0502020202020204" pitchFamily="34" charset="0"/>
              </a:rPr>
              <a:t>, </a:t>
            </a:r>
            <a:r>
              <a:rPr lang="it-IT" sz="2000" b="0" i="1" dirty="0">
                <a:latin typeface="Century Gothic" panose="020B0502020202020204" pitchFamily="34" charset="0"/>
              </a:rPr>
              <a:t>«Fiducia delle imprese»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ISTAT</a:t>
            </a:r>
            <a:r>
              <a:rPr lang="it-IT" sz="2000" b="0" dirty="0">
                <a:latin typeface="Century Gothic" panose="020B0502020202020204" pitchFamily="34" charset="0"/>
              </a:rPr>
              <a:t>, </a:t>
            </a:r>
            <a:r>
              <a:rPr lang="it-IT" sz="2000" b="0" i="1" dirty="0">
                <a:latin typeface="Century Gothic" panose="020B0502020202020204" pitchFamily="34" charset="0"/>
              </a:rPr>
              <a:t>«Fiducia dei consumatori»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ISTAT</a:t>
            </a:r>
            <a:r>
              <a:rPr lang="it-IT" sz="2000" b="0" dirty="0">
                <a:latin typeface="Century Gothic" panose="020B0502020202020204" pitchFamily="34" charset="0"/>
              </a:rPr>
              <a:t>, </a:t>
            </a:r>
            <a:r>
              <a:rPr lang="it-IT" sz="2000" b="0" i="1" dirty="0">
                <a:latin typeface="Century Gothic" panose="020B0502020202020204" pitchFamily="34" charset="0"/>
              </a:rPr>
              <a:t>«Conti nazionali»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INFOCAMERE</a:t>
            </a:r>
            <a:r>
              <a:rPr lang="it-IT" sz="2000" b="0" dirty="0">
                <a:latin typeface="Century Gothic" panose="020B0502020202020204" pitchFamily="34" charset="0"/>
              </a:rPr>
              <a:t>, «</a:t>
            </a:r>
            <a:r>
              <a:rPr lang="it-IT" sz="2000" b="0" i="1" dirty="0" err="1">
                <a:latin typeface="Century Gothic" panose="020B0502020202020204" pitchFamily="34" charset="0"/>
              </a:rPr>
              <a:t>Movimprese</a:t>
            </a:r>
            <a:r>
              <a:rPr lang="it-IT" sz="2000" b="0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it-IT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altLang="ja-JP" sz="16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altLang="ja-JP" sz="2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documento è stato realizzato con le informazioni disponibili al 15 luglio 2019.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FA85AD4-39D3-40EE-9340-21A9A9B457A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Metodo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Scheda tecnica della ricerca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15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98EE7D6-D404-434E-BE1F-0D95DC5889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08" y="4994648"/>
            <a:ext cx="2900712" cy="12202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45F5015-F865-467D-B68D-A5AA067766F6}"/>
              </a:ext>
            </a:extLst>
          </p:cNvPr>
          <p:cNvSpPr/>
          <p:nvPr/>
        </p:nvSpPr>
        <p:spPr>
          <a:xfrm>
            <a:off x="2974816" y="6214914"/>
            <a:ext cx="1609016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                                                                                                                                                                   </a:t>
            </a:r>
            <a:endParaRPr lang="en-US" sz="105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0126FFA3-5AC0-423B-9297-E9313394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16" y="4861038"/>
            <a:ext cx="4038600" cy="13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format research s.r.l.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tel +39.06.86.32.86.81, fax +39.06.86.38.49.96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entury Gothic" panose="020B0502020202020204" pitchFamily="34" charset="0"/>
                <a:hlinkClick r:id="rId3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roma 04268451004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rea roma 747042, cap. soc. € 25.850,00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unità operativa - via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sebastiano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caboto 22/a 		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33170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italia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 - rea 99634/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pn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 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Membro: Assirm, Confcommercio, Esomar, SIS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403A512-F9EF-4FAB-A576-2B6E0DB0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819" y="2996955"/>
            <a:ext cx="249136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pPr algn="l"/>
            <a:r>
              <a:rPr lang="it-IT" altLang="it-IT" sz="900" dirty="0">
                <a:solidFill>
                  <a:srgbClr val="003A79"/>
                </a:solidFill>
                <a:latin typeface="Century Gothic" panose="020B0502020202020204" pitchFamily="34" charset="0"/>
              </a:rPr>
              <a:t>2019 © Copyright Format Research Srl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AECECA-9DA4-4A3E-A1CD-A5BD865A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28800"/>
            <a:ext cx="3369993" cy="4298964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Italia esistono 4,4 mln di imprese extra agricole, 3,5 mln se si escludono attività professionali e finanziarie.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Valle d'Aosta insistono oltre 9 mila imprese (pari </a:t>
            </a:r>
            <a:r>
              <a:rPr lang="it-IT" sz="2200">
                <a:latin typeface="Century Gothic" panose="020B0502020202020204" pitchFamily="34" charset="0"/>
                <a:ea typeface="+mj-ea"/>
                <a:cs typeface="Arial"/>
              </a:rPr>
              <a:t>allo 0,3%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del totale Italia).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8876328-2F45-4EBC-8CEF-B52A6FEFB99D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B36D69E3-E8AD-407B-9D87-2CCA671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BD9A29-9A05-409C-A5B9-F52B8351AF9A}"/>
              </a:ext>
            </a:extLst>
          </p:cNvPr>
          <p:cNvSpPr/>
          <p:nvPr/>
        </p:nvSpPr>
        <p:spPr bwMode="auto">
          <a:xfrm>
            <a:off x="478559" y="1667144"/>
            <a:ext cx="4069081" cy="23405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111C57-E4F5-4E51-BB18-16639F1E99B6}"/>
              </a:ext>
            </a:extLst>
          </p:cNvPr>
          <p:cNvSpPr/>
          <p:nvPr/>
        </p:nvSpPr>
        <p:spPr>
          <a:xfrm>
            <a:off x="478560" y="2129517"/>
            <a:ext cx="4069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3.549.804</a:t>
            </a:r>
          </a:p>
          <a:p>
            <a:pPr algn="ctr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imprese in Italia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F29194-DF57-41B0-BD22-12A800D2F242}"/>
              </a:ext>
            </a:extLst>
          </p:cNvPr>
          <p:cNvSpPr txBox="1"/>
          <p:nvPr/>
        </p:nvSpPr>
        <p:spPr>
          <a:xfrm>
            <a:off x="1190804" y="4797306"/>
            <a:ext cx="742547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0" i="1" dirty="0">
                <a:latin typeface="Century Gothic" panose="020B0502020202020204" pitchFamily="34" charset="0"/>
              </a:rPr>
              <a:t>Sono comprese tutte le imprese,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al netto di quelle agricole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professionali e scientifiche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 </a:t>
            </a:r>
            <a:r>
              <a:rPr lang="it-IT" sz="1800" b="0" i="1" dirty="0">
                <a:latin typeface="Century Gothic" panose="020B0502020202020204" pitchFamily="34" charset="0"/>
              </a:rPr>
              <a:t>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finanziarie e assicurative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della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pubblica amministrazione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.</a:t>
            </a:r>
            <a:endParaRPr lang="it-IT" sz="2000" b="0" i="1" dirty="0">
              <a:latin typeface="Century Gothic" panose="020B0502020202020204" pitchFamily="34" charset="0"/>
            </a:endParaRPr>
          </a:p>
        </p:txBody>
      </p:sp>
      <p:pic>
        <p:nvPicPr>
          <p:cNvPr id="13" name="Elemento grafico 12" descr="Freccia: curva in senso antiorario">
            <a:extLst>
              <a:ext uri="{FF2B5EF4-FFF2-40B4-BE49-F238E27FC236}">
                <a16:creationId xmlns:a16="http://schemas.microsoft.com/office/drawing/2014/main" id="{42201101-82A8-41F2-9C97-08D310F6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291683">
            <a:off x="-329780" y="3466231"/>
            <a:ext cx="1861223" cy="186122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DEE1C86-7384-413E-BD1C-E7E7EE20DEB6}"/>
              </a:ext>
            </a:extLst>
          </p:cNvPr>
          <p:cNvSpPr txBox="1"/>
          <p:nvPr/>
        </p:nvSpPr>
        <p:spPr>
          <a:xfrm>
            <a:off x="7536160" y="2565373"/>
            <a:ext cx="383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le imprese attive in Valle d’Aosta </a:t>
            </a: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(rappresentano lo 0,3% della totalità delle imprese italiane)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A69C95E-5B37-4CCD-8F8D-81FD9CF55094}"/>
              </a:ext>
            </a:extLst>
          </p:cNvPr>
          <p:cNvSpPr/>
          <p:nvPr/>
        </p:nvSpPr>
        <p:spPr>
          <a:xfrm>
            <a:off x="9350239" y="1630202"/>
            <a:ext cx="193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i="1" u="sng" dirty="0">
                <a:solidFill>
                  <a:srgbClr val="008000"/>
                </a:solidFill>
                <a:latin typeface="Century Gothic" panose="020B0502020202020204" pitchFamily="34" charset="0"/>
              </a:rPr>
              <a:t>9.142</a:t>
            </a:r>
            <a:endParaRPr lang="it-IT" sz="5400" u="sng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0F9E67FE-BCC4-4A56-A9E7-7B9B85DDCFBB}"/>
              </a:ext>
            </a:extLst>
          </p:cNvPr>
          <p:cNvSpPr/>
          <p:nvPr/>
        </p:nvSpPr>
        <p:spPr bwMode="auto">
          <a:xfrm>
            <a:off x="4791142" y="1643585"/>
            <a:ext cx="6661688" cy="238763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 161">
            <a:extLst>
              <a:ext uri="{FF2B5EF4-FFF2-40B4-BE49-F238E27FC236}">
                <a16:creationId xmlns:a16="http://schemas.microsoft.com/office/drawing/2014/main" id="{6D182B99-5CB7-40B1-9B36-AA8BB16F8938}"/>
              </a:ext>
            </a:extLst>
          </p:cNvPr>
          <p:cNvSpPr/>
          <p:nvPr/>
        </p:nvSpPr>
        <p:spPr bwMode="auto">
          <a:xfrm>
            <a:off x="6504471" y="1556792"/>
            <a:ext cx="4920121" cy="778873"/>
          </a:xfrm>
          <a:prstGeom prst="rect">
            <a:avLst/>
          </a:prstGeom>
          <a:solidFill>
            <a:srgbClr val="DFF1C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A0FCD4-3FA7-4B19-88DA-09EAADB6F8FE}"/>
              </a:ext>
            </a:extLst>
          </p:cNvPr>
          <p:cNvSpPr/>
          <p:nvPr/>
        </p:nvSpPr>
        <p:spPr bwMode="auto">
          <a:xfrm>
            <a:off x="815834" y="1539666"/>
            <a:ext cx="4920121" cy="77887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Il 70% delle imprese della Valle d'Aosta opera nel terziario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(commercio, turismo, servizi)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che rappresenta quindi una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fetta estremamente importante dell’economia del territorio.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F120D48-C203-44CC-801E-DB971DC29583}"/>
              </a:ext>
            </a:extLst>
          </p:cNvPr>
          <p:cNvSpPr/>
          <p:nvPr/>
        </p:nvSpPr>
        <p:spPr>
          <a:xfrm>
            <a:off x="619385" y="1620089"/>
            <a:ext cx="5243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</a:rPr>
              <a:t>Imprese Italia</a:t>
            </a:r>
            <a:endParaRPr lang="it-IT" sz="320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9E1ED9F3-1649-433C-9A09-C5A157E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AEC64D4E-3122-4D0C-97DB-EFB09844BBD9}"/>
              </a:ext>
            </a:extLst>
          </p:cNvPr>
          <p:cNvSpPr txBox="1"/>
          <p:nvPr/>
        </p:nvSpPr>
        <p:spPr>
          <a:xfrm>
            <a:off x="2190839" y="241766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(900 mila)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0ABA6508-C5FB-45AD-BC91-11370E332B06}"/>
              </a:ext>
            </a:extLst>
          </p:cNvPr>
          <p:cNvSpPr txBox="1"/>
          <p:nvPr/>
        </p:nvSpPr>
        <p:spPr>
          <a:xfrm>
            <a:off x="2190839" y="405701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(2,6 mln)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42BFAAED-2E59-4629-A0BA-DADF19C60763}"/>
              </a:ext>
            </a:extLst>
          </p:cNvPr>
          <p:cNvSpPr txBox="1"/>
          <p:nvPr/>
        </p:nvSpPr>
        <p:spPr>
          <a:xfrm>
            <a:off x="2906197" y="286994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14" name="Ovale 113">
            <a:extLst>
              <a:ext uri="{FF2B5EF4-FFF2-40B4-BE49-F238E27FC236}">
                <a16:creationId xmlns:a16="http://schemas.microsoft.com/office/drawing/2014/main" id="{C5D05B2B-C5F2-469F-91EF-F7EB99505F4A}"/>
              </a:ext>
            </a:extLst>
          </p:cNvPr>
          <p:cNvSpPr/>
          <p:nvPr/>
        </p:nvSpPr>
        <p:spPr bwMode="auto">
          <a:xfrm>
            <a:off x="1055440" y="291803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64E47481-9A09-44FD-8E6D-6C69EF162143}"/>
              </a:ext>
            </a:extLst>
          </p:cNvPr>
          <p:cNvSpPr txBox="1"/>
          <p:nvPr/>
        </p:nvSpPr>
        <p:spPr>
          <a:xfrm>
            <a:off x="1092965" y="307329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1D58393A-5A36-494C-95C0-35142E220F06}"/>
              </a:ext>
            </a:extLst>
          </p:cNvPr>
          <p:cNvSpPr/>
          <p:nvPr/>
        </p:nvSpPr>
        <p:spPr bwMode="auto">
          <a:xfrm>
            <a:off x="1055440" y="485269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CBD820C7-1BF7-4F70-81E3-E10543624ABA}"/>
              </a:ext>
            </a:extLst>
          </p:cNvPr>
          <p:cNvSpPr txBox="1"/>
          <p:nvPr/>
        </p:nvSpPr>
        <p:spPr>
          <a:xfrm>
            <a:off x="1092964" y="5007963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74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1AFBE6E-1ABF-4055-A88E-F563F143181B}"/>
              </a:ext>
            </a:extLst>
          </p:cNvPr>
          <p:cNvSpPr txBox="1"/>
          <p:nvPr/>
        </p:nvSpPr>
        <p:spPr>
          <a:xfrm>
            <a:off x="2178539" y="2869947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12%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4C6D8D6-44C1-44BA-9E14-6842CCFB7D40}"/>
              </a:ext>
            </a:extLst>
          </p:cNvPr>
          <p:cNvSpPr txBox="1"/>
          <p:nvPr/>
        </p:nvSpPr>
        <p:spPr>
          <a:xfrm>
            <a:off x="2906197" y="333147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8C4702AC-60BE-4352-8D9A-4517139143DA}"/>
              </a:ext>
            </a:extLst>
          </p:cNvPr>
          <p:cNvSpPr txBox="1"/>
          <p:nvPr/>
        </p:nvSpPr>
        <p:spPr>
          <a:xfrm>
            <a:off x="2178539" y="3331472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7E4CEB4-0DE9-45F3-AD45-A3E7DAD2C9A1}"/>
              </a:ext>
            </a:extLst>
          </p:cNvPr>
          <p:cNvSpPr txBox="1"/>
          <p:nvPr/>
        </p:nvSpPr>
        <p:spPr>
          <a:xfrm>
            <a:off x="2906197" y="458703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B2613905-CB7E-415E-88F4-81C7B1E9FD09}"/>
              </a:ext>
            </a:extLst>
          </p:cNvPr>
          <p:cNvSpPr txBox="1"/>
          <p:nvPr/>
        </p:nvSpPr>
        <p:spPr>
          <a:xfrm>
            <a:off x="2178539" y="458703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31%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937B8AFA-4E66-48F8-BF3A-789B3F4FBB47}"/>
              </a:ext>
            </a:extLst>
          </p:cNvPr>
          <p:cNvSpPr txBox="1"/>
          <p:nvPr/>
        </p:nvSpPr>
        <p:spPr>
          <a:xfrm>
            <a:off x="2906197" y="505131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960EA254-D933-4AAD-85BA-7E2EB80CFA27}"/>
              </a:ext>
            </a:extLst>
          </p:cNvPr>
          <p:cNvSpPr txBox="1"/>
          <p:nvPr/>
        </p:nvSpPr>
        <p:spPr>
          <a:xfrm>
            <a:off x="2337235" y="5051311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9%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02AD285F-113E-4585-AA63-70A129B99E8F}"/>
              </a:ext>
            </a:extLst>
          </p:cNvPr>
          <p:cNvSpPr txBox="1"/>
          <p:nvPr/>
        </p:nvSpPr>
        <p:spPr>
          <a:xfrm>
            <a:off x="2906197" y="551559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7850ED0C-54C9-4F6C-B456-59BB30D5C0B5}"/>
              </a:ext>
            </a:extLst>
          </p:cNvPr>
          <p:cNvSpPr txBox="1"/>
          <p:nvPr/>
        </p:nvSpPr>
        <p:spPr>
          <a:xfrm>
            <a:off x="2178539" y="551559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34%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7" name="Immagine 126">
            <a:extLst>
              <a:ext uri="{FF2B5EF4-FFF2-40B4-BE49-F238E27FC236}">
                <a16:creationId xmlns:a16="http://schemas.microsoft.com/office/drawing/2014/main" id="{3D564706-FE1F-49E5-965E-457CBE062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75" y="2845902"/>
            <a:ext cx="341710" cy="341710"/>
          </a:xfrm>
          <a:prstGeom prst="rect">
            <a:avLst/>
          </a:prstGeom>
        </p:spPr>
      </p:pic>
      <p:pic>
        <p:nvPicPr>
          <p:cNvPr id="130" name="Immagine 129">
            <a:extLst>
              <a:ext uri="{FF2B5EF4-FFF2-40B4-BE49-F238E27FC236}">
                <a16:creationId xmlns:a16="http://schemas.microsoft.com/office/drawing/2014/main" id="{53C9D6F4-9676-43DD-A0FC-F0E35E6586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211" y="4624704"/>
            <a:ext cx="417441" cy="416541"/>
          </a:xfrm>
          <a:prstGeom prst="rect">
            <a:avLst/>
          </a:prstGeom>
        </p:spPr>
      </p:pic>
      <p:pic>
        <p:nvPicPr>
          <p:cNvPr id="131" name="Immagine 130">
            <a:extLst>
              <a:ext uri="{FF2B5EF4-FFF2-40B4-BE49-F238E27FC236}">
                <a16:creationId xmlns:a16="http://schemas.microsoft.com/office/drawing/2014/main" id="{3A2D975F-99AD-47D9-A65F-76410AAAE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5132589" y="5113345"/>
            <a:ext cx="246181" cy="344639"/>
          </a:xfrm>
          <a:prstGeom prst="rect">
            <a:avLst/>
          </a:prstGeom>
        </p:spPr>
      </p:pic>
      <p:pic>
        <p:nvPicPr>
          <p:cNvPr id="132" name="Immagine 131">
            <a:extLst>
              <a:ext uri="{FF2B5EF4-FFF2-40B4-BE49-F238E27FC236}">
                <a16:creationId xmlns:a16="http://schemas.microsoft.com/office/drawing/2014/main" id="{65853246-BC21-488C-9F3E-92C6F86DB9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010" y="5583124"/>
            <a:ext cx="352832" cy="366156"/>
          </a:xfrm>
          <a:prstGeom prst="rect">
            <a:avLst/>
          </a:prstGeom>
        </p:spPr>
      </p:pic>
      <p:pic>
        <p:nvPicPr>
          <p:cNvPr id="133" name="Immagine 132">
            <a:extLst>
              <a:ext uri="{FF2B5EF4-FFF2-40B4-BE49-F238E27FC236}">
                <a16:creationId xmlns:a16="http://schemas.microsoft.com/office/drawing/2014/main" id="{A0AF3FFF-A137-49A8-870F-C3FF1B29A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1" y="3348025"/>
            <a:ext cx="417278" cy="353433"/>
          </a:xfrm>
          <a:prstGeom prst="rect">
            <a:avLst/>
          </a:prstGeom>
        </p:spPr>
      </p:pic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4DA787F-94D3-4992-AD7C-0BE85B06930D}"/>
              </a:ext>
            </a:extLst>
          </p:cNvPr>
          <p:cNvCxnSpPr/>
          <p:nvPr/>
        </p:nvCxnSpPr>
        <p:spPr bwMode="auto">
          <a:xfrm>
            <a:off x="2063552" y="280007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25A0E49A-58B1-47CE-B23F-5E52A64DC752}"/>
              </a:ext>
            </a:extLst>
          </p:cNvPr>
          <p:cNvCxnSpPr/>
          <p:nvPr/>
        </p:nvCxnSpPr>
        <p:spPr bwMode="auto">
          <a:xfrm>
            <a:off x="2063552" y="462889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7D27321C-D459-4DB1-A8DC-0D34E1C394F6}"/>
              </a:ext>
            </a:extLst>
          </p:cNvPr>
          <p:cNvSpPr/>
          <p:nvPr/>
        </p:nvSpPr>
        <p:spPr>
          <a:xfrm>
            <a:off x="6325051" y="1620089"/>
            <a:ext cx="5243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8000"/>
                </a:solidFill>
                <a:latin typeface="Century Gothic" panose="020B0502020202020204" pitchFamily="34" charset="0"/>
              </a:rPr>
              <a:t>Imprese Valle d'Aosta</a:t>
            </a:r>
            <a:endParaRPr lang="it-IT" sz="32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66D63F1D-FB40-4388-998F-C2869A978668}"/>
              </a:ext>
            </a:extLst>
          </p:cNvPr>
          <p:cNvSpPr txBox="1"/>
          <p:nvPr/>
        </p:nvSpPr>
        <p:spPr>
          <a:xfrm>
            <a:off x="7807463" y="242499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(2.712)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6BCDD9B-20AE-41FA-9AC7-E5FAD511EACD}"/>
              </a:ext>
            </a:extLst>
          </p:cNvPr>
          <p:cNvSpPr txBox="1"/>
          <p:nvPr/>
        </p:nvSpPr>
        <p:spPr>
          <a:xfrm>
            <a:off x="7807463" y="406434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(6.430)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79A5AD76-42FA-4288-AFAB-FCDED9F04D1F}"/>
              </a:ext>
            </a:extLst>
          </p:cNvPr>
          <p:cNvSpPr txBox="1"/>
          <p:nvPr/>
        </p:nvSpPr>
        <p:spPr>
          <a:xfrm>
            <a:off x="8522821" y="287727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95FFC51C-E88D-4160-9E49-147373A74081}"/>
              </a:ext>
            </a:extLst>
          </p:cNvPr>
          <p:cNvSpPr/>
          <p:nvPr/>
        </p:nvSpPr>
        <p:spPr bwMode="auto">
          <a:xfrm>
            <a:off x="6672064" y="292536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D3A09620-D8E7-4063-A668-9A700CC8D72E}"/>
              </a:ext>
            </a:extLst>
          </p:cNvPr>
          <p:cNvSpPr txBox="1"/>
          <p:nvPr/>
        </p:nvSpPr>
        <p:spPr>
          <a:xfrm>
            <a:off x="6720810" y="308062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FF4707AA-5D9E-4A00-BA9B-BB54554832AA}"/>
              </a:ext>
            </a:extLst>
          </p:cNvPr>
          <p:cNvSpPr/>
          <p:nvPr/>
        </p:nvSpPr>
        <p:spPr bwMode="auto">
          <a:xfrm>
            <a:off x="6672064" y="486002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B879260A-74DB-4A03-A112-E4001FF17E3C}"/>
              </a:ext>
            </a:extLst>
          </p:cNvPr>
          <p:cNvSpPr txBox="1"/>
          <p:nvPr/>
        </p:nvSpPr>
        <p:spPr>
          <a:xfrm>
            <a:off x="6720809" y="501529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57DA22D9-D051-4A9A-B152-AB65C9C8875C}"/>
              </a:ext>
            </a:extLst>
          </p:cNvPr>
          <p:cNvSpPr txBox="1"/>
          <p:nvPr/>
        </p:nvSpPr>
        <p:spPr>
          <a:xfrm>
            <a:off x="7953860" y="2877277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FA3C232E-4FF1-4290-BE82-47D7E04038AE}"/>
              </a:ext>
            </a:extLst>
          </p:cNvPr>
          <p:cNvSpPr txBox="1"/>
          <p:nvPr/>
        </p:nvSpPr>
        <p:spPr>
          <a:xfrm>
            <a:off x="8522821" y="333880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668A2844-E06C-4AA8-9376-050A2EAA25D8}"/>
              </a:ext>
            </a:extLst>
          </p:cNvPr>
          <p:cNvSpPr txBox="1"/>
          <p:nvPr/>
        </p:nvSpPr>
        <p:spPr>
          <a:xfrm>
            <a:off x="7795163" y="3338802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22%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47909B3F-92C1-4B2A-B7A1-F6635F7469CD}"/>
              </a:ext>
            </a:extLst>
          </p:cNvPr>
          <p:cNvSpPr txBox="1"/>
          <p:nvPr/>
        </p:nvSpPr>
        <p:spPr>
          <a:xfrm>
            <a:off x="8522821" y="459436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DCA4A706-578A-43F9-A442-62EC4BFC3E20}"/>
              </a:ext>
            </a:extLst>
          </p:cNvPr>
          <p:cNvSpPr txBox="1"/>
          <p:nvPr/>
        </p:nvSpPr>
        <p:spPr>
          <a:xfrm>
            <a:off x="7795163" y="459436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20%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CC0C344D-7916-49C5-94E5-F9414C712C2E}"/>
              </a:ext>
            </a:extLst>
          </p:cNvPr>
          <p:cNvSpPr txBox="1"/>
          <p:nvPr/>
        </p:nvSpPr>
        <p:spPr>
          <a:xfrm>
            <a:off x="8522821" y="505864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C55B64CE-75CF-4E85-A343-1C23B83F9AE6}"/>
              </a:ext>
            </a:extLst>
          </p:cNvPr>
          <p:cNvSpPr txBox="1"/>
          <p:nvPr/>
        </p:nvSpPr>
        <p:spPr>
          <a:xfrm>
            <a:off x="7795162" y="5058641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18%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713A5227-0E7D-4F57-A6AB-C67E4F0E3AE9}"/>
              </a:ext>
            </a:extLst>
          </p:cNvPr>
          <p:cNvSpPr txBox="1"/>
          <p:nvPr/>
        </p:nvSpPr>
        <p:spPr>
          <a:xfrm>
            <a:off x="8522821" y="552292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0673B0F4-F50A-4558-824F-38BDED23117A}"/>
              </a:ext>
            </a:extLst>
          </p:cNvPr>
          <p:cNvSpPr txBox="1"/>
          <p:nvPr/>
        </p:nvSpPr>
        <p:spPr>
          <a:xfrm>
            <a:off x="7795163" y="552292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32%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" name="Immagine 152">
            <a:extLst>
              <a:ext uri="{FF2B5EF4-FFF2-40B4-BE49-F238E27FC236}">
                <a16:creationId xmlns:a16="http://schemas.microsoft.com/office/drawing/2014/main" id="{9B7B524A-E8DA-4A5E-914C-56A306CB5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99" y="2853232"/>
            <a:ext cx="341710" cy="341710"/>
          </a:xfrm>
          <a:prstGeom prst="rect">
            <a:avLst/>
          </a:prstGeom>
        </p:spPr>
      </p:pic>
      <p:pic>
        <p:nvPicPr>
          <p:cNvPr id="154" name="Immagine 153">
            <a:extLst>
              <a:ext uri="{FF2B5EF4-FFF2-40B4-BE49-F238E27FC236}">
                <a16:creationId xmlns:a16="http://schemas.microsoft.com/office/drawing/2014/main" id="{4B19AC01-A0EA-41E2-A66A-A1D824FAD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8835" y="4632034"/>
            <a:ext cx="417441" cy="416541"/>
          </a:xfrm>
          <a:prstGeom prst="rect">
            <a:avLst/>
          </a:prstGeom>
        </p:spPr>
      </p:pic>
      <p:pic>
        <p:nvPicPr>
          <p:cNvPr id="155" name="Immagine 154">
            <a:extLst>
              <a:ext uri="{FF2B5EF4-FFF2-40B4-BE49-F238E27FC236}">
                <a16:creationId xmlns:a16="http://schemas.microsoft.com/office/drawing/2014/main" id="{2B7193D8-88BF-41F0-92F0-D6145E3B0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10749213" y="5120675"/>
            <a:ext cx="246181" cy="344639"/>
          </a:xfrm>
          <a:prstGeom prst="rect">
            <a:avLst/>
          </a:prstGeom>
        </p:spPr>
      </p:pic>
      <p:pic>
        <p:nvPicPr>
          <p:cNvPr id="156" name="Immagine 155">
            <a:extLst>
              <a:ext uri="{FF2B5EF4-FFF2-40B4-BE49-F238E27FC236}">
                <a16:creationId xmlns:a16="http://schemas.microsoft.com/office/drawing/2014/main" id="{961AE38D-18C8-4C2D-907C-2CCAB10714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0634" y="5590454"/>
            <a:ext cx="352832" cy="366156"/>
          </a:xfrm>
          <a:prstGeom prst="rect">
            <a:avLst/>
          </a:prstGeom>
        </p:spPr>
      </p:pic>
      <p:pic>
        <p:nvPicPr>
          <p:cNvPr id="157" name="Immagine 156">
            <a:extLst>
              <a:ext uri="{FF2B5EF4-FFF2-40B4-BE49-F238E27FC236}">
                <a16:creationId xmlns:a16="http://schemas.microsoft.com/office/drawing/2014/main" id="{6856F2D8-3915-4C4C-902A-93C51FA49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5" y="3355355"/>
            <a:ext cx="417278" cy="353433"/>
          </a:xfrm>
          <a:prstGeom prst="rect">
            <a:avLst/>
          </a:prstGeom>
        </p:spPr>
      </p:pic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CFAF09B-A75A-41CE-BB65-68C8C9536209}"/>
              </a:ext>
            </a:extLst>
          </p:cNvPr>
          <p:cNvCxnSpPr/>
          <p:nvPr/>
        </p:nvCxnSpPr>
        <p:spPr bwMode="auto">
          <a:xfrm>
            <a:off x="7680176" y="280740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C9BE1C9E-F9B3-42BC-A20A-956055BC617A}"/>
              </a:ext>
            </a:extLst>
          </p:cNvPr>
          <p:cNvCxnSpPr/>
          <p:nvPr/>
        </p:nvCxnSpPr>
        <p:spPr bwMode="auto">
          <a:xfrm>
            <a:off x="7680176" y="463622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2B9DCC46-AF01-4E49-B442-46FC3C820C49}"/>
              </a:ext>
            </a:extLst>
          </p:cNvPr>
          <p:cNvSpPr/>
          <p:nvPr/>
        </p:nvSpPr>
        <p:spPr bwMode="auto">
          <a:xfrm>
            <a:off x="623392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A5CB5972-4B3B-4911-83D2-C798B1984D4D}"/>
              </a:ext>
            </a:extLst>
          </p:cNvPr>
          <p:cNvSpPr/>
          <p:nvPr/>
        </p:nvSpPr>
        <p:spPr bwMode="auto">
          <a:xfrm>
            <a:off x="6329064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9FFF5DA4-0372-4E7E-85A5-C8036AD92A72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4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F3E99F-1B9A-41B6-84F6-5B35A4F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0" y="4402800"/>
            <a:ext cx="6183047" cy="191520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10F7918D-FCED-40CC-8758-E031434CEEDD}"/>
              </a:ext>
            </a:extLst>
          </p:cNvPr>
          <p:cNvSpPr/>
          <p:nvPr/>
        </p:nvSpPr>
        <p:spPr bwMode="auto">
          <a:xfrm>
            <a:off x="767408" y="1476344"/>
            <a:ext cx="8208912" cy="39734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2B76FC5-2C69-43D2-904E-6AE9ADE090F5}"/>
              </a:ext>
            </a:extLst>
          </p:cNvPr>
          <p:cNvSpPr/>
          <p:nvPr/>
        </p:nvSpPr>
        <p:spPr bwMode="auto">
          <a:xfrm>
            <a:off x="767408" y="4008183"/>
            <a:ext cx="8208912" cy="397349"/>
          </a:xfrm>
          <a:prstGeom prst="rect">
            <a:avLst/>
          </a:prstGeom>
          <a:solidFill>
            <a:srgbClr val="DFF1C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D71E68-7224-4D9D-9D82-C1E76F617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4"/>
          <a:stretch/>
        </p:blipFill>
        <p:spPr>
          <a:xfrm>
            <a:off x="839416" y="1873693"/>
            <a:ext cx="6014177" cy="1890828"/>
          </a:xfrm>
          <a:prstGeom prst="rect">
            <a:avLst/>
          </a:prstGeom>
        </p:spPr>
      </p:pic>
      <p:sp>
        <p:nvSpPr>
          <p:cNvPr id="85" name="Ovale 84">
            <a:extLst>
              <a:ext uri="{FF2B5EF4-FFF2-40B4-BE49-F238E27FC236}">
                <a16:creationId xmlns:a16="http://schemas.microsoft.com/office/drawing/2014/main" id="{22563B68-464D-4210-9D8E-1CCB1666C4FB}"/>
              </a:ext>
            </a:extLst>
          </p:cNvPr>
          <p:cNvSpPr/>
          <p:nvPr/>
        </p:nvSpPr>
        <p:spPr bwMode="auto">
          <a:xfrm>
            <a:off x="6826565" y="2079523"/>
            <a:ext cx="638182" cy="63818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29D8844A-3BD8-4F7E-996A-06559B60CC26}"/>
              </a:ext>
            </a:extLst>
          </p:cNvPr>
          <p:cNvSpPr txBox="1"/>
          <p:nvPr/>
        </p:nvSpPr>
        <p:spPr>
          <a:xfrm>
            <a:off x="6816080" y="2198559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+6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4EABD2DE-671B-4469-BF18-5FEE51AC8C90}"/>
              </a:ext>
            </a:extLst>
          </p:cNvPr>
          <p:cNvSpPr txBox="1"/>
          <p:nvPr/>
        </p:nvSpPr>
        <p:spPr>
          <a:xfrm>
            <a:off x="7532603" y="2105454"/>
            <a:ext cx="1340220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it-IT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Incremento dell’incidenza del terziario (dal 2009 al 2018) sul totale delle imprese in ITALIA</a:t>
            </a:r>
            <a:endParaRPr lang="it-IT" sz="105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816EF5C-D1E0-4D54-B52F-07B38DCC51BB}"/>
              </a:ext>
            </a:extLst>
          </p:cNvPr>
          <p:cNvSpPr txBox="1"/>
          <p:nvPr/>
        </p:nvSpPr>
        <p:spPr>
          <a:xfrm>
            <a:off x="767408" y="1523621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u="sng" dirty="0">
                <a:latin typeface="Century Gothic" panose="020B0502020202020204" pitchFamily="34" charset="0"/>
              </a:rPr>
              <a:t>ITALIA</a:t>
            </a:r>
            <a:r>
              <a:rPr lang="it-IT" sz="1200" dirty="0">
                <a:latin typeface="Century Gothic" panose="020B0502020202020204" pitchFamily="34" charset="0"/>
              </a:rPr>
              <a:t>: Percentuale di imprese del </a:t>
            </a:r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(BLU) </a:t>
            </a:r>
            <a:r>
              <a:rPr lang="it-IT" sz="1200" dirty="0">
                <a:latin typeface="Century Gothic" panose="020B0502020202020204" pitchFamily="34" charset="0"/>
              </a:rPr>
              <a:t>vs Percentuale di imprese dell’</a:t>
            </a:r>
            <a:r>
              <a:rPr lang="it-IT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(GRIGIO)</a:t>
            </a:r>
            <a:endParaRPr lang="it-IT" sz="12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4F0652-EC36-441D-AD38-804354017632}"/>
              </a:ext>
            </a:extLst>
          </p:cNvPr>
          <p:cNvSpPr txBox="1"/>
          <p:nvPr/>
        </p:nvSpPr>
        <p:spPr>
          <a:xfrm>
            <a:off x="9239143" y="1835973"/>
            <a:ext cx="1936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i="1" u="sng" dirty="0">
                <a:latin typeface="Century Gothic" panose="020B0502020202020204" pitchFamily="34" charset="0"/>
              </a:rPr>
              <a:t>Esempio di lettura</a:t>
            </a:r>
            <a:r>
              <a:rPr lang="it-IT" sz="1000" i="1" dirty="0">
                <a:latin typeface="Century Gothic" panose="020B0502020202020204" pitchFamily="34" charset="0"/>
              </a:rPr>
              <a:t>. </a:t>
            </a:r>
            <a:r>
              <a:rPr lang="it-IT" sz="1000" b="0" i="1" dirty="0">
                <a:latin typeface="Century Gothic" panose="020B0502020202020204" pitchFamily="34" charset="0"/>
              </a:rPr>
              <a:t>Facendo uguale a 100 il tessuto imprenditoriale complessivo in Italia nel 2009, il 32% era costituito da imprese operative nell’industria, il 68% era costituito da imprese operative nel terziario. A fine 2018, la quota di imprese del terziario è cresciuta fino al 74%.</a:t>
            </a:r>
            <a:endParaRPr lang="it-IT" sz="1000" i="1" u="sng" dirty="0">
              <a:latin typeface="Century Gothic" panose="020B0502020202020204" pitchFamily="34" charset="0"/>
            </a:endParaRPr>
          </a:p>
        </p:txBody>
      </p: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2C535D78-E5F8-488D-9A7F-345B14C3A54D}"/>
              </a:ext>
            </a:extLst>
          </p:cNvPr>
          <p:cNvCxnSpPr>
            <a:cxnSpLocks/>
          </p:cNvCxnSpPr>
          <p:nvPr/>
        </p:nvCxnSpPr>
        <p:spPr bwMode="auto">
          <a:xfrm flipV="1">
            <a:off x="974145" y="2441044"/>
            <a:ext cx="5841932" cy="28440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953CDF50-D34F-4159-B028-E4BB2F1CFD7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Il processo di terziarizzazione 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Nel corso dell’ultimo decennio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si è assistito ad un netto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processo di terziarizzazione delle imprese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sia a livello nazionale sia a livello regionale (Valle d'Aosta).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EC246CEA-265A-489D-9176-B57D2285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 e 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Infocamere</a:t>
            </a:r>
            <a:r>
              <a:rPr lang="it-IT" altLang="it-IT" sz="900" b="0" dirty="0">
                <a:latin typeface="Century Gothic" panose="020B0502020202020204" pitchFamily="34" charset="0"/>
              </a:rPr>
              <a:t> (</a:t>
            </a:r>
            <a:r>
              <a:rPr lang="it-IT" altLang="it-IT" sz="900" b="0" dirty="0" err="1">
                <a:latin typeface="Century Gothic" panose="020B0502020202020204" pitchFamily="34" charset="0"/>
              </a:rPr>
              <a:t>Movimprese</a:t>
            </a:r>
            <a:r>
              <a:rPr lang="it-IT" altLang="it-IT" sz="900" b="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925066-FE56-4580-A91D-19414FE19CE9}"/>
              </a:ext>
            </a:extLst>
          </p:cNvPr>
          <p:cNvSpPr txBox="1"/>
          <p:nvPr/>
        </p:nvSpPr>
        <p:spPr>
          <a:xfrm>
            <a:off x="7532603" y="4560541"/>
            <a:ext cx="1340220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it-IT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Incremento dell’incidenza del terziario (dal 2009 al 2018) sul totale delle imprese in Valle d'Aosta</a:t>
            </a:r>
            <a:endParaRPr lang="it-IT" sz="105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D0A6AB4-E3EE-46CD-B18A-AC3DC249751A}"/>
              </a:ext>
            </a:extLst>
          </p:cNvPr>
          <p:cNvSpPr txBox="1"/>
          <p:nvPr/>
        </p:nvSpPr>
        <p:spPr>
          <a:xfrm>
            <a:off x="839416" y="4048634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200" u="sng" dirty="0">
                <a:latin typeface="Century Gothic" panose="020B0502020202020204" pitchFamily="34" charset="0"/>
              </a:rPr>
              <a:t>Valle d'Aosta</a:t>
            </a:r>
            <a:r>
              <a:rPr lang="it-IT" sz="1200" dirty="0">
                <a:latin typeface="Century Gothic" panose="020B0502020202020204" pitchFamily="34" charset="0"/>
              </a:rPr>
              <a:t>: Percentuale di imprese del </a:t>
            </a:r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(BLU) </a:t>
            </a:r>
            <a:r>
              <a:rPr lang="it-IT" sz="1200" dirty="0">
                <a:latin typeface="Century Gothic" panose="020B0502020202020204" pitchFamily="34" charset="0"/>
              </a:rPr>
              <a:t>vs Percentuale di imprese dell’</a:t>
            </a:r>
            <a:r>
              <a:rPr lang="it-IT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 (GRIGIO)</a:t>
            </a:r>
            <a:endParaRPr lang="it-IT" sz="12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01CD7D2-FB60-422A-93A6-107333EC5E25}"/>
              </a:ext>
            </a:extLst>
          </p:cNvPr>
          <p:cNvSpPr txBox="1"/>
          <p:nvPr/>
        </p:nvSpPr>
        <p:spPr>
          <a:xfrm>
            <a:off x="9239143" y="4413308"/>
            <a:ext cx="1936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00" i="1" u="sng" dirty="0">
                <a:latin typeface="Century Gothic" panose="020B0502020202020204" pitchFamily="34" charset="0"/>
              </a:rPr>
              <a:t>Esempio di lettura</a:t>
            </a:r>
            <a:r>
              <a:rPr lang="it-IT" sz="1000" i="1" dirty="0">
                <a:latin typeface="Century Gothic" panose="020B0502020202020204" pitchFamily="34" charset="0"/>
              </a:rPr>
              <a:t>. </a:t>
            </a:r>
            <a:r>
              <a:rPr lang="it-IT" sz="1000" b="0" i="1" dirty="0">
                <a:latin typeface="Century Gothic" panose="020B0502020202020204" pitchFamily="34" charset="0"/>
              </a:rPr>
              <a:t>Facendo uguale a 100 il tessuto imprenditoriale complessivo in Valle d'Aosta nel 2009, il 36% era costituito da imprese operative nell’industria, il 64% era costituito da imprese operative nel terziario. A fine 2018, la quota di imprese del terziario è cresciuta fino al 70%.</a:t>
            </a:r>
            <a:endParaRPr lang="it-IT" sz="1000" i="1" u="sng" dirty="0">
              <a:latin typeface="Century Gothic" panose="020B0502020202020204" pitchFamily="34" charset="0"/>
            </a:endParaRPr>
          </a:p>
        </p:txBody>
      </p:sp>
      <p:pic>
        <p:nvPicPr>
          <p:cNvPr id="35" name="Elemento grafico 34" descr="Insegnante">
            <a:extLst>
              <a:ext uri="{FF2B5EF4-FFF2-40B4-BE49-F238E27FC236}">
                <a16:creationId xmlns:a16="http://schemas.microsoft.com/office/drawing/2014/main" id="{CAC5E5E7-4632-4B9F-8976-098D52DA2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143" y="1239732"/>
            <a:ext cx="687003" cy="687003"/>
          </a:xfrm>
          <a:prstGeom prst="rect">
            <a:avLst/>
          </a:prstGeom>
        </p:spPr>
      </p:pic>
      <p:pic>
        <p:nvPicPr>
          <p:cNvPr id="36" name="Elemento grafico 35" descr="Insegnante">
            <a:extLst>
              <a:ext uri="{FF2B5EF4-FFF2-40B4-BE49-F238E27FC236}">
                <a16:creationId xmlns:a16="http://schemas.microsoft.com/office/drawing/2014/main" id="{B2963388-6992-4931-8A5F-3AB750E4C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143" y="3840673"/>
            <a:ext cx="687003" cy="687003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90A442D8-F29B-43C6-986E-E1B24F0FE82A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45ACC0C-CDF6-44A2-924A-5985E49D9176}"/>
              </a:ext>
            </a:extLst>
          </p:cNvPr>
          <p:cNvSpPr/>
          <p:nvPr/>
        </p:nvSpPr>
        <p:spPr bwMode="auto">
          <a:xfrm>
            <a:off x="6822005" y="4768124"/>
            <a:ext cx="638182" cy="63818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91B70DA-791C-43A1-AB28-385438A56973}"/>
              </a:ext>
            </a:extLst>
          </p:cNvPr>
          <p:cNvSpPr txBox="1"/>
          <p:nvPr/>
        </p:nvSpPr>
        <p:spPr>
          <a:xfrm>
            <a:off x="6811520" y="488716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+6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DAD996B-0669-478B-99F8-20977B17A2D5}"/>
              </a:ext>
            </a:extLst>
          </p:cNvPr>
          <p:cNvCxnSpPr>
            <a:cxnSpLocks/>
          </p:cNvCxnSpPr>
          <p:nvPr/>
        </p:nvCxnSpPr>
        <p:spPr bwMode="auto">
          <a:xfrm flipV="1">
            <a:off x="969585" y="5129645"/>
            <a:ext cx="5841932" cy="28440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125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082E59-E7C9-4196-9BA0-8E587F4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50" y="1570695"/>
            <a:ext cx="3290151" cy="2938425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delle imprese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95%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delle imprese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terziario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che operano in Valle d'Aosta è costituito da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micro imprese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(realtà con un numero di addetti non superiore a nove).</a:t>
            </a: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9E1ED9F3-1649-433C-9A09-C5A157E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9FFF5DA4-0372-4E7E-85A5-C8036AD92A72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B3123D1A-1701-4799-B5BE-8E6126B5BBB2}"/>
              </a:ext>
            </a:extLst>
          </p:cNvPr>
          <p:cNvSpPr/>
          <p:nvPr/>
        </p:nvSpPr>
        <p:spPr bwMode="auto">
          <a:xfrm>
            <a:off x="911424" y="3118381"/>
            <a:ext cx="3290151" cy="151263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Elemento grafico 59" descr="Freccia linea: curva antioraria">
            <a:extLst>
              <a:ext uri="{FF2B5EF4-FFF2-40B4-BE49-F238E27FC236}">
                <a16:creationId xmlns:a16="http://schemas.microsoft.com/office/drawing/2014/main" id="{48C46139-9D64-456C-B628-F9410E73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572419" flipH="1">
            <a:off x="3949580" y="2771492"/>
            <a:ext cx="1617845" cy="1316468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CCDB7C63-A9B8-4803-A764-58797954C6EC}"/>
              </a:ext>
            </a:extLst>
          </p:cNvPr>
          <p:cNvSpPr/>
          <p:nvPr/>
        </p:nvSpPr>
        <p:spPr bwMode="auto">
          <a:xfrm>
            <a:off x="5459446" y="1283508"/>
            <a:ext cx="6181170" cy="518457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239EBC3-0138-4F88-BE14-CEC552CB6A5C}"/>
              </a:ext>
            </a:extLst>
          </p:cNvPr>
          <p:cNvSpPr/>
          <p:nvPr/>
        </p:nvSpPr>
        <p:spPr bwMode="auto">
          <a:xfrm rot="21371867">
            <a:off x="6980769" y="5530122"/>
            <a:ext cx="3786184" cy="648981"/>
          </a:xfrm>
          <a:prstGeom prst="rect">
            <a:avLst/>
          </a:prstGeom>
          <a:solidFill>
            <a:srgbClr val="EBFAFF"/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F766CF1-A9CD-460E-A3AD-07BF9CFAA34A}"/>
              </a:ext>
            </a:extLst>
          </p:cNvPr>
          <p:cNvSpPr/>
          <p:nvPr/>
        </p:nvSpPr>
        <p:spPr bwMode="auto">
          <a:xfrm rot="150229">
            <a:off x="6417247" y="3825747"/>
            <a:ext cx="3786184" cy="1294355"/>
          </a:xfrm>
          <a:prstGeom prst="rect">
            <a:avLst/>
          </a:prstGeom>
          <a:solidFill>
            <a:srgbClr val="FFF5EB"/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89BF0E7-18BF-4AC0-8570-BD2FA24E91D1}"/>
              </a:ext>
            </a:extLst>
          </p:cNvPr>
          <p:cNvSpPr/>
          <p:nvPr/>
        </p:nvSpPr>
        <p:spPr bwMode="auto">
          <a:xfrm rot="21449855">
            <a:off x="5971000" y="1617506"/>
            <a:ext cx="3786184" cy="194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831FF2D-C4A8-438C-B636-476E7DACF6A8}"/>
              </a:ext>
            </a:extLst>
          </p:cNvPr>
          <p:cNvSpPr txBox="1"/>
          <p:nvPr/>
        </p:nvSpPr>
        <p:spPr>
          <a:xfrm>
            <a:off x="6530824" y="163099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49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,0%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B3E8F7C-E8F8-4BD8-ACE5-A1F15BC6A627}"/>
              </a:ext>
            </a:extLst>
          </p:cNvPr>
          <p:cNvSpPr txBox="1"/>
          <p:nvPr/>
        </p:nvSpPr>
        <p:spPr>
          <a:xfrm>
            <a:off x="7873366" y="1833967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1 addetto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CC51BC-C6B0-4B12-B2FD-432A5F3C9012}"/>
              </a:ext>
            </a:extLst>
          </p:cNvPr>
          <p:cNvSpPr txBox="1"/>
          <p:nvPr/>
        </p:nvSpPr>
        <p:spPr>
          <a:xfrm>
            <a:off x="6530825" y="2256423"/>
            <a:ext cx="122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38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,3%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2572612-BD26-47E5-8F3A-4D7F770C9EE8}"/>
              </a:ext>
            </a:extLst>
          </p:cNvPr>
          <p:cNvSpPr txBox="1"/>
          <p:nvPr/>
        </p:nvSpPr>
        <p:spPr>
          <a:xfrm>
            <a:off x="7873366" y="245939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2-5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277CFB7-CC11-4847-9E57-C068CF753F89}"/>
              </a:ext>
            </a:extLst>
          </p:cNvPr>
          <p:cNvSpPr txBox="1"/>
          <p:nvPr/>
        </p:nvSpPr>
        <p:spPr>
          <a:xfrm>
            <a:off x="6788908" y="2904495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7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,3%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F83668B-169C-47E9-BE53-EBDCF768F474}"/>
              </a:ext>
            </a:extLst>
          </p:cNvPr>
          <p:cNvSpPr txBox="1"/>
          <p:nvPr/>
        </p:nvSpPr>
        <p:spPr>
          <a:xfrm>
            <a:off x="7873366" y="310746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6-9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326AE4C-0803-4902-8B72-518AC9CF0963}"/>
              </a:ext>
            </a:extLst>
          </p:cNvPr>
          <p:cNvSpPr txBox="1"/>
          <p:nvPr/>
        </p:nvSpPr>
        <p:spPr>
          <a:xfrm>
            <a:off x="7144161" y="375703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3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,8%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E3BC223-6BCA-4991-B73B-5AE39966B237}"/>
              </a:ext>
            </a:extLst>
          </p:cNvPr>
          <p:cNvSpPr txBox="1"/>
          <p:nvPr/>
        </p:nvSpPr>
        <p:spPr>
          <a:xfrm>
            <a:off x="8228619" y="396000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10-19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F22023-C822-4609-AD10-0BDD72777EE7}"/>
              </a:ext>
            </a:extLst>
          </p:cNvPr>
          <p:cNvSpPr txBox="1"/>
          <p:nvPr/>
        </p:nvSpPr>
        <p:spPr>
          <a:xfrm>
            <a:off x="7144161" y="440511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1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,1%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B2B0FCA-9404-4E8D-B626-F18CCBFC8DC5}"/>
              </a:ext>
            </a:extLst>
          </p:cNvPr>
          <p:cNvSpPr txBox="1"/>
          <p:nvPr/>
        </p:nvSpPr>
        <p:spPr>
          <a:xfrm>
            <a:off x="8228619" y="4608079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20-49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7D0DBB9-B781-4330-8F07-9BD6C899AFD6}"/>
              </a:ext>
            </a:extLst>
          </p:cNvPr>
          <p:cNvSpPr txBox="1"/>
          <p:nvPr/>
        </p:nvSpPr>
        <p:spPr>
          <a:xfrm>
            <a:off x="7578563" y="5542233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dirty="0">
                <a:solidFill>
                  <a:srgbClr val="1F497D"/>
                </a:solidFill>
                <a:latin typeface="Century Gothic" panose="020B0502020202020204" pitchFamily="34" charset="0"/>
              </a:rPr>
              <a:t>0</a:t>
            </a:r>
            <a:r>
              <a:rPr lang="it-IT" sz="2400" dirty="0">
                <a:solidFill>
                  <a:srgbClr val="1F497D"/>
                </a:solidFill>
                <a:latin typeface="Century Gothic" panose="020B0502020202020204" pitchFamily="34" charset="0"/>
              </a:rPr>
              <a:t>,4%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541D958-D92E-447B-B286-855DEC0B5FE8}"/>
              </a:ext>
            </a:extLst>
          </p:cNvPr>
          <p:cNvSpPr txBox="1"/>
          <p:nvPr/>
        </p:nvSpPr>
        <p:spPr>
          <a:xfrm>
            <a:off x="8663021" y="574520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>
                <a:latin typeface="Century Gothic" panose="020B0502020202020204" pitchFamily="34" charset="0"/>
              </a:rPr>
              <a:t>&gt; 49 addetti</a:t>
            </a:r>
            <a:endParaRPr lang="it-IT" sz="1200" b="0" i="1" dirty="0">
              <a:latin typeface="Century Gothic" panose="020B0502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04D48BF-3B29-4A42-B1DB-4A98F2C36067}"/>
              </a:ext>
            </a:extLst>
          </p:cNvPr>
          <p:cNvSpPr txBox="1"/>
          <p:nvPr/>
        </p:nvSpPr>
        <p:spPr>
          <a:xfrm rot="21420849">
            <a:off x="8566994" y="1389971"/>
            <a:ext cx="1331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MICRO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3367BE1-042B-4B39-937C-F31D7048B973}"/>
              </a:ext>
            </a:extLst>
          </p:cNvPr>
          <p:cNvSpPr txBox="1"/>
          <p:nvPr/>
        </p:nvSpPr>
        <p:spPr>
          <a:xfrm rot="343986">
            <a:off x="9215208" y="3725441"/>
            <a:ext cx="1331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PICCOLE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ACD4FC6-273F-4285-A253-D5C6DD84CAD0}"/>
              </a:ext>
            </a:extLst>
          </p:cNvPr>
          <p:cNvSpPr txBox="1"/>
          <p:nvPr/>
        </p:nvSpPr>
        <p:spPr>
          <a:xfrm rot="21314521">
            <a:off x="8886335" y="5302179"/>
            <a:ext cx="19515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solidFill>
                  <a:srgbClr val="1F497D"/>
                </a:solidFill>
                <a:latin typeface="Century Gothic" panose="020B0502020202020204" pitchFamily="34" charset="0"/>
              </a:rPr>
              <a:t>MEDIE E GRANDI</a:t>
            </a:r>
            <a:endParaRPr lang="it-IT" sz="1100" i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degli occupati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In Italia esistono oltre 15mln di occupati presso le imprese extra agricole (escluse le attività professionali, finanziarie, assicurative, PA). </a:t>
            </a:r>
            <a:b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Valle d’Aosta lavorano oltre 34 mila unità presso le imprese locali.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B36D69E3-E8AD-407B-9D87-2CCA671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28B3263F-3767-4F90-9CA3-4F6FBFA55FCA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8F1A4DA-1DB3-4D8A-96B6-7F699057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628800"/>
            <a:ext cx="3369993" cy="429896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AA27E03-8A4E-4291-B599-ACFB5CF55CC9}"/>
              </a:ext>
            </a:extLst>
          </p:cNvPr>
          <p:cNvSpPr/>
          <p:nvPr/>
        </p:nvSpPr>
        <p:spPr bwMode="auto">
          <a:xfrm>
            <a:off x="478559" y="1667144"/>
            <a:ext cx="4069081" cy="23405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CF0B7DE-8B6E-481A-B484-732E04D44540}"/>
              </a:ext>
            </a:extLst>
          </p:cNvPr>
          <p:cNvSpPr/>
          <p:nvPr/>
        </p:nvSpPr>
        <p:spPr>
          <a:xfrm>
            <a:off x="478560" y="2129517"/>
            <a:ext cx="4069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u="sng" dirty="0">
                <a:solidFill>
                  <a:srgbClr val="1F4E79"/>
                </a:solidFill>
                <a:latin typeface="Century Gothic" panose="020B0502020202020204" pitchFamily="34" charset="0"/>
              </a:rPr>
              <a:t>15.212.350</a:t>
            </a:r>
            <a:endParaRPr lang="it-IT" sz="5400" i="1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occupati in Italia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8ED6276-7331-4D1A-A71A-3F055FF8AD67}"/>
              </a:ext>
            </a:extLst>
          </p:cNvPr>
          <p:cNvSpPr txBox="1"/>
          <p:nvPr/>
        </p:nvSpPr>
        <p:spPr>
          <a:xfrm>
            <a:off x="1190804" y="4797306"/>
            <a:ext cx="742547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0" i="1" dirty="0">
                <a:latin typeface="Century Gothic" panose="020B0502020202020204" pitchFamily="34" charset="0"/>
              </a:rPr>
              <a:t>Sono compresi gli occupati presso tutte le imprese,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al netto di quelle agricole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professionali e scientifiche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 </a:t>
            </a:r>
            <a:r>
              <a:rPr lang="it-IT" sz="1800" b="0" i="1" dirty="0">
                <a:latin typeface="Century Gothic" panose="020B0502020202020204" pitchFamily="34" charset="0"/>
              </a:rPr>
              <a:t>delle attività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finanziarie e assicurative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,</a:t>
            </a:r>
            <a:r>
              <a:rPr lang="it-IT" sz="1800" b="0" i="1" dirty="0">
                <a:latin typeface="Century Gothic" panose="020B0502020202020204" pitchFamily="34" charset="0"/>
              </a:rPr>
              <a:t> della </a:t>
            </a:r>
            <a:r>
              <a:rPr lang="it-IT" sz="1800" i="1" dirty="0">
                <a:solidFill>
                  <a:srgbClr val="1F4E79"/>
                </a:solidFill>
                <a:latin typeface="Century Gothic" panose="020B0502020202020204" pitchFamily="34" charset="0"/>
              </a:rPr>
              <a:t>pubblica amministrazione</a:t>
            </a:r>
            <a:r>
              <a:rPr lang="it-IT" sz="1800" b="0" i="1" dirty="0">
                <a:solidFill>
                  <a:srgbClr val="1F4E79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181F49-1DE0-4877-93C1-7D54635893D9}"/>
              </a:ext>
            </a:extLst>
          </p:cNvPr>
          <p:cNvSpPr txBox="1"/>
          <p:nvPr/>
        </p:nvSpPr>
        <p:spPr>
          <a:xfrm>
            <a:off x="7536160" y="2565373"/>
            <a:ext cx="383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i="1" dirty="0">
                <a:solidFill>
                  <a:srgbClr val="008000"/>
                </a:solidFill>
                <a:latin typeface="Century Gothic" panose="020B0502020202020204" pitchFamily="34" charset="0"/>
              </a:rPr>
              <a:t>gli occupati in Valle d’Aosta </a:t>
            </a:r>
          </a:p>
          <a:p>
            <a:pPr algn="r"/>
            <a:r>
              <a:rPr lang="it-IT" sz="1600" b="0" dirty="0">
                <a:latin typeface="Century Gothic" panose="020B0502020202020204" pitchFamily="34" charset="0"/>
              </a:rPr>
              <a:t>(rappresentano lo 0,2% della totalità degli occupati in Italia)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AAC6D1-97D0-4269-A8C2-9E71EDA7B3B0}"/>
              </a:ext>
            </a:extLst>
          </p:cNvPr>
          <p:cNvSpPr/>
          <p:nvPr/>
        </p:nvSpPr>
        <p:spPr>
          <a:xfrm>
            <a:off x="9054172" y="1630202"/>
            <a:ext cx="2318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i="1" u="sng" dirty="0">
                <a:solidFill>
                  <a:srgbClr val="008000"/>
                </a:solidFill>
                <a:latin typeface="Century Gothic" panose="020B0502020202020204" pitchFamily="34" charset="0"/>
              </a:rPr>
              <a:t>34.226</a:t>
            </a:r>
            <a:endParaRPr lang="it-IT" sz="5400" u="sng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8181637-5139-45F9-B2A9-A15FFB36014B}"/>
              </a:ext>
            </a:extLst>
          </p:cNvPr>
          <p:cNvSpPr/>
          <p:nvPr/>
        </p:nvSpPr>
        <p:spPr bwMode="auto">
          <a:xfrm>
            <a:off x="4791142" y="1643585"/>
            <a:ext cx="6661688" cy="238763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8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 161">
            <a:extLst>
              <a:ext uri="{FF2B5EF4-FFF2-40B4-BE49-F238E27FC236}">
                <a16:creationId xmlns:a16="http://schemas.microsoft.com/office/drawing/2014/main" id="{6D182B99-5CB7-40B1-9B36-AA8BB16F8938}"/>
              </a:ext>
            </a:extLst>
          </p:cNvPr>
          <p:cNvSpPr/>
          <p:nvPr/>
        </p:nvSpPr>
        <p:spPr bwMode="auto">
          <a:xfrm>
            <a:off x="6504471" y="1556792"/>
            <a:ext cx="4920121" cy="778873"/>
          </a:xfrm>
          <a:prstGeom prst="rect">
            <a:avLst/>
          </a:prstGeom>
          <a:solidFill>
            <a:srgbClr val="DFF1C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A0FCD4-3FA7-4B19-88DA-09EAADB6F8FE}"/>
              </a:ext>
            </a:extLst>
          </p:cNvPr>
          <p:cNvSpPr/>
          <p:nvPr/>
        </p:nvSpPr>
        <p:spPr bwMode="auto">
          <a:xfrm>
            <a:off x="815834" y="1539666"/>
            <a:ext cx="4920121" cy="77887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CC0E57AF-0E08-4B34-9A7B-E8A3307D463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Universo degli occupati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Anche con riferimento agli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occupati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la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maggior parte di questi lavora nell’ambito del terziario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(è così nel 70% dei casi in Valle d'Aosta).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EF120D48-C203-44CC-801E-DB971DC29583}"/>
              </a:ext>
            </a:extLst>
          </p:cNvPr>
          <p:cNvSpPr/>
          <p:nvPr/>
        </p:nvSpPr>
        <p:spPr>
          <a:xfrm>
            <a:off x="619385" y="1620089"/>
            <a:ext cx="5243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</a:rPr>
              <a:t>Occupati Italia</a:t>
            </a:r>
            <a:endParaRPr lang="it-IT" sz="320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 Box 49">
            <a:extLst>
              <a:ext uri="{FF2B5EF4-FFF2-40B4-BE49-F238E27FC236}">
                <a16:creationId xmlns:a16="http://schemas.microsoft.com/office/drawing/2014/main" id="{9E1ED9F3-1649-433C-9A09-C5A157E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2019.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AEC64D4E-3122-4D0C-97DB-EFB09844BBD9}"/>
              </a:ext>
            </a:extLst>
          </p:cNvPr>
          <p:cNvSpPr txBox="1"/>
          <p:nvPr/>
        </p:nvSpPr>
        <p:spPr>
          <a:xfrm>
            <a:off x="2190839" y="241766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(5 mln)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0ABA6508-C5FB-45AD-BC91-11370E332B06}"/>
              </a:ext>
            </a:extLst>
          </p:cNvPr>
          <p:cNvSpPr txBox="1"/>
          <p:nvPr/>
        </p:nvSpPr>
        <p:spPr>
          <a:xfrm>
            <a:off x="2190839" y="405701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(9,5 mln)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42BFAAED-2E59-4629-A0BA-DADF19C60763}"/>
              </a:ext>
            </a:extLst>
          </p:cNvPr>
          <p:cNvSpPr txBox="1"/>
          <p:nvPr/>
        </p:nvSpPr>
        <p:spPr>
          <a:xfrm>
            <a:off x="2906197" y="286994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14" name="Ovale 113">
            <a:extLst>
              <a:ext uri="{FF2B5EF4-FFF2-40B4-BE49-F238E27FC236}">
                <a16:creationId xmlns:a16="http://schemas.microsoft.com/office/drawing/2014/main" id="{C5D05B2B-C5F2-469F-91EF-F7EB99505F4A}"/>
              </a:ext>
            </a:extLst>
          </p:cNvPr>
          <p:cNvSpPr/>
          <p:nvPr/>
        </p:nvSpPr>
        <p:spPr bwMode="auto">
          <a:xfrm>
            <a:off x="1055440" y="291803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64E47481-9A09-44FD-8E6D-6C69EF162143}"/>
              </a:ext>
            </a:extLst>
          </p:cNvPr>
          <p:cNvSpPr txBox="1"/>
          <p:nvPr/>
        </p:nvSpPr>
        <p:spPr>
          <a:xfrm>
            <a:off x="1104186" y="307329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36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1D58393A-5A36-494C-95C0-35142E220F06}"/>
              </a:ext>
            </a:extLst>
          </p:cNvPr>
          <p:cNvSpPr/>
          <p:nvPr/>
        </p:nvSpPr>
        <p:spPr bwMode="auto">
          <a:xfrm>
            <a:off x="1055440" y="485269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CBD820C7-1BF7-4F70-81E3-E10543624ABA}"/>
              </a:ext>
            </a:extLst>
          </p:cNvPr>
          <p:cNvSpPr txBox="1"/>
          <p:nvPr/>
        </p:nvSpPr>
        <p:spPr>
          <a:xfrm>
            <a:off x="1104185" y="500796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64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1AFBE6E-1ABF-4055-A88E-F563F143181B}"/>
              </a:ext>
            </a:extLst>
          </p:cNvPr>
          <p:cNvSpPr txBox="1"/>
          <p:nvPr/>
        </p:nvSpPr>
        <p:spPr>
          <a:xfrm>
            <a:off x="2178539" y="2869947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27%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C4C6D8D6-44C1-44BA-9E14-6842CCFB7D40}"/>
              </a:ext>
            </a:extLst>
          </p:cNvPr>
          <p:cNvSpPr txBox="1"/>
          <p:nvPr/>
        </p:nvSpPr>
        <p:spPr>
          <a:xfrm>
            <a:off x="2906197" y="333147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8C4702AC-60BE-4352-8D9A-4517139143DA}"/>
              </a:ext>
            </a:extLst>
          </p:cNvPr>
          <p:cNvSpPr txBox="1"/>
          <p:nvPr/>
        </p:nvSpPr>
        <p:spPr>
          <a:xfrm>
            <a:off x="2337236" y="3331472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9%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67E4CEB4-0DE9-45F3-AD45-A3E7DAD2C9A1}"/>
              </a:ext>
            </a:extLst>
          </p:cNvPr>
          <p:cNvSpPr txBox="1"/>
          <p:nvPr/>
        </p:nvSpPr>
        <p:spPr>
          <a:xfrm>
            <a:off x="2906197" y="458703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B2613905-CB7E-415E-88F4-81C7B1E9FD09}"/>
              </a:ext>
            </a:extLst>
          </p:cNvPr>
          <p:cNvSpPr txBox="1"/>
          <p:nvPr/>
        </p:nvSpPr>
        <p:spPr>
          <a:xfrm>
            <a:off x="2178539" y="458703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23%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937B8AFA-4E66-48F8-BF3A-789B3F4FBB47}"/>
              </a:ext>
            </a:extLst>
          </p:cNvPr>
          <p:cNvSpPr txBox="1"/>
          <p:nvPr/>
        </p:nvSpPr>
        <p:spPr>
          <a:xfrm>
            <a:off x="2906197" y="505131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960EA254-D933-4AAD-85BA-7E2EB80CFA27}"/>
              </a:ext>
            </a:extLst>
          </p:cNvPr>
          <p:cNvSpPr txBox="1"/>
          <p:nvPr/>
        </p:nvSpPr>
        <p:spPr>
          <a:xfrm>
            <a:off x="2337235" y="5051311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9%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02AD285F-113E-4585-AA63-70A129B99E8F}"/>
              </a:ext>
            </a:extLst>
          </p:cNvPr>
          <p:cNvSpPr txBox="1"/>
          <p:nvPr/>
        </p:nvSpPr>
        <p:spPr>
          <a:xfrm>
            <a:off x="2906197" y="551559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7850ED0C-54C9-4F6C-B456-59BB30D5C0B5}"/>
              </a:ext>
            </a:extLst>
          </p:cNvPr>
          <p:cNvSpPr txBox="1"/>
          <p:nvPr/>
        </p:nvSpPr>
        <p:spPr>
          <a:xfrm>
            <a:off x="2178539" y="551559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32%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7" name="Immagine 126">
            <a:extLst>
              <a:ext uri="{FF2B5EF4-FFF2-40B4-BE49-F238E27FC236}">
                <a16:creationId xmlns:a16="http://schemas.microsoft.com/office/drawing/2014/main" id="{3D564706-FE1F-49E5-965E-457CBE062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75" y="2845902"/>
            <a:ext cx="341710" cy="341710"/>
          </a:xfrm>
          <a:prstGeom prst="rect">
            <a:avLst/>
          </a:prstGeom>
        </p:spPr>
      </p:pic>
      <p:pic>
        <p:nvPicPr>
          <p:cNvPr id="130" name="Immagine 129">
            <a:extLst>
              <a:ext uri="{FF2B5EF4-FFF2-40B4-BE49-F238E27FC236}">
                <a16:creationId xmlns:a16="http://schemas.microsoft.com/office/drawing/2014/main" id="{53C9D6F4-9676-43DD-A0FC-F0E35E6586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211" y="4624704"/>
            <a:ext cx="417441" cy="416541"/>
          </a:xfrm>
          <a:prstGeom prst="rect">
            <a:avLst/>
          </a:prstGeom>
        </p:spPr>
      </p:pic>
      <p:pic>
        <p:nvPicPr>
          <p:cNvPr id="131" name="Immagine 130">
            <a:extLst>
              <a:ext uri="{FF2B5EF4-FFF2-40B4-BE49-F238E27FC236}">
                <a16:creationId xmlns:a16="http://schemas.microsoft.com/office/drawing/2014/main" id="{3A2D975F-99AD-47D9-A65F-76410AAAE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5132589" y="5113345"/>
            <a:ext cx="246181" cy="344639"/>
          </a:xfrm>
          <a:prstGeom prst="rect">
            <a:avLst/>
          </a:prstGeom>
        </p:spPr>
      </p:pic>
      <p:pic>
        <p:nvPicPr>
          <p:cNvPr id="132" name="Immagine 131">
            <a:extLst>
              <a:ext uri="{FF2B5EF4-FFF2-40B4-BE49-F238E27FC236}">
                <a16:creationId xmlns:a16="http://schemas.microsoft.com/office/drawing/2014/main" id="{65853246-BC21-488C-9F3E-92C6F86DB9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010" y="5583124"/>
            <a:ext cx="352832" cy="366156"/>
          </a:xfrm>
          <a:prstGeom prst="rect">
            <a:avLst/>
          </a:prstGeom>
        </p:spPr>
      </p:pic>
      <p:pic>
        <p:nvPicPr>
          <p:cNvPr id="133" name="Immagine 132">
            <a:extLst>
              <a:ext uri="{FF2B5EF4-FFF2-40B4-BE49-F238E27FC236}">
                <a16:creationId xmlns:a16="http://schemas.microsoft.com/office/drawing/2014/main" id="{A0AF3FFF-A137-49A8-870F-C3FF1B29A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1" y="3348025"/>
            <a:ext cx="417278" cy="353433"/>
          </a:xfrm>
          <a:prstGeom prst="rect">
            <a:avLst/>
          </a:prstGeom>
        </p:spPr>
      </p:pic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C4DA787F-94D3-4992-AD7C-0BE85B06930D}"/>
              </a:ext>
            </a:extLst>
          </p:cNvPr>
          <p:cNvCxnSpPr/>
          <p:nvPr/>
        </p:nvCxnSpPr>
        <p:spPr bwMode="auto">
          <a:xfrm>
            <a:off x="2063552" y="280007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25A0E49A-58B1-47CE-B23F-5E52A64DC752}"/>
              </a:ext>
            </a:extLst>
          </p:cNvPr>
          <p:cNvCxnSpPr/>
          <p:nvPr/>
        </p:nvCxnSpPr>
        <p:spPr bwMode="auto">
          <a:xfrm>
            <a:off x="2063552" y="462889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7D27321C-D459-4DB1-A8DC-0D34E1C394F6}"/>
              </a:ext>
            </a:extLst>
          </p:cNvPr>
          <p:cNvSpPr/>
          <p:nvPr/>
        </p:nvSpPr>
        <p:spPr>
          <a:xfrm>
            <a:off x="6325051" y="1620089"/>
            <a:ext cx="5243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8000"/>
                </a:solidFill>
                <a:latin typeface="Century Gothic" panose="020B0502020202020204" pitchFamily="34" charset="0"/>
              </a:rPr>
              <a:t>Occupati Valle d'Aosta</a:t>
            </a:r>
            <a:endParaRPr lang="it-IT" sz="3200" i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66D63F1D-FB40-4388-998F-C2869A978668}"/>
              </a:ext>
            </a:extLst>
          </p:cNvPr>
          <p:cNvSpPr txBox="1"/>
          <p:nvPr/>
        </p:nvSpPr>
        <p:spPr>
          <a:xfrm>
            <a:off x="7807463" y="2424998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  <a:r>
              <a:rPr lang="it-IT" sz="22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(10 mila)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C6BCDD9B-20AE-41FA-9AC7-E5FAD511EACD}"/>
              </a:ext>
            </a:extLst>
          </p:cNvPr>
          <p:cNvSpPr txBox="1"/>
          <p:nvPr/>
        </p:nvSpPr>
        <p:spPr>
          <a:xfrm>
            <a:off x="7807463" y="4064344"/>
            <a:ext cx="311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u="sng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(24 mila)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79A5AD76-42FA-4288-AFAB-FCDED9F04D1F}"/>
              </a:ext>
            </a:extLst>
          </p:cNvPr>
          <p:cNvSpPr txBox="1"/>
          <p:nvPr/>
        </p:nvSpPr>
        <p:spPr>
          <a:xfrm>
            <a:off x="8522821" y="2877277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Manifattura</a:t>
            </a:r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95FFC51C-E88D-4160-9E49-147373A74081}"/>
              </a:ext>
            </a:extLst>
          </p:cNvPr>
          <p:cNvSpPr/>
          <p:nvPr/>
        </p:nvSpPr>
        <p:spPr bwMode="auto">
          <a:xfrm>
            <a:off x="6672064" y="2925360"/>
            <a:ext cx="772200" cy="772200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D3A09620-D8E7-4063-A668-9A700CC8D72E}"/>
              </a:ext>
            </a:extLst>
          </p:cNvPr>
          <p:cNvSpPr txBox="1"/>
          <p:nvPr/>
        </p:nvSpPr>
        <p:spPr>
          <a:xfrm>
            <a:off x="6720810" y="3080628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FF4707AA-5D9E-4A00-BA9B-BB54554832AA}"/>
              </a:ext>
            </a:extLst>
          </p:cNvPr>
          <p:cNvSpPr/>
          <p:nvPr/>
        </p:nvSpPr>
        <p:spPr bwMode="auto">
          <a:xfrm>
            <a:off x="6672064" y="4860025"/>
            <a:ext cx="772200" cy="772200"/>
          </a:xfrm>
          <a:prstGeom prst="ellipse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B879260A-74DB-4A03-A112-E4001FF17E3C}"/>
              </a:ext>
            </a:extLst>
          </p:cNvPr>
          <p:cNvSpPr txBox="1"/>
          <p:nvPr/>
        </p:nvSpPr>
        <p:spPr>
          <a:xfrm>
            <a:off x="6720809" y="501529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</a:t>
            </a:r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57DA22D9-D051-4A9A-B152-AB65C9C8875C}"/>
              </a:ext>
            </a:extLst>
          </p:cNvPr>
          <p:cNvSpPr txBox="1"/>
          <p:nvPr/>
        </p:nvSpPr>
        <p:spPr>
          <a:xfrm>
            <a:off x="7795163" y="2877277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16%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FA3C232E-4FF1-4290-BE82-47D7E04038AE}"/>
              </a:ext>
            </a:extLst>
          </p:cNvPr>
          <p:cNvSpPr txBox="1"/>
          <p:nvPr/>
        </p:nvSpPr>
        <p:spPr>
          <a:xfrm>
            <a:off x="8522821" y="3338802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Costruzioni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668A2844-E06C-4AA8-9376-050A2EAA25D8}"/>
              </a:ext>
            </a:extLst>
          </p:cNvPr>
          <p:cNvSpPr txBox="1"/>
          <p:nvPr/>
        </p:nvSpPr>
        <p:spPr>
          <a:xfrm>
            <a:off x="7795163" y="3338802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14%</a:t>
            </a:r>
            <a:endParaRPr lang="it-IT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47909B3F-92C1-4B2A-B7A1-F6635F7469CD}"/>
              </a:ext>
            </a:extLst>
          </p:cNvPr>
          <p:cNvSpPr txBox="1"/>
          <p:nvPr/>
        </p:nvSpPr>
        <p:spPr>
          <a:xfrm>
            <a:off x="8522821" y="4594360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Commercio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DCA4A706-578A-43F9-A442-62EC4BFC3E20}"/>
              </a:ext>
            </a:extLst>
          </p:cNvPr>
          <p:cNvSpPr txBox="1"/>
          <p:nvPr/>
        </p:nvSpPr>
        <p:spPr>
          <a:xfrm>
            <a:off x="7795163" y="4594360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17%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CC0C344D-7916-49C5-94E5-F9414C712C2E}"/>
              </a:ext>
            </a:extLst>
          </p:cNvPr>
          <p:cNvSpPr txBox="1"/>
          <p:nvPr/>
        </p:nvSpPr>
        <p:spPr>
          <a:xfrm>
            <a:off x="8522821" y="5058641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Turismo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C55B64CE-75CF-4E85-A343-1C23B83F9AE6}"/>
              </a:ext>
            </a:extLst>
          </p:cNvPr>
          <p:cNvSpPr txBox="1"/>
          <p:nvPr/>
        </p:nvSpPr>
        <p:spPr>
          <a:xfrm>
            <a:off x="7795162" y="5058641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20%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713A5227-0E7D-4F57-A6AB-C67E4F0E3AE9}"/>
              </a:ext>
            </a:extLst>
          </p:cNvPr>
          <p:cNvSpPr txBox="1"/>
          <p:nvPr/>
        </p:nvSpPr>
        <p:spPr>
          <a:xfrm>
            <a:off x="8522821" y="5522923"/>
            <a:ext cx="2424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it-IT" sz="2200" b="0" dirty="0">
                <a:solidFill>
                  <a:srgbClr val="203864"/>
                </a:solidFill>
                <a:latin typeface="Century Gothic" panose="020B0502020202020204" pitchFamily="34" charset="0"/>
              </a:rPr>
              <a:t>Servizi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0673B0F4-F50A-4558-824F-38BDED23117A}"/>
              </a:ext>
            </a:extLst>
          </p:cNvPr>
          <p:cNvSpPr txBox="1"/>
          <p:nvPr/>
        </p:nvSpPr>
        <p:spPr>
          <a:xfrm>
            <a:off x="7795163" y="552292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</a:rPr>
              <a:t>33%</a:t>
            </a:r>
            <a:endParaRPr lang="it-IT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" name="Immagine 152">
            <a:extLst>
              <a:ext uri="{FF2B5EF4-FFF2-40B4-BE49-F238E27FC236}">
                <a16:creationId xmlns:a16="http://schemas.microsoft.com/office/drawing/2014/main" id="{9B7B524A-E8DA-4A5E-914C-56A306CB5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99" y="2853232"/>
            <a:ext cx="341710" cy="341710"/>
          </a:xfrm>
          <a:prstGeom prst="rect">
            <a:avLst/>
          </a:prstGeom>
        </p:spPr>
      </p:pic>
      <p:pic>
        <p:nvPicPr>
          <p:cNvPr id="154" name="Immagine 153">
            <a:extLst>
              <a:ext uri="{FF2B5EF4-FFF2-40B4-BE49-F238E27FC236}">
                <a16:creationId xmlns:a16="http://schemas.microsoft.com/office/drawing/2014/main" id="{4B19AC01-A0EA-41E2-A66A-A1D824FAD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8835" y="4632034"/>
            <a:ext cx="417441" cy="416541"/>
          </a:xfrm>
          <a:prstGeom prst="rect">
            <a:avLst/>
          </a:prstGeom>
        </p:spPr>
      </p:pic>
      <p:pic>
        <p:nvPicPr>
          <p:cNvPr id="155" name="Immagine 154">
            <a:extLst>
              <a:ext uri="{FF2B5EF4-FFF2-40B4-BE49-F238E27FC236}">
                <a16:creationId xmlns:a16="http://schemas.microsoft.com/office/drawing/2014/main" id="{2B7193D8-88BF-41F0-92F0-D6145E3B0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23" r="21500"/>
          <a:stretch/>
        </p:blipFill>
        <p:spPr>
          <a:xfrm>
            <a:off x="10749213" y="5120675"/>
            <a:ext cx="246181" cy="344639"/>
          </a:xfrm>
          <a:prstGeom prst="rect">
            <a:avLst/>
          </a:prstGeom>
        </p:spPr>
      </p:pic>
      <p:pic>
        <p:nvPicPr>
          <p:cNvPr id="156" name="Immagine 155">
            <a:extLst>
              <a:ext uri="{FF2B5EF4-FFF2-40B4-BE49-F238E27FC236}">
                <a16:creationId xmlns:a16="http://schemas.microsoft.com/office/drawing/2014/main" id="{961AE38D-18C8-4C2D-907C-2CCAB10714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0634" y="5590454"/>
            <a:ext cx="352832" cy="366156"/>
          </a:xfrm>
          <a:prstGeom prst="rect">
            <a:avLst/>
          </a:prstGeom>
        </p:spPr>
      </p:pic>
      <p:pic>
        <p:nvPicPr>
          <p:cNvPr id="157" name="Immagine 156">
            <a:extLst>
              <a:ext uri="{FF2B5EF4-FFF2-40B4-BE49-F238E27FC236}">
                <a16:creationId xmlns:a16="http://schemas.microsoft.com/office/drawing/2014/main" id="{6856F2D8-3915-4C4C-902A-93C51FA49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5" y="3355355"/>
            <a:ext cx="417278" cy="353433"/>
          </a:xfrm>
          <a:prstGeom prst="rect">
            <a:avLst/>
          </a:prstGeom>
        </p:spPr>
      </p:pic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CFAF09B-A75A-41CE-BB65-68C8C9536209}"/>
              </a:ext>
            </a:extLst>
          </p:cNvPr>
          <p:cNvCxnSpPr/>
          <p:nvPr/>
        </p:nvCxnSpPr>
        <p:spPr bwMode="auto">
          <a:xfrm>
            <a:off x="7680176" y="2807409"/>
            <a:ext cx="0" cy="1008103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C9BE1C9E-F9B3-42BC-A20A-956055BC617A}"/>
              </a:ext>
            </a:extLst>
          </p:cNvPr>
          <p:cNvCxnSpPr/>
          <p:nvPr/>
        </p:nvCxnSpPr>
        <p:spPr bwMode="auto">
          <a:xfrm>
            <a:off x="7680176" y="4636223"/>
            <a:ext cx="0" cy="1219804"/>
          </a:xfrm>
          <a:prstGeom prst="line">
            <a:avLst/>
          </a:prstGeom>
          <a:noFill/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2B9DCC46-AF01-4E49-B442-46FC3C820C49}"/>
              </a:ext>
            </a:extLst>
          </p:cNvPr>
          <p:cNvSpPr/>
          <p:nvPr/>
        </p:nvSpPr>
        <p:spPr bwMode="auto">
          <a:xfrm>
            <a:off x="623392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20386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A5CB5972-4B3B-4911-83D2-C798B1984D4D}"/>
              </a:ext>
            </a:extLst>
          </p:cNvPr>
          <p:cNvSpPr/>
          <p:nvPr/>
        </p:nvSpPr>
        <p:spPr bwMode="auto">
          <a:xfrm>
            <a:off x="6329064" y="1475518"/>
            <a:ext cx="5243551" cy="4689786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4FB5A3CC-D9B1-484A-97C7-63C36688DB19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18CF14-3CC4-4055-ABB7-CEE8BB54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97" y="2062932"/>
            <a:ext cx="2721669" cy="204840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8ABB8E4-3361-439A-9140-BA71397D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95" y="2062932"/>
            <a:ext cx="2721669" cy="2048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DB70F3-76E0-470C-9265-EB35D484A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593" y="2062932"/>
            <a:ext cx="2726395" cy="204840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49F0F50E-7D09-4EF1-B45D-93D45A6AC5D1}"/>
              </a:ext>
            </a:extLst>
          </p:cNvPr>
          <p:cNvSpPr/>
          <p:nvPr/>
        </p:nvSpPr>
        <p:spPr bwMode="auto">
          <a:xfrm>
            <a:off x="767408" y="1340769"/>
            <a:ext cx="11145167" cy="248251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D5604CE5-A8DA-4364-BE25-C0C7A82C6948}"/>
              </a:ext>
            </a:extLst>
          </p:cNvPr>
          <p:cNvSpPr/>
          <p:nvPr/>
        </p:nvSpPr>
        <p:spPr bwMode="auto">
          <a:xfrm>
            <a:off x="483416" y="3284984"/>
            <a:ext cx="2439156" cy="80030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72D38F1-94CB-448D-AFC2-A39A87B83841}"/>
              </a:ext>
            </a:extLst>
          </p:cNvPr>
          <p:cNvSpPr txBox="1"/>
          <p:nvPr/>
        </p:nvSpPr>
        <p:spPr>
          <a:xfrm>
            <a:off x="279425" y="1159824"/>
            <a:ext cx="27018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entury Gothic" panose="020B0502020202020204" pitchFamily="34" charset="0"/>
              </a:rPr>
              <a:t>Distribuzione delle imprese, degli occupati e del valore aggiunto</a:t>
            </a:r>
            <a:endParaRPr lang="it-IT" sz="2000" i="1" u="sng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sellaDiTesto 9">
            <a:extLst>
              <a:ext uri="{FF2B5EF4-FFF2-40B4-BE49-F238E27FC236}">
                <a16:creationId xmlns:a16="http://schemas.microsoft.com/office/drawing/2014/main" id="{FDB6AD77-423C-4DB4-8664-BC131898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017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Imprese</a:t>
            </a:r>
            <a:endParaRPr lang="it-IT" altLang="ja-JP" sz="2000" b="0" i="1" dirty="0">
              <a:latin typeface="Century Gothic" panose="020B0502020202020204" pitchFamily="34" charset="0"/>
            </a:endParaRPr>
          </a:p>
        </p:txBody>
      </p:sp>
      <p:sp>
        <p:nvSpPr>
          <p:cNvPr id="29" name="CasellaDiTesto 9">
            <a:extLst>
              <a:ext uri="{FF2B5EF4-FFF2-40B4-BE49-F238E27FC236}">
                <a16:creationId xmlns:a16="http://schemas.microsoft.com/office/drawing/2014/main" id="{07EF2E87-FD41-49BA-B9CF-DB876FBD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90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Occupati</a:t>
            </a:r>
            <a:endParaRPr lang="it-IT" altLang="ja-JP" sz="2000" b="0" i="1" u="sng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9">
            <a:extLst>
              <a:ext uri="{FF2B5EF4-FFF2-40B4-BE49-F238E27FC236}">
                <a16:creationId xmlns:a16="http://schemas.microsoft.com/office/drawing/2014/main" id="{8D61B46D-69A1-4343-8B64-8F986F421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282" y="1442272"/>
            <a:ext cx="251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ja-JP" sz="2000" dirty="0">
                <a:latin typeface="Century Gothic" panose="020B0502020202020204" pitchFamily="34" charset="0"/>
              </a:rPr>
              <a:t>Valore aggiunto</a:t>
            </a:r>
            <a:endParaRPr lang="it-IT" altLang="ja-JP" sz="2000" b="0" i="1" u="sng" dirty="0"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9E16ECA4-54E2-491C-8137-98CAA293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4" y="3377326"/>
            <a:ext cx="2033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</a:t>
            </a: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A5FDB1B1-2548-411A-98BD-46BD12DB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4" y="3717186"/>
            <a:ext cx="1234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4976443-B3DF-4559-B0D7-4C59F6CFFD23}"/>
              </a:ext>
            </a:extLst>
          </p:cNvPr>
          <p:cNvSpPr txBox="1"/>
          <p:nvPr/>
        </p:nvSpPr>
        <p:spPr>
          <a:xfrm>
            <a:off x="4871864" y="2492896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6BB5202-EF12-405D-9334-C908F6237752}"/>
              </a:ext>
            </a:extLst>
          </p:cNvPr>
          <p:cNvSpPr txBox="1"/>
          <p:nvPr/>
        </p:nvSpPr>
        <p:spPr>
          <a:xfrm>
            <a:off x="4396383" y="3431559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FDA8A26-1CE9-40D7-8B1A-FAA65118F083}"/>
              </a:ext>
            </a:extLst>
          </p:cNvPr>
          <p:cNvSpPr txBox="1"/>
          <p:nvPr/>
        </p:nvSpPr>
        <p:spPr>
          <a:xfrm>
            <a:off x="7622296" y="2492896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AA2C00F-6AAF-4A89-B024-8E7593DF017A}"/>
              </a:ext>
            </a:extLst>
          </p:cNvPr>
          <p:cNvSpPr txBox="1"/>
          <p:nvPr/>
        </p:nvSpPr>
        <p:spPr>
          <a:xfrm>
            <a:off x="7146815" y="3431559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ED12481-97E3-44E4-B0EE-0EC19BFB22D8}"/>
              </a:ext>
            </a:extLst>
          </p:cNvPr>
          <p:cNvSpPr txBox="1"/>
          <p:nvPr/>
        </p:nvSpPr>
        <p:spPr>
          <a:xfrm>
            <a:off x="10272464" y="2420888"/>
            <a:ext cx="84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23%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F6B6AC7-37CF-4311-952D-F514CE6641FB}"/>
              </a:ext>
            </a:extLst>
          </p:cNvPr>
          <p:cNvSpPr txBox="1"/>
          <p:nvPr/>
        </p:nvSpPr>
        <p:spPr>
          <a:xfrm>
            <a:off x="10048112" y="3452341"/>
            <a:ext cx="8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892A7A7-8221-4D3E-B372-787D8F2BFD53}"/>
              </a:ext>
            </a:extLst>
          </p:cNvPr>
          <p:cNvSpPr/>
          <p:nvPr/>
        </p:nvSpPr>
        <p:spPr bwMode="auto">
          <a:xfrm>
            <a:off x="630984" y="3423214"/>
            <a:ext cx="216000" cy="216000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DF45929E-F807-4D64-B7A2-D7F6931A9D3A}"/>
              </a:ext>
            </a:extLst>
          </p:cNvPr>
          <p:cNvSpPr/>
          <p:nvPr/>
        </p:nvSpPr>
        <p:spPr bwMode="auto">
          <a:xfrm>
            <a:off x="630984" y="3763074"/>
            <a:ext cx="21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Elemento grafico 9" descr="Aula">
            <a:extLst>
              <a:ext uri="{FF2B5EF4-FFF2-40B4-BE49-F238E27FC236}">
                <a16:creationId xmlns:a16="http://schemas.microsoft.com/office/drawing/2014/main" id="{ECE11FE7-48A4-47C3-B750-C4F511DC11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4150" y="4674619"/>
            <a:ext cx="687003" cy="687003"/>
          </a:xfrm>
          <a:prstGeom prst="rect">
            <a:avLst/>
          </a:prstGeom>
        </p:spPr>
      </p:pic>
      <p:pic>
        <p:nvPicPr>
          <p:cNvPr id="88" name="Elemento grafico 87" descr="Freccia linea: curva antioraria">
            <a:extLst>
              <a:ext uri="{FF2B5EF4-FFF2-40B4-BE49-F238E27FC236}">
                <a16:creationId xmlns:a16="http://schemas.microsoft.com/office/drawing/2014/main" id="{658CBA24-736D-4B14-BB2C-97F16DB85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4747963" y="3718673"/>
            <a:ext cx="1105010" cy="899165"/>
          </a:xfrm>
          <a:prstGeom prst="rect">
            <a:avLst/>
          </a:prstGeom>
        </p:spPr>
      </p:pic>
      <p:pic>
        <p:nvPicPr>
          <p:cNvPr id="90" name="Elemento grafico 89" descr="Freccia linea: curva antioraria">
            <a:extLst>
              <a:ext uri="{FF2B5EF4-FFF2-40B4-BE49-F238E27FC236}">
                <a16:creationId xmlns:a16="http://schemas.microsoft.com/office/drawing/2014/main" id="{B56A57CE-BD53-4050-9906-43A74D409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7563958" y="3718673"/>
            <a:ext cx="1105010" cy="899165"/>
          </a:xfrm>
          <a:prstGeom prst="rect">
            <a:avLst/>
          </a:prstGeom>
        </p:spPr>
      </p:pic>
      <p:pic>
        <p:nvPicPr>
          <p:cNvPr id="92" name="Elemento grafico 91" descr="Freccia linea: curva antioraria">
            <a:extLst>
              <a:ext uri="{FF2B5EF4-FFF2-40B4-BE49-F238E27FC236}">
                <a16:creationId xmlns:a16="http://schemas.microsoft.com/office/drawing/2014/main" id="{9BB7A0F9-102C-4AA3-A2DF-BB8370346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55649" flipH="1">
            <a:off x="10389186" y="3718673"/>
            <a:ext cx="1105010" cy="899165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0D2FA314-BD2A-4FD2-9A96-031EA32B0CE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Il contributo all’economia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L’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incidenza del terziario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è evidente anche dal punto di vista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mercato del lavoro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e del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contributo economico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B1B5C3BC-443D-4FAD-B54C-A71B6EFC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343500"/>
            <a:ext cx="11665296" cy="23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Fonte: </a:t>
            </a:r>
            <a:r>
              <a:rPr lang="it-IT" altLang="it-IT" sz="900" b="0" dirty="0">
                <a:latin typeface="Century Gothic" panose="020B0502020202020204" pitchFamily="34" charset="0"/>
              </a:rPr>
              <a:t>Elaborazioni Format Research su dati I.Stat 2019 e ISTAT – Conti Nazionali.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DEF32D1-259F-4E9C-A974-EE5CB4CEAECC}"/>
              </a:ext>
            </a:extLst>
          </p:cNvPr>
          <p:cNvSpPr txBox="1"/>
          <p:nvPr/>
        </p:nvSpPr>
        <p:spPr>
          <a:xfrm>
            <a:off x="4821183" y="4713935"/>
            <a:ext cx="1875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6 mila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imprese del terziario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C5D3C60-40A8-4DFB-8809-6AD2448814DD}"/>
              </a:ext>
            </a:extLst>
          </p:cNvPr>
          <p:cNvSpPr txBox="1"/>
          <p:nvPr/>
        </p:nvSpPr>
        <p:spPr>
          <a:xfrm>
            <a:off x="7359761" y="4713935"/>
            <a:ext cx="18756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24 mila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lavoratori presso le imprese del terziario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17BFC981-CB59-4891-AAA7-7ACBD9F39FAB}"/>
              </a:ext>
            </a:extLst>
          </p:cNvPr>
          <p:cNvSpPr txBox="1"/>
          <p:nvPr/>
        </p:nvSpPr>
        <p:spPr>
          <a:xfrm>
            <a:off x="9918554" y="4713935"/>
            <a:ext cx="18756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3,5 mld € </a:t>
            </a:r>
            <a:r>
              <a:rPr lang="it-IT" sz="2200" b="0" i="1" dirty="0">
                <a:solidFill>
                  <a:srgbClr val="203864"/>
                </a:solidFill>
                <a:latin typeface="Century Gothic" panose="020B0502020202020204" pitchFamily="34" charset="0"/>
              </a:rPr>
              <a:t>prodotti dalle imprese del terziario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36E8387F-FE16-47D7-BD29-B1C08C21DCCB}"/>
              </a:ext>
            </a:extLst>
          </p:cNvPr>
          <p:cNvSpPr/>
          <p:nvPr/>
        </p:nvSpPr>
        <p:spPr bwMode="auto">
          <a:xfrm>
            <a:off x="0" y="5"/>
            <a:ext cx="12181332" cy="18863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it-IT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IL TESSUTO IMPRENDITORIALE</a:t>
            </a:r>
            <a:endParaRPr lang="en-US" sz="1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25442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44086</TotalTime>
  <Words>2231</Words>
  <Application>Microsoft Office PowerPoint</Application>
  <PresentationFormat>Widescreen</PresentationFormat>
  <Paragraphs>365</Paragraphs>
  <Slides>27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Wingdings</vt:lpstr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dc:description>.</dc:description>
  <cp:lastModifiedBy>Serio</cp:lastModifiedBy>
  <cp:revision>4052</cp:revision>
  <cp:lastPrinted>2017-02-14T10:13:56Z</cp:lastPrinted>
  <dcterms:created xsi:type="dcterms:W3CDTF">2009-02-16T05:35:06Z</dcterms:created>
  <dcterms:modified xsi:type="dcterms:W3CDTF">2019-07-16T19:37:45Z</dcterms:modified>
  <cp:category>.</cp:category>
</cp:coreProperties>
</file>