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46"/>
  </p:notesMasterIdLst>
  <p:handoutMasterIdLst>
    <p:handoutMasterId r:id="rId47"/>
  </p:handoutMasterIdLst>
  <p:sldIdLst>
    <p:sldId id="463" r:id="rId5"/>
    <p:sldId id="708" r:id="rId6"/>
    <p:sldId id="2981" r:id="rId7"/>
    <p:sldId id="2982" r:id="rId8"/>
    <p:sldId id="2434" r:id="rId9"/>
    <p:sldId id="2886" r:id="rId10"/>
    <p:sldId id="2978" r:id="rId11"/>
    <p:sldId id="2834" r:id="rId12"/>
    <p:sldId id="2564" r:id="rId13"/>
    <p:sldId id="2832" r:id="rId14"/>
    <p:sldId id="2887" r:id="rId15"/>
    <p:sldId id="2865" r:id="rId16"/>
    <p:sldId id="2373" r:id="rId17"/>
    <p:sldId id="2374" r:id="rId18"/>
    <p:sldId id="2898" r:id="rId19"/>
    <p:sldId id="2983" r:id="rId20"/>
    <p:sldId id="2835" r:id="rId21"/>
    <p:sldId id="2531" r:id="rId22"/>
    <p:sldId id="2980" r:id="rId23"/>
    <p:sldId id="2520" r:id="rId24"/>
    <p:sldId id="2376" r:id="rId25"/>
    <p:sldId id="2900" r:id="rId26"/>
    <p:sldId id="2901" r:id="rId27"/>
    <p:sldId id="2540" r:id="rId28"/>
    <p:sldId id="2530" r:id="rId29"/>
    <p:sldId id="2988" r:id="rId30"/>
    <p:sldId id="2379" r:id="rId31"/>
    <p:sldId id="2842" r:id="rId32"/>
    <p:sldId id="2383" r:id="rId33"/>
    <p:sldId id="2385" r:id="rId34"/>
    <p:sldId id="2387" r:id="rId35"/>
    <p:sldId id="2868" r:id="rId36"/>
    <p:sldId id="2518" r:id="rId37"/>
    <p:sldId id="2345" r:id="rId38"/>
    <p:sldId id="2349" r:id="rId39"/>
    <p:sldId id="2979" r:id="rId40"/>
    <p:sldId id="2829" r:id="rId41"/>
    <p:sldId id="2843" r:id="rId42"/>
    <p:sldId id="2515" r:id="rId43"/>
    <p:sldId id="545" r:id="rId44"/>
    <p:sldId id="544" r:id="rId45"/>
  </p:sldIdLst>
  <p:sldSz cx="12192000" cy="6858000"/>
  <p:notesSz cx="6797675" cy="9926638"/>
  <p:defaultTex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D9D9D9"/>
    <a:srgbClr val="008000"/>
    <a:srgbClr val="35A5A4"/>
    <a:srgbClr val="F79646"/>
    <a:srgbClr val="D33039"/>
    <a:srgbClr val="E6E6E6"/>
    <a:srgbClr val="E51B1E"/>
    <a:srgbClr val="DF9119"/>
    <a:srgbClr val="E8C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F108F7-159A-4074-9141-2DD351BE0E4F}" v="3" dt="2021-03-29T11:39:32.24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001" autoAdjust="0"/>
    <p:restoredTop sz="94660"/>
  </p:normalViewPr>
  <p:slideViewPr>
    <p:cSldViewPr snapToGrid="0" showGuides="1">
      <p:cViewPr varScale="1">
        <p:scale>
          <a:sx n="67" d="100"/>
          <a:sy n="67" d="100"/>
        </p:scale>
        <p:origin x="1104" y="44"/>
      </p:cViewPr>
      <p:guideLst>
        <p:guide pos="3840"/>
        <p:guide orient="horz" pos="2160"/>
      </p:guideLst>
    </p:cSldViewPr>
  </p:slideViewPr>
  <p:notesTextViewPr>
    <p:cViewPr>
      <p:scale>
        <a:sx n="1" d="1"/>
        <a:sy n="1" d="1"/>
      </p:scale>
      <p:origin x="0" y="0"/>
    </p:cViewPr>
  </p:notesTextViewPr>
  <p:sorterViewPr>
    <p:cViewPr>
      <p:scale>
        <a:sx n="75" d="100"/>
        <a:sy n="75" d="100"/>
      </p:scale>
      <p:origin x="0" y="0"/>
    </p:cViewPr>
  </p:sorterViewPr>
  <p:notesViewPr>
    <p:cSldViewPr snapToGrid="0" showGuides="1">
      <p:cViewPr varScale="1">
        <p:scale>
          <a:sx n="43" d="100"/>
          <a:sy n="43" d="100"/>
        </p:scale>
        <p:origin x="1952"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e Serio" userId="a72f9ad8-263d-4a3e-b03c-bf666c05573e" providerId="ADAL" clId="{AAF108F7-159A-4074-9141-2DD351BE0E4F}"/>
    <pc:docChg chg="undo custSel addSld modSld sldOrd">
      <pc:chgData name="Daniele Serio" userId="a72f9ad8-263d-4a3e-b03c-bf666c05573e" providerId="ADAL" clId="{AAF108F7-159A-4074-9141-2DD351BE0E4F}" dt="2021-03-29T11:39:39.323" v="219"/>
      <pc:docMkLst>
        <pc:docMk/>
      </pc:docMkLst>
      <pc:sldChg chg="modSp mod">
        <pc:chgData name="Daniele Serio" userId="a72f9ad8-263d-4a3e-b03c-bf666c05573e" providerId="ADAL" clId="{AAF108F7-159A-4074-9141-2DD351BE0E4F}" dt="2021-03-29T11:35:19.357" v="0" actId="20577"/>
        <pc:sldMkLst>
          <pc:docMk/>
          <pc:sldMk cId="0" sldId="463"/>
        </pc:sldMkLst>
        <pc:spChg chg="mod">
          <ac:chgData name="Daniele Serio" userId="a72f9ad8-263d-4a3e-b03c-bf666c05573e" providerId="ADAL" clId="{AAF108F7-159A-4074-9141-2DD351BE0E4F}" dt="2021-03-29T11:35:19.357" v="0" actId="20577"/>
          <ac:spMkLst>
            <pc:docMk/>
            <pc:sldMk cId="0" sldId="463"/>
            <ac:spMk id="11" creationId="{B9CBD225-E74A-4465-9FEB-1063769C7AA9}"/>
          </ac:spMkLst>
        </pc:spChg>
      </pc:sldChg>
      <pc:sldChg chg="modSp mod">
        <pc:chgData name="Daniele Serio" userId="a72f9ad8-263d-4a3e-b03c-bf666c05573e" providerId="ADAL" clId="{AAF108F7-159A-4074-9141-2DD351BE0E4F}" dt="2021-03-29T11:35:36.959" v="3" actId="20577"/>
        <pc:sldMkLst>
          <pc:docMk/>
          <pc:sldMk cId="4190447465" sldId="2530"/>
        </pc:sldMkLst>
        <pc:spChg chg="mod">
          <ac:chgData name="Daniele Serio" userId="a72f9ad8-263d-4a3e-b03c-bf666c05573e" providerId="ADAL" clId="{AAF108F7-159A-4074-9141-2DD351BE0E4F}" dt="2021-03-29T11:35:36.959" v="3" actId="20577"/>
          <ac:spMkLst>
            <pc:docMk/>
            <pc:sldMk cId="4190447465" sldId="2530"/>
            <ac:spMk id="3" creationId="{6E1CEE52-0D27-49F4-9283-BFA7CC1D4A82}"/>
          </ac:spMkLst>
        </pc:spChg>
      </pc:sldChg>
      <pc:sldChg chg="addSp delSp modSp mod">
        <pc:chgData name="Daniele Serio" userId="a72f9ad8-263d-4a3e-b03c-bf666c05573e" providerId="ADAL" clId="{AAF108F7-159A-4074-9141-2DD351BE0E4F}" dt="2021-03-29T11:38:26.558" v="216" actId="1036"/>
        <pc:sldMkLst>
          <pc:docMk/>
          <pc:sldMk cId="768731997" sldId="2540"/>
        </pc:sldMkLst>
        <pc:spChg chg="del">
          <ac:chgData name="Daniele Serio" userId="a72f9ad8-263d-4a3e-b03c-bf666c05573e" providerId="ADAL" clId="{AAF108F7-159A-4074-9141-2DD351BE0E4F}" dt="2021-03-29T11:35:48.628" v="4" actId="478"/>
          <ac:spMkLst>
            <pc:docMk/>
            <pc:sldMk cId="768731997" sldId="2540"/>
            <ac:spMk id="2" creationId="{0ECEA2D7-6CD7-4FEB-A690-502DD8541762}"/>
          </ac:spMkLst>
        </pc:spChg>
        <pc:spChg chg="del">
          <ac:chgData name="Daniele Serio" userId="a72f9ad8-263d-4a3e-b03c-bf666c05573e" providerId="ADAL" clId="{AAF108F7-159A-4074-9141-2DD351BE0E4F}" dt="2021-03-29T11:35:48.628" v="4" actId="478"/>
          <ac:spMkLst>
            <pc:docMk/>
            <pc:sldMk cId="768731997" sldId="2540"/>
            <ac:spMk id="5" creationId="{36A3EA03-4790-4323-8E33-5D049B4BF83D}"/>
          </ac:spMkLst>
        </pc:spChg>
        <pc:spChg chg="del">
          <ac:chgData name="Daniele Serio" userId="a72f9ad8-263d-4a3e-b03c-bf666c05573e" providerId="ADAL" clId="{AAF108F7-159A-4074-9141-2DD351BE0E4F}" dt="2021-03-29T11:35:48.628" v="4" actId="478"/>
          <ac:spMkLst>
            <pc:docMk/>
            <pc:sldMk cId="768731997" sldId="2540"/>
            <ac:spMk id="8" creationId="{70080CD4-81FF-4D78-A027-70B5661A4248}"/>
          </ac:spMkLst>
        </pc:spChg>
        <pc:spChg chg="del">
          <ac:chgData name="Daniele Serio" userId="a72f9ad8-263d-4a3e-b03c-bf666c05573e" providerId="ADAL" clId="{AAF108F7-159A-4074-9141-2DD351BE0E4F}" dt="2021-03-29T11:35:48.628" v="4" actId="478"/>
          <ac:spMkLst>
            <pc:docMk/>
            <pc:sldMk cId="768731997" sldId="2540"/>
            <ac:spMk id="9" creationId="{CDF154D0-5D7D-46E9-8261-1FDB79BED03A}"/>
          </ac:spMkLst>
        </pc:spChg>
        <pc:spChg chg="del">
          <ac:chgData name="Daniele Serio" userId="a72f9ad8-263d-4a3e-b03c-bf666c05573e" providerId="ADAL" clId="{AAF108F7-159A-4074-9141-2DD351BE0E4F}" dt="2021-03-29T11:35:48.628" v="4" actId="478"/>
          <ac:spMkLst>
            <pc:docMk/>
            <pc:sldMk cId="768731997" sldId="2540"/>
            <ac:spMk id="10" creationId="{D0F0B363-E8B1-47AC-9CAB-D8F1FA694826}"/>
          </ac:spMkLst>
        </pc:spChg>
        <pc:spChg chg="del">
          <ac:chgData name="Daniele Serio" userId="a72f9ad8-263d-4a3e-b03c-bf666c05573e" providerId="ADAL" clId="{AAF108F7-159A-4074-9141-2DD351BE0E4F}" dt="2021-03-29T11:35:48.628" v="4" actId="478"/>
          <ac:spMkLst>
            <pc:docMk/>
            <pc:sldMk cId="768731997" sldId="2540"/>
            <ac:spMk id="11" creationId="{0E78F25D-8822-46BE-8CA7-D5636CB12EC4}"/>
          </ac:spMkLst>
        </pc:spChg>
        <pc:spChg chg="del">
          <ac:chgData name="Daniele Serio" userId="a72f9ad8-263d-4a3e-b03c-bf666c05573e" providerId="ADAL" clId="{AAF108F7-159A-4074-9141-2DD351BE0E4F}" dt="2021-03-29T11:35:48.628" v="4" actId="478"/>
          <ac:spMkLst>
            <pc:docMk/>
            <pc:sldMk cId="768731997" sldId="2540"/>
            <ac:spMk id="12" creationId="{6C01EDA5-DD9D-4B87-A4A3-4A566E6D247F}"/>
          </ac:spMkLst>
        </pc:spChg>
        <pc:spChg chg="del">
          <ac:chgData name="Daniele Serio" userId="a72f9ad8-263d-4a3e-b03c-bf666c05573e" providerId="ADAL" clId="{AAF108F7-159A-4074-9141-2DD351BE0E4F}" dt="2021-03-29T11:35:48.628" v="4" actId="478"/>
          <ac:spMkLst>
            <pc:docMk/>
            <pc:sldMk cId="768731997" sldId="2540"/>
            <ac:spMk id="13" creationId="{415CD03D-739D-4097-A235-1C3F05306C9B}"/>
          </ac:spMkLst>
        </pc:spChg>
        <pc:spChg chg="del">
          <ac:chgData name="Daniele Serio" userId="a72f9ad8-263d-4a3e-b03c-bf666c05573e" providerId="ADAL" clId="{AAF108F7-159A-4074-9141-2DD351BE0E4F}" dt="2021-03-29T11:35:48.628" v="4" actId="478"/>
          <ac:spMkLst>
            <pc:docMk/>
            <pc:sldMk cId="768731997" sldId="2540"/>
            <ac:spMk id="14" creationId="{BC1C57C7-E647-42ED-B8FD-AF094306FCF0}"/>
          </ac:spMkLst>
        </pc:spChg>
        <pc:spChg chg="del">
          <ac:chgData name="Daniele Serio" userId="a72f9ad8-263d-4a3e-b03c-bf666c05573e" providerId="ADAL" clId="{AAF108F7-159A-4074-9141-2DD351BE0E4F}" dt="2021-03-29T11:35:48.628" v="4" actId="478"/>
          <ac:spMkLst>
            <pc:docMk/>
            <pc:sldMk cId="768731997" sldId="2540"/>
            <ac:spMk id="15" creationId="{BD6A960D-FA05-4EE6-B1A7-A2B436F9EB58}"/>
          </ac:spMkLst>
        </pc:spChg>
        <pc:spChg chg="del">
          <ac:chgData name="Daniele Serio" userId="a72f9ad8-263d-4a3e-b03c-bf666c05573e" providerId="ADAL" clId="{AAF108F7-159A-4074-9141-2DD351BE0E4F}" dt="2021-03-29T11:35:48.628" v="4" actId="478"/>
          <ac:spMkLst>
            <pc:docMk/>
            <pc:sldMk cId="768731997" sldId="2540"/>
            <ac:spMk id="17" creationId="{9C8B2710-6879-4FF5-99DC-F493036D3106}"/>
          </ac:spMkLst>
        </pc:spChg>
        <pc:spChg chg="del">
          <ac:chgData name="Daniele Serio" userId="a72f9ad8-263d-4a3e-b03c-bf666c05573e" providerId="ADAL" clId="{AAF108F7-159A-4074-9141-2DD351BE0E4F}" dt="2021-03-29T11:35:48.628" v="4" actId="478"/>
          <ac:spMkLst>
            <pc:docMk/>
            <pc:sldMk cId="768731997" sldId="2540"/>
            <ac:spMk id="19" creationId="{561F32FC-2FBD-46A2-BCB5-6C172EED934C}"/>
          </ac:spMkLst>
        </pc:spChg>
        <pc:spChg chg="del">
          <ac:chgData name="Daniele Serio" userId="a72f9ad8-263d-4a3e-b03c-bf666c05573e" providerId="ADAL" clId="{AAF108F7-159A-4074-9141-2DD351BE0E4F}" dt="2021-03-29T11:35:48.628" v="4" actId="478"/>
          <ac:spMkLst>
            <pc:docMk/>
            <pc:sldMk cId="768731997" sldId="2540"/>
            <ac:spMk id="20" creationId="{C43379B3-1FD2-4980-B2A9-99A929036804}"/>
          </ac:spMkLst>
        </pc:spChg>
        <pc:spChg chg="del">
          <ac:chgData name="Daniele Serio" userId="a72f9ad8-263d-4a3e-b03c-bf666c05573e" providerId="ADAL" clId="{AAF108F7-159A-4074-9141-2DD351BE0E4F}" dt="2021-03-29T11:35:48.628" v="4" actId="478"/>
          <ac:spMkLst>
            <pc:docMk/>
            <pc:sldMk cId="768731997" sldId="2540"/>
            <ac:spMk id="21" creationId="{E8100610-AE3F-4FD1-A5B0-E573EAF26A9B}"/>
          </ac:spMkLst>
        </pc:spChg>
        <pc:spChg chg="del">
          <ac:chgData name="Daniele Serio" userId="a72f9ad8-263d-4a3e-b03c-bf666c05573e" providerId="ADAL" clId="{AAF108F7-159A-4074-9141-2DD351BE0E4F}" dt="2021-03-29T11:35:48.628" v="4" actId="478"/>
          <ac:spMkLst>
            <pc:docMk/>
            <pc:sldMk cId="768731997" sldId="2540"/>
            <ac:spMk id="22" creationId="{D74E7F4D-438A-4F5F-BACB-EA07E109B6A4}"/>
          </ac:spMkLst>
        </pc:spChg>
        <pc:spChg chg="del">
          <ac:chgData name="Daniele Serio" userId="a72f9ad8-263d-4a3e-b03c-bf666c05573e" providerId="ADAL" clId="{AAF108F7-159A-4074-9141-2DD351BE0E4F}" dt="2021-03-29T11:35:48.628" v="4" actId="478"/>
          <ac:spMkLst>
            <pc:docMk/>
            <pc:sldMk cId="768731997" sldId="2540"/>
            <ac:spMk id="23" creationId="{26464791-C3C7-4647-A536-516D5DB86304}"/>
          </ac:spMkLst>
        </pc:spChg>
        <pc:spChg chg="del">
          <ac:chgData name="Daniele Serio" userId="a72f9ad8-263d-4a3e-b03c-bf666c05573e" providerId="ADAL" clId="{AAF108F7-159A-4074-9141-2DD351BE0E4F}" dt="2021-03-29T11:35:48.628" v="4" actId="478"/>
          <ac:spMkLst>
            <pc:docMk/>
            <pc:sldMk cId="768731997" sldId="2540"/>
            <ac:spMk id="24" creationId="{311CA427-32B6-49F7-9C71-EA1774F982DE}"/>
          </ac:spMkLst>
        </pc:spChg>
        <pc:spChg chg="del">
          <ac:chgData name="Daniele Serio" userId="a72f9ad8-263d-4a3e-b03c-bf666c05573e" providerId="ADAL" clId="{AAF108F7-159A-4074-9141-2DD351BE0E4F}" dt="2021-03-29T11:35:48.628" v="4" actId="478"/>
          <ac:spMkLst>
            <pc:docMk/>
            <pc:sldMk cId="768731997" sldId="2540"/>
            <ac:spMk id="25" creationId="{CCAAB92C-BFD5-48D8-99E4-99C61E2851B8}"/>
          </ac:spMkLst>
        </pc:spChg>
        <pc:spChg chg="del">
          <ac:chgData name="Daniele Serio" userId="a72f9ad8-263d-4a3e-b03c-bf666c05573e" providerId="ADAL" clId="{AAF108F7-159A-4074-9141-2DD351BE0E4F}" dt="2021-03-29T11:35:48.628" v="4" actId="478"/>
          <ac:spMkLst>
            <pc:docMk/>
            <pc:sldMk cId="768731997" sldId="2540"/>
            <ac:spMk id="26" creationId="{389B35BA-94F5-4ACA-A549-25674707471E}"/>
          </ac:spMkLst>
        </pc:spChg>
        <pc:spChg chg="del">
          <ac:chgData name="Daniele Serio" userId="a72f9ad8-263d-4a3e-b03c-bf666c05573e" providerId="ADAL" clId="{AAF108F7-159A-4074-9141-2DD351BE0E4F}" dt="2021-03-29T11:35:48.628" v="4" actId="478"/>
          <ac:spMkLst>
            <pc:docMk/>
            <pc:sldMk cId="768731997" sldId="2540"/>
            <ac:spMk id="27" creationId="{3746347C-48AB-4188-A66A-65A3C3EFFA82}"/>
          </ac:spMkLst>
        </pc:spChg>
        <pc:spChg chg="del">
          <ac:chgData name="Daniele Serio" userId="a72f9ad8-263d-4a3e-b03c-bf666c05573e" providerId="ADAL" clId="{AAF108F7-159A-4074-9141-2DD351BE0E4F}" dt="2021-03-29T11:35:48.628" v="4" actId="478"/>
          <ac:spMkLst>
            <pc:docMk/>
            <pc:sldMk cId="768731997" sldId="2540"/>
            <ac:spMk id="28" creationId="{20540478-70B7-419B-B74A-74B8CC8D2E85}"/>
          </ac:spMkLst>
        </pc:spChg>
        <pc:spChg chg="del">
          <ac:chgData name="Daniele Serio" userId="a72f9ad8-263d-4a3e-b03c-bf666c05573e" providerId="ADAL" clId="{AAF108F7-159A-4074-9141-2DD351BE0E4F}" dt="2021-03-29T11:35:48.628" v="4" actId="478"/>
          <ac:spMkLst>
            <pc:docMk/>
            <pc:sldMk cId="768731997" sldId="2540"/>
            <ac:spMk id="30" creationId="{B17BF99F-5AC3-4319-BB2D-B0526770D42B}"/>
          </ac:spMkLst>
        </pc:spChg>
        <pc:spChg chg="add mod">
          <ac:chgData name="Daniele Serio" userId="a72f9ad8-263d-4a3e-b03c-bf666c05573e" providerId="ADAL" clId="{AAF108F7-159A-4074-9141-2DD351BE0E4F}" dt="2021-03-29T11:37:53.255" v="105" actId="20577"/>
          <ac:spMkLst>
            <pc:docMk/>
            <pc:sldMk cId="768731997" sldId="2540"/>
            <ac:spMk id="49" creationId="{59E3796D-5283-43C3-BCBE-F612D614064F}"/>
          </ac:spMkLst>
        </pc:spChg>
        <pc:spChg chg="add mod">
          <ac:chgData name="Daniele Serio" userId="a72f9ad8-263d-4a3e-b03c-bf666c05573e" providerId="ADAL" clId="{AAF108F7-159A-4074-9141-2DD351BE0E4F}" dt="2021-03-29T11:35:49.031" v="5"/>
          <ac:spMkLst>
            <pc:docMk/>
            <pc:sldMk cId="768731997" sldId="2540"/>
            <ac:spMk id="50" creationId="{845A127D-EA9F-49E9-8611-AFBE02446A87}"/>
          </ac:spMkLst>
        </pc:spChg>
        <pc:spChg chg="add mod">
          <ac:chgData name="Daniele Serio" userId="a72f9ad8-263d-4a3e-b03c-bf666c05573e" providerId="ADAL" clId="{AAF108F7-159A-4074-9141-2DD351BE0E4F}" dt="2021-03-29T11:35:49.031" v="5"/>
          <ac:spMkLst>
            <pc:docMk/>
            <pc:sldMk cId="768731997" sldId="2540"/>
            <ac:spMk id="51" creationId="{222BA491-76F1-4E0E-BE45-27DD598CD3C2}"/>
          </ac:spMkLst>
        </pc:spChg>
        <pc:spChg chg="add mod">
          <ac:chgData name="Daniele Serio" userId="a72f9ad8-263d-4a3e-b03c-bf666c05573e" providerId="ADAL" clId="{AAF108F7-159A-4074-9141-2DD351BE0E4F}" dt="2021-03-29T11:35:49.031" v="5"/>
          <ac:spMkLst>
            <pc:docMk/>
            <pc:sldMk cId="768731997" sldId="2540"/>
            <ac:spMk id="52" creationId="{379DA4E4-93EA-4E2A-9B28-2BA63411E9F3}"/>
          </ac:spMkLst>
        </pc:spChg>
        <pc:spChg chg="add mod">
          <ac:chgData name="Daniele Serio" userId="a72f9ad8-263d-4a3e-b03c-bf666c05573e" providerId="ADAL" clId="{AAF108F7-159A-4074-9141-2DD351BE0E4F}" dt="2021-03-29T11:35:49.031" v="5"/>
          <ac:spMkLst>
            <pc:docMk/>
            <pc:sldMk cId="768731997" sldId="2540"/>
            <ac:spMk id="53" creationId="{6C149D99-763C-4A3D-BD6A-E7E6FF34E650}"/>
          </ac:spMkLst>
        </pc:spChg>
        <pc:spChg chg="add mod">
          <ac:chgData name="Daniele Serio" userId="a72f9ad8-263d-4a3e-b03c-bf666c05573e" providerId="ADAL" clId="{AAF108F7-159A-4074-9141-2DD351BE0E4F}" dt="2021-03-29T11:35:49.031" v="5"/>
          <ac:spMkLst>
            <pc:docMk/>
            <pc:sldMk cId="768731997" sldId="2540"/>
            <ac:spMk id="54" creationId="{63BC2851-3FE2-4486-B34B-52B1AE09A00E}"/>
          </ac:spMkLst>
        </pc:spChg>
        <pc:spChg chg="add mod">
          <ac:chgData name="Daniele Serio" userId="a72f9ad8-263d-4a3e-b03c-bf666c05573e" providerId="ADAL" clId="{AAF108F7-159A-4074-9141-2DD351BE0E4F}" dt="2021-03-29T11:35:49.031" v="5"/>
          <ac:spMkLst>
            <pc:docMk/>
            <pc:sldMk cId="768731997" sldId="2540"/>
            <ac:spMk id="55" creationId="{247D80A0-83EF-48B7-AC87-050624B1E896}"/>
          </ac:spMkLst>
        </pc:spChg>
        <pc:spChg chg="add mod">
          <ac:chgData name="Daniele Serio" userId="a72f9ad8-263d-4a3e-b03c-bf666c05573e" providerId="ADAL" clId="{AAF108F7-159A-4074-9141-2DD351BE0E4F}" dt="2021-03-29T11:35:49.031" v="5"/>
          <ac:spMkLst>
            <pc:docMk/>
            <pc:sldMk cId="768731997" sldId="2540"/>
            <ac:spMk id="56" creationId="{B90E47D6-972F-46B0-8E0D-81C852F6B353}"/>
          </ac:spMkLst>
        </pc:spChg>
        <pc:spChg chg="add mod">
          <ac:chgData name="Daniele Serio" userId="a72f9ad8-263d-4a3e-b03c-bf666c05573e" providerId="ADAL" clId="{AAF108F7-159A-4074-9141-2DD351BE0E4F}" dt="2021-03-29T11:35:49.031" v="5"/>
          <ac:spMkLst>
            <pc:docMk/>
            <pc:sldMk cId="768731997" sldId="2540"/>
            <ac:spMk id="57" creationId="{D0D2682C-B938-41EC-9F2E-FD689F0E290F}"/>
          </ac:spMkLst>
        </pc:spChg>
        <pc:spChg chg="add mod">
          <ac:chgData name="Daniele Serio" userId="a72f9ad8-263d-4a3e-b03c-bf666c05573e" providerId="ADAL" clId="{AAF108F7-159A-4074-9141-2DD351BE0E4F}" dt="2021-03-29T11:35:49.031" v="5"/>
          <ac:spMkLst>
            <pc:docMk/>
            <pc:sldMk cId="768731997" sldId="2540"/>
            <ac:spMk id="58" creationId="{03E198FD-CDA2-4E41-807E-9F67DFBE8A78}"/>
          </ac:spMkLst>
        </pc:spChg>
        <pc:spChg chg="add mod">
          <ac:chgData name="Daniele Serio" userId="a72f9ad8-263d-4a3e-b03c-bf666c05573e" providerId="ADAL" clId="{AAF108F7-159A-4074-9141-2DD351BE0E4F}" dt="2021-03-29T11:35:49.031" v="5"/>
          <ac:spMkLst>
            <pc:docMk/>
            <pc:sldMk cId="768731997" sldId="2540"/>
            <ac:spMk id="62" creationId="{2A532101-4A01-4284-9C60-BFA3BEE8D937}"/>
          </ac:spMkLst>
        </pc:spChg>
        <pc:spChg chg="del">
          <ac:chgData name="Daniele Serio" userId="a72f9ad8-263d-4a3e-b03c-bf666c05573e" providerId="ADAL" clId="{AAF108F7-159A-4074-9141-2DD351BE0E4F}" dt="2021-03-29T11:35:48.628" v="4" actId="478"/>
          <ac:spMkLst>
            <pc:docMk/>
            <pc:sldMk cId="768731997" sldId="2540"/>
            <ac:spMk id="68" creationId="{760C0BC0-070D-43F3-9B89-39C98ACD2166}"/>
          </ac:spMkLst>
        </pc:spChg>
        <pc:spChg chg="del">
          <ac:chgData name="Daniele Serio" userId="a72f9ad8-263d-4a3e-b03c-bf666c05573e" providerId="ADAL" clId="{AAF108F7-159A-4074-9141-2DD351BE0E4F}" dt="2021-03-29T11:35:48.628" v="4" actId="478"/>
          <ac:spMkLst>
            <pc:docMk/>
            <pc:sldMk cId="768731997" sldId="2540"/>
            <ac:spMk id="70" creationId="{04719420-C2FF-49BD-8125-54EDE1AA1F73}"/>
          </ac:spMkLst>
        </pc:spChg>
        <pc:spChg chg="del">
          <ac:chgData name="Daniele Serio" userId="a72f9ad8-263d-4a3e-b03c-bf666c05573e" providerId="ADAL" clId="{AAF108F7-159A-4074-9141-2DD351BE0E4F}" dt="2021-03-29T11:35:48.628" v="4" actId="478"/>
          <ac:spMkLst>
            <pc:docMk/>
            <pc:sldMk cId="768731997" sldId="2540"/>
            <ac:spMk id="76" creationId="{C1CC1A0D-9F37-498E-A20C-5BC1F39487A2}"/>
          </ac:spMkLst>
        </pc:spChg>
        <pc:spChg chg="del">
          <ac:chgData name="Daniele Serio" userId="a72f9ad8-263d-4a3e-b03c-bf666c05573e" providerId="ADAL" clId="{AAF108F7-159A-4074-9141-2DD351BE0E4F}" dt="2021-03-29T11:35:48.628" v="4" actId="478"/>
          <ac:spMkLst>
            <pc:docMk/>
            <pc:sldMk cId="768731997" sldId="2540"/>
            <ac:spMk id="78" creationId="{5407E970-3579-4105-94A0-264C7652C966}"/>
          </ac:spMkLst>
        </pc:spChg>
        <pc:spChg chg="del">
          <ac:chgData name="Daniele Serio" userId="a72f9ad8-263d-4a3e-b03c-bf666c05573e" providerId="ADAL" clId="{AAF108F7-159A-4074-9141-2DD351BE0E4F}" dt="2021-03-29T11:35:48.628" v="4" actId="478"/>
          <ac:spMkLst>
            <pc:docMk/>
            <pc:sldMk cId="768731997" sldId="2540"/>
            <ac:spMk id="80" creationId="{521293C9-25CD-42F5-8FA7-15059AC641F2}"/>
          </ac:spMkLst>
        </pc:spChg>
        <pc:spChg chg="del">
          <ac:chgData name="Daniele Serio" userId="a72f9ad8-263d-4a3e-b03c-bf666c05573e" providerId="ADAL" clId="{AAF108F7-159A-4074-9141-2DD351BE0E4F}" dt="2021-03-29T11:35:48.628" v="4" actId="478"/>
          <ac:spMkLst>
            <pc:docMk/>
            <pc:sldMk cId="768731997" sldId="2540"/>
            <ac:spMk id="82" creationId="{05FF414E-0A37-4CE8-B4CE-C5605A0C80C4}"/>
          </ac:spMkLst>
        </pc:spChg>
        <pc:spChg chg="add mod">
          <ac:chgData name="Daniele Serio" userId="a72f9ad8-263d-4a3e-b03c-bf666c05573e" providerId="ADAL" clId="{AAF108F7-159A-4074-9141-2DD351BE0E4F}" dt="2021-03-29T11:35:49.031" v="5"/>
          <ac:spMkLst>
            <pc:docMk/>
            <pc:sldMk cId="768731997" sldId="2540"/>
            <ac:spMk id="83" creationId="{4DA35360-DAED-4BBE-9A5C-2003126CD667}"/>
          </ac:spMkLst>
        </pc:spChg>
        <pc:spChg chg="del">
          <ac:chgData name="Daniele Serio" userId="a72f9ad8-263d-4a3e-b03c-bf666c05573e" providerId="ADAL" clId="{AAF108F7-159A-4074-9141-2DD351BE0E4F}" dt="2021-03-29T11:35:48.628" v="4" actId="478"/>
          <ac:spMkLst>
            <pc:docMk/>
            <pc:sldMk cId="768731997" sldId="2540"/>
            <ac:spMk id="84" creationId="{122BB6C5-F795-43C1-8EB1-DBF073025AF6}"/>
          </ac:spMkLst>
        </pc:spChg>
        <pc:spChg chg="add mod">
          <ac:chgData name="Daniele Serio" userId="a72f9ad8-263d-4a3e-b03c-bf666c05573e" providerId="ADAL" clId="{AAF108F7-159A-4074-9141-2DD351BE0E4F}" dt="2021-03-29T11:35:49.031" v="5"/>
          <ac:spMkLst>
            <pc:docMk/>
            <pc:sldMk cId="768731997" sldId="2540"/>
            <ac:spMk id="85" creationId="{1AEC05CD-63B6-473B-9E6F-7E6C11271FC4}"/>
          </ac:spMkLst>
        </pc:spChg>
        <pc:spChg chg="add mod">
          <ac:chgData name="Daniele Serio" userId="a72f9ad8-263d-4a3e-b03c-bf666c05573e" providerId="ADAL" clId="{AAF108F7-159A-4074-9141-2DD351BE0E4F}" dt="2021-03-29T11:35:49.031" v="5"/>
          <ac:spMkLst>
            <pc:docMk/>
            <pc:sldMk cId="768731997" sldId="2540"/>
            <ac:spMk id="86" creationId="{FC518100-F435-442C-910D-2A5AD6DCA13C}"/>
          </ac:spMkLst>
        </pc:spChg>
        <pc:spChg chg="add mod">
          <ac:chgData name="Daniele Serio" userId="a72f9ad8-263d-4a3e-b03c-bf666c05573e" providerId="ADAL" clId="{AAF108F7-159A-4074-9141-2DD351BE0E4F}" dt="2021-03-29T11:38:22.557" v="207" actId="1036"/>
          <ac:spMkLst>
            <pc:docMk/>
            <pc:sldMk cId="768731997" sldId="2540"/>
            <ac:spMk id="87" creationId="{4BD049D8-8D14-4B6F-A6C9-F76798FB636A}"/>
          </ac:spMkLst>
        </pc:spChg>
        <pc:spChg chg="add mod">
          <ac:chgData name="Daniele Serio" userId="a72f9ad8-263d-4a3e-b03c-bf666c05573e" providerId="ADAL" clId="{AAF108F7-159A-4074-9141-2DD351BE0E4F}" dt="2021-03-29T11:38:22.557" v="207" actId="1036"/>
          <ac:spMkLst>
            <pc:docMk/>
            <pc:sldMk cId="768731997" sldId="2540"/>
            <ac:spMk id="88" creationId="{20657388-7B9D-4F66-BEC8-6D93E3CD1B7A}"/>
          </ac:spMkLst>
        </pc:spChg>
        <pc:spChg chg="add mod">
          <ac:chgData name="Daniele Serio" userId="a72f9ad8-263d-4a3e-b03c-bf666c05573e" providerId="ADAL" clId="{AAF108F7-159A-4074-9141-2DD351BE0E4F}" dt="2021-03-29T11:38:22.557" v="207" actId="1036"/>
          <ac:spMkLst>
            <pc:docMk/>
            <pc:sldMk cId="768731997" sldId="2540"/>
            <ac:spMk id="89" creationId="{C5A04994-148E-4891-A3DE-694388159B24}"/>
          </ac:spMkLst>
        </pc:spChg>
        <pc:spChg chg="add mod">
          <ac:chgData name="Daniele Serio" userId="a72f9ad8-263d-4a3e-b03c-bf666c05573e" providerId="ADAL" clId="{AAF108F7-159A-4074-9141-2DD351BE0E4F}" dt="2021-03-29T11:38:20.399" v="199" actId="1036"/>
          <ac:spMkLst>
            <pc:docMk/>
            <pc:sldMk cId="768731997" sldId="2540"/>
            <ac:spMk id="90" creationId="{4F312008-9E43-4334-9CAA-26B89D3B3873}"/>
          </ac:spMkLst>
        </pc:spChg>
        <pc:spChg chg="add mod">
          <ac:chgData name="Daniele Serio" userId="a72f9ad8-263d-4a3e-b03c-bf666c05573e" providerId="ADAL" clId="{AAF108F7-159A-4074-9141-2DD351BE0E4F}" dt="2021-03-29T11:38:20.399" v="199" actId="1036"/>
          <ac:spMkLst>
            <pc:docMk/>
            <pc:sldMk cId="768731997" sldId="2540"/>
            <ac:spMk id="91" creationId="{9E1D3D7E-44B0-41D9-AE30-571263FD155D}"/>
          </ac:spMkLst>
        </pc:spChg>
        <pc:spChg chg="add mod">
          <ac:chgData name="Daniele Serio" userId="a72f9ad8-263d-4a3e-b03c-bf666c05573e" providerId="ADAL" clId="{AAF108F7-159A-4074-9141-2DD351BE0E4F}" dt="2021-03-29T11:38:20.399" v="199" actId="1036"/>
          <ac:spMkLst>
            <pc:docMk/>
            <pc:sldMk cId="768731997" sldId="2540"/>
            <ac:spMk id="92" creationId="{57815CF7-8EEA-4373-80FF-F48D61C55EFE}"/>
          </ac:spMkLst>
        </pc:spChg>
        <pc:spChg chg="add mod">
          <ac:chgData name="Daniele Serio" userId="a72f9ad8-263d-4a3e-b03c-bf666c05573e" providerId="ADAL" clId="{AAF108F7-159A-4074-9141-2DD351BE0E4F}" dt="2021-03-29T11:38:18.675" v="190" actId="1035"/>
          <ac:spMkLst>
            <pc:docMk/>
            <pc:sldMk cId="768731997" sldId="2540"/>
            <ac:spMk id="93" creationId="{AC397010-3952-461C-90A3-1D783C7E9E82}"/>
          </ac:spMkLst>
        </pc:spChg>
        <pc:spChg chg="add mod">
          <ac:chgData name="Daniele Serio" userId="a72f9ad8-263d-4a3e-b03c-bf666c05573e" providerId="ADAL" clId="{AAF108F7-159A-4074-9141-2DD351BE0E4F}" dt="2021-03-29T11:38:18.675" v="190" actId="1035"/>
          <ac:spMkLst>
            <pc:docMk/>
            <pc:sldMk cId="768731997" sldId="2540"/>
            <ac:spMk id="94" creationId="{34920D72-4432-4DA5-A701-479FCD9907AF}"/>
          </ac:spMkLst>
        </pc:spChg>
        <pc:spChg chg="add mod">
          <ac:chgData name="Daniele Serio" userId="a72f9ad8-263d-4a3e-b03c-bf666c05573e" providerId="ADAL" clId="{AAF108F7-159A-4074-9141-2DD351BE0E4F}" dt="2021-03-29T11:38:18.675" v="190" actId="1035"/>
          <ac:spMkLst>
            <pc:docMk/>
            <pc:sldMk cId="768731997" sldId="2540"/>
            <ac:spMk id="95" creationId="{08B548BF-8DDD-43AD-A0E6-A91F63045B2D}"/>
          </ac:spMkLst>
        </pc:spChg>
        <pc:spChg chg="add mod">
          <ac:chgData name="Daniele Serio" userId="a72f9ad8-263d-4a3e-b03c-bf666c05573e" providerId="ADAL" clId="{AAF108F7-159A-4074-9141-2DD351BE0E4F}" dt="2021-03-29T11:38:16.072" v="176" actId="1036"/>
          <ac:spMkLst>
            <pc:docMk/>
            <pc:sldMk cId="768731997" sldId="2540"/>
            <ac:spMk id="96" creationId="{2D1B813F-9F07-46B3-9B61-C9F3F3461457}"/>
          </ac:spMkLst>
        </pc:spChg>
        <pc:spChg chg="add mod">
          <ac:chgData name="Daniele Serio" userId="a72f9ad8-263d-4a3e-b03c-bf666c05573e" providerId="ADAL" clId="{AAF108F7-159A-4074-9141-2DD351BE0E4F}" dt="2021-03-29T11:38:16.072" v="176" actId="1036"/>
          <ac:spMkLst>
            <pc:docMk/>
            <pc:sldMk cId="768731997" sldId="2540"/>
            <ac:spMk id="97" creationId="{08CDF2CB-6654-47DD-96D6-A27559428D7B}"/>
          </ac:spMkLst>
        </pc:spChg>
        <pc:spChg chg="del">
          <ac:chgData name="Daniele Serio" userId="a72f9ad8-263d-4a3e-b03c-bf666c05573e" providerId="ADAL" clId="{AAF108F7-159A-4074-9141-2DD351BE0E4F}" dt="2021-03-29T11:35:48.628" v="4" actId="478"/>
          <ac:spMkLst>
            <pc:docMk/>
            <pc:sldMk cId="768731997" sldId="2540"/>
            <ac:spMk id="98" creationId="{7B7E72DD-1772-49B4-853C-FDEB53BCD20B}"/>
          </ac:spMkLst>
        </pc:spChg>
        <pc:spChg chg="add mod">
          <ac:chgData name="Daniele Serio" userId="a72f9ad8-263d-4a3e-b03c-bf666c05573e" providerId="ADAL" clId="{AAF108F7-159A-4074-9141-2DD351BE0E4F}" dt="2021-03-29T11:38:16.072" v="176" actId="1036"/>
          <ac:spMkLst>
            <pc:docMk/>
            <pc:sldMk cId="768731997" sldId="2540"/>
            <ac:spMk id="99" creationId="{80517D27-6CAA-4F11-ADF7-A36C87FC3568}"/>
          </ac:spMkLst>
        </pc:spChg>
        <pc:spChg chg="del">
          <ac:chgData name="Daniele Serio" userId="a72f9ad8-263d-4a3e-b03c-bf666c05573e" providerId="ADAL" clId="{AAF108F7-159A-4074-9141-2DD351BE0E4F}" dt="2021-03-29T11:35:48.628" v="4" actId="478"/>
          <ac:spMkLst>
            <pc:docMk/>
            <pc:sldMk cId="768731997" sldId="2540"/>
            <ac:spMk id="100" creationId="{2B03388E-0A44-491B-8763-63BF12E7E657}"/>
          </ac:spMkLst>
        </pc:spChg>
        <pc:spChg chg="add mod">
          <ac:chgData name="Daniele Serio" userId="a72f9ad8-263d-4a3e-b03c-bf666c05573e" providerId="ADAL" clId="{AAF108F7-159A-4074-9141-2DD351BE0E4F}" dt="2021-03-29T11:38:12.350" v="157" actId="1036"/>
          <ac:spMkLst>
            <pc:docMk/>
            <pc:sldMk cId="768731997" sldId="2540"/>
            <ac:spMk id="101" creationId="{5970AD8B-8C13-4201-82CF-53E007D37290}"/>
          </ac:spMkLst>
        </pc:spChg>
        <pc:spChg chg="del">
          <ac:chgData name="Daniele Serio" userId="a72f9ad8-263d-4a3e-b03c-bf666c05573e" providerId="ADAL" clId="{AAF108F7-159A-4074-9141-2DD351BE0E4F}" dt="2021-03-29T11:35:48.628" v="4" actId="478"/>
          <ac:spMkLst>
            <pc:docMk/>
            <pc:sldMk cId="768731997" sldId="2540"/>
            <ac:spMk id="102" creationId="{36F1B79F-E7FC-4F04-B927-322289FCAEFE}"/>
          </ac:spMkLst>
        </pc:spChg>
        <pc:spChg chg="add mod">
          <ac:chgData name="Daniele Serio" userId="a72f9ad8-263d-4a3e-b03c-bf666c05573e" providerId="ADAL" clId="{AAF108F7-159A-4074-9141-2DD351BE0E4F}" dt="2021-03-29T11:38:12.350" v="157" actId="1036"/>
          <ac:spMkLst>
            <pc:docMk/>
            <pc:sldMk cId="768731997" sldId="2540"/>
            <ac:spMk id="103" creationId="{860A8C7C-457C-4B13-B319-F5BE5F048A1A}"/>
          </ac:spMkLst>
        </pc:spChg>
        <pc:spChg chg="del">
          <ac:chgData name="Daniele Serio" userId="a72f9ad8-263d-4a3e-b03c-bf666c05573e" providerId="ADAL" clId="{AAF108F7-159A-4074-9141-2DD351BE0E4F}" dt="2021-03-29T11:35:48.628" v="4" actId="478"/>
          <ac:spMkLst>
            <pc:docMk/>
            <pc:sldMk cId="768731997" sldId="2540"/>
            <ac:spMk id="104" creationId="{04DE37E6-E1F1-4954-9D19-4F76A89B651A}"/>
          </ac:spMkLst>
        </pc:spChg>
        <pc:spChg chg="add mod">
          <ac:chgData name="Daniele Serio" userId="a72f9ad8-263d-4a3e-b03c-bf666c05573e" providerId="ADAL" clId="{AAF108F7-159A-4074-9141-2DD351BE0E4F}" dt="2021-03-29T11:38:12.350" v="157" actId="1036"/>
          <ac:spMkLst>
            <pc:docMk/>
            <pc:sldMk cId="768731997" sldId="2540"/>
            <ac:spMk id="105" creationId="{0572FD05-505D-48F2-BD59-72628D86E21D}"/>
          </ac:spMkLst>
        </pc:spChg>
        <pc:spChg chg="add del mod">
          <ac:chgData name="Daniele Serio" userId="a72f9ad8-263d-4a3e-b03c-bf666c05573e" providerId="ADAL" clId="{AAF108F7-159A-4074-9141-2DD351BE0E4F}" dt="2021-03-29T11:37:45.725" v="76" actId="478"/>
          <ac:spMkLst>
            <pc:docMk/>
            <pc:sldMk cId="768731997" sldId="2540"/>
            <ac:spMk id="106" creationId="{B57368C6-964C-48F8-8839-A7BAFD02770B}"/>
          </ac:spMkLst>
        </pc:spChg>
        <pc:spChg chg="add del mod">
          <ac:chgData name="Daniele Serio" userId="a72f9ad8-263d-4a3e-b03c-bf666c05573e" providerId="ADAL" clId="{AAF108F7-159A-4074-9141-2DD351BE0E4F}" dt="2021-03-29T11:37:45.725" v="76" actId="478"/>
          <ac:spMkLst>
            <pc:docMk/>
            <pc:sldMk cId="768731997" sldId="2540"/>
            <ac:spMk id="107" creationId="{CAC9F22D-8FCD-48BF-BDF0-D8B9D05804CF}"/>
          </ac:spMkLst>
        </pc:spChg>
        <pc:spChg chg="add del mod">
          <ac:chgData name="Daniele Serio" userId="a72f9ad8-263d-4a3e-b03c-bf666c05573e" providerId="ADAL" clId="{AAF108F7-159A-4074-9141-2DD351BE0E4F}" dt="2021-03-29T11:37:45.725" v="76" actId="478"/>
          <ac:spMkLst>
            <pc:docMk/>
            <pc:sldMk cId="768731997" sldId="2540"/>
            <ac:spMk id="108" creationId="{7CF22086-9E56-4029-9FF8-57248E93AA35}"/>
          </ac:spMkLst>
        </pc:spChg>
        <pc:spChg chg="add mod">
          <ac:chgData name="Daniele Serio" userId="a72f9ad8-263d-4a3e-b03c-bf666c05573e" providerId="ADAL" clId="{AAF108F7-159A-4074-9141-2DD351BE0E4F}" dt="2021-03-29T11:35:49.031" v="5"/>
          <ac:spMkLst>
            <pc:docMk/>
            <pc:sldMk cId="768731997" sldId="2540"/>
            <ac:spMk id="109" creationId="{D1DEE504-49E4-4028-90C9-B2F8455BA8AB}"/>
          </ac:spMkLst>
        </pc:spChg>
        <pc:spChg chg="add mod">
          <ac:chgData name="Daniele Serio" userId="a72f9ad8-263d-4a3e-b03c-bf666c05573e" providerId="ADAL" clId="{AAF108F7-159A-4074-9141-2DD351BE0E4F}" dt="2021-03-29T11:38:26.558" v="216" actId="1036"/>
          <ac:spMkLst>
            <pc:docMk/>
            <pc:sldMk cId="768731997" sldId="2540"/>
            <ac:spMk id="110" creationId="{B445037A-E03B-415C-82E1-40B27368983E}"/>
          </ac:spMkLst>
        </pc:spChg>
        <pc:spChg chg="add mod">
          <ac:chgData name="Daniele Serio" userId="a72f9ad8-263d-4a3e-b03c-bf666c05573e" providerId="ADAL" clId="{AAF108F7-159A-4074-9141-2DD351BE0E4F}" dt="2021-03-29T11:35:49.031" v="5"/>
          <ac:spMkLst>
            <pc:docMk/>
            <pc:sldMk cId="768731997" sldId="2540"/>
            <ac:spMk id="112" creationId="{2F8492D5-9D63-4DDE-850C-D3D1D9721D17}"/>
          </ac:spMkLst>
        </pc:spChg>
        <pc:spChg chg="del">
          <ac:chgData name="Daniele Serio" userId="a72f9ad8-263d-4a3e-b03c-bf666c05573e" providerId="ADAL" clId="{AAF108F7-159A-4074-9141-2DD351BE0E4F}" dt="2021-03-29T11:35:48.628" v="4" actId="478"/>
          <ac:spMkLst>
            <pc:docMk/>
            <pc:sldMk cId="768731997" sldId="2540"/>
            <ac:spMk id="115" creationId="{E6425493-4EDC-43A0-B238-F0FE9C44B88C}"/>
          </ac:spMkLst>
        </pc:spChg>
        <pc:spChg chg="del">
          <ac:chgData name="Daniele Serio" userId="a72f9ad8-263d-4a3e-b03c-bf666c05573e" providerId="ADAL" clId="{AAF108F7-159A-4074-9141-2DD351BE0E4F}" dt="2021-03-29T11:35:48.628" v="4" actId="478"/>
          <ac:spMkLst>
            <pc:docMk/>
            <pc:sldMk cId="768731997" sldId="2540"/>
            <ac:spMk id="117" creationId="{4A7AD249-CDAC-46B5-984F-E9F9BF183DBE}"/>
          </ac:spMkLst>
        </pc:spChg>
        <pc:picChg chg="del">
          <ac:chgData name="Daniele Serio" userId="a72f9ad8-263d-4a3e-b03c-bf666c05573e" providerId="ADAL" clId="{AAF108F7-159A-4074-9141-2DD351BE0E4F}" dt="2021-03-29T11:35:48.628" v="4" actId="478"/>
          <ac:picMkLst>
            <pc:docMk/>
            <pc:sldMk cId="768731997" sldId="2540"/>
            <ac:picMk id="3" creationId="{3747B41F-D1E9-4322-A25F-432FBA129976}"/>
          </ac:picMkLst>
        </pc:picChg>
        <pc:picChg chg="del">
          <ac:chgData name="Daniele Serio" userId="a72f9ad8-263d-4a3e-b03c-bf666c05573e" providerId="ADAL" clId="{AAF108F7-159A-4074-9141-2DD351BE0E4F}" dt="2021-03-29T11:35:48.628" v="4" actId="478"/>
          <ac:picMkLst>
            <pc:docMk/>
            <pc:sldMk cId="768731997" sldId="2540"/>
            <ac:picMk id="18" creationId="{D173EB2D-8159-4B95-8700-14F49DE4EEF6}"/>
          </ac:picMkLst>
        </pc:picChg>
        <pc:picChg chg="add mod">
          <ac:chgData name="Daniele Serio" userId="a72f9ad8-263d-4a3e-b03c-bf666c05573e" providerId="ADAL" clId="{AAF108F7-159A-4074-9141-2DD351BE0E4F}" dt="2021-03-29T11:35:49.031" v="5"/>
          <ac:picMkLst>
            <pc:docMk/>
            <pc:sldMk cId="768731997" sldId="2540"/>
            <ac:picMk id="48" creationId="{7665BE98-B3BF-4A96-BB23-BBD1DEE739FE}"/>
          </ac:picMkLst>
        </pc:picChg>
        <pc:picChg chg="del">
          <ac:chgData name="Daniele Serio" userId="a72f9ad8-263d-4a3e-b03c-bf666c05573e" providerId="ADAL" clId="{AAF108F7-159A-4074-9141-2DD351BE0E4F}" dt="2021-03-29T11:35:48.628" v="4" actId="478"/>
          <ac:picMkLst>
            <pc:docMk/>
            <pc:sldMk cId="768731997" sldId="2540"/>
            <ac:picMk id="59" creationId="{540E743B-7BB0-44ED-B59C-109224C85892}"/>
          </ac:picMkLst>
        </pc:picChg>
        <pc:picChg chg="del">
          <ac:chgData name="Daniele Serio" userId="a72f9ad8-263d-4a3e-b03c-bf666c05573e" providerId="ADAL" clId="{AAF108F7-159A-4074-9141-2DD351BE0E4F}" dt="2021-03-29T11:35:48.628" v="4" actId="478"/>
          <ac:picMkLst>
            <pc:docMk/>
            <pc:sldMk cId="768731997" sldId="2540"/>
            <ac:picMk id="60" creationId="{3B72D2D8-D9D1-4B3E-9490-552FE0FB60F5}"/>
          </ac:picMkLst>
        </pc:picChg>
        <pc:picChg chg="del">
          <ac:chgData name="Daniele Serio" userId="a72f9ad8-263d-4a3e-b03c-bf666c05573e" providerId="ADAL" clId="{AAF108F7-159A-4074-9141-2DD351BE0E4F}" dt="2021-03-29T11:35:48.628" v="4" actId="478"/>
          <ac:picMkLst>
            <pc:docMk/>
            <pc:sldMk cId="768731997" sldId="2540"/>
            <ac:picMk id="61" creationId="{80DD2176-42FF-46D1-8924-114F74A95B27}"/>
          </ac:picMkLst>
        </pc:picChg>
        <pc:picChg chg="del">
          <ac:chgData name="Daniele Serio" userId="a72f9ad8-263d-4a3e-b03c-bf666c05573e" providerId="ADAL" clId="{AAF108F7-159A-4074-9141-2DD351BE0E4F}" dt="2021-03-29T11:35:48.628" v="4" actId="478"/>
          <ac:picMkLst>
            <pc:docMk/>
            <pc:sldMk cId="768731997" sldId="2540"/>
            <ac:picMk id="63" creationId="{04FB1678-68C8-42A9-B361-1A2D7B6929D7}"/>
          </ac:picMkLst>
        </pc:picChg>
        <pc:picChg chg="del">
          <ac:chgData name="Daniele Serio" userId="a72f9ad8-263d-4a3e-b03c-bf666c05573e" providerId="ADAL" clId="{AAF108F7-159A-4074-9141-2DD351BE0E4F}" dt="2021-03-29T11:35:48.628" v="4" actId="478"/>
          <ac:picMkLst>
            <pc:docMk/>
            <pc:sldMk cId="768731997" sldId="2540"/>
            <ac:picMk id="64" creationId="{A65C5867-7BF3-4F4A-B3B0-1E7087F3EAC6}"/>
          </ac:picMkLst>
        </pc:picChg>
        <pc:picChg chg="del">
          <ac:chgData name="Daniele Serio" userId="a72f9ad8-263d-4a3e-b03c-bf666c05573e" providerId="ADAL" clId="{AAF108F7-159A-4074-9141-2DD351BE0E4F}" dt="2021-03-29T11:35:48.628" v="4" actId="478"/>
          <ac:picMkLst>
            <pc:docMk/>
            <pc:sldMk cId="768731997" sldId="2540"/>
            <ac:picMk id="65" creationId="{CF9C1278-C913-4DC2-9F12-49114D8ABCC8}"/>
          </ac:picMkLst>
        </pc:picChg>
        <pc:picChg chg="del">
          <ac:chgData name="Daniele Serio" userId="a72f9ad8-263d-4a3e-b03c-bf666c05573e" providerId="ADAL" clId="{AAF108F7-159A-4074-9141-2DD351BE0E4F}" dt="2021-03-29T11:35:48.628" v="4" actId="478"/>
          <ac:picMkLst>
            <pc:docMk/>
            <pc:sldMk cId="768731997" sldId="2540"/>
            <ac:picMk id="67" creationId="{A59CE31A-DFB6-4664-84F9-8F0E9A4BB295}"/>
          </ac:picMkLst>
        </pc:picChg>
        <pc:picChg chg="add mod">
          <ac:chgData name="Daniele Serio" userId="a72f9ad8-263d-4a3e-b03c-bf666c05573e" providerId="ADAL" clId="{AAF108F7-159A-4074-9141-2DD351BE0E4F}" dt="2021-03-29T11:35:49.031" v="5"/>
          <ac:picMkLst>
            <pc:docMk/>
            <pc:sldMk cId="768731997" sldId="2540"/>
            <ac:picMk id="69" creationId="{24A0E679-6F24-4820-B730-8E0725013CD0}"/>
          </ac:picMkLst>
        </pc:picChg>
        <pc:picChg chg="add mod">
          <ac:chgData name="Daniele Serio" userId="a72f9ad8-263d-4a3e-b03c-bf666c05573e" providerId="ADAL" clId="{AAF108F7-159A-4074-9141-2DD351BE0E4F}" dt="2021-03-29T11:38:12.350" v="157" actId="1036"/>
          <ac:picMkLst>
            <pc:docMk/>
            <pc:sldMk cId="768731997" sldId="2540"/>
            <ac:picMk id="71" creationId="{DAD19C07-69F1-4807-9643-174F5557E54C}"/>
          </ac:picMkLst>
        </pc:picChg>
        <pc:picChg chg="add mod">
          <ac:chgData name="Daniele Serio" userId="a72f9ad8-263d-4a3e-b03c-bf666c05573e" providerId="ADAL" clId="{AAF108F7-159A-4074-9141-2DD351BE0E4F}" dt="2021-03-29T11:35:49.031" v="5"/>
          <ac:picMkLst>
            <pc:docMk/>
            <pc:sldMk cId="768731997" sldId="2540"/>
            <ac:picMk id="72" creationId="{2E8629A5-B6F7-4E41-A88D-2B64402FF66F}"/>
          </ac:picMkLst>
        </pc:picChg>
        <pc:picChg chg="add mod">
          <ac:chgData name="Daniele Serio" userId="a72f9ad8-263d-4a3e-b03c-bf666c05573e" providerId="ADAL" clId="{AAF108F7-159A-4074-9141-2DD351BE0E4F}" dt="2021-03-29T11:38:16.072" v="176" actId="1036"/>
          <ac:picMkLst>
            <pc:docMk/>
            <pc:sldMk cId="768731997" sldId="2540"/>
            <ac:picMk id="73" creationId="{4182E0BA-B0F7-4AAB-8383-4DE6B2264EFE}"/>
          </ac:picMkLst>
        </pc:picChg>
        <pc:picChg chg="add mod">
          <ac:chgData name="Daniele Serio" userId="a72f9ad8-263d-4a3e-b03c-bf666c05573e" providerId="ADAL" clId="{AAF108F7-159A-4074-9141-2DD351BE0E4F}" dt="2021-03-29T11:38:20.399" v="199" actId="1036"/>
          <ac:picMkLst>
            <pc:docMk/>
            <pc:sldMk cId="768731997" sldId="2540"/>
            <ac:picMk id="74" creationId="{6E79B851-561A-4045-9CC0-A94F5E6BE447}"/>
          </ac:picMkLst>
        </pc:picChg>
        <pc:picChg chg="add mod">
          <ac:chgData name="Daniele Serio" userId="a72f9ad8-263d-4a3e-b03c-bf666c05573e" providerId="ADAL" clId="{AAF108F7-159A-4074-9141-2DD351BE0E4F}" dt="2021-03-29T11:38:22.557" v="207" actId="1036"/>
          <ac:picMkLst>
            <pc:docMk/>
            <pc:sldMk cId="768731997" sldId="2540"/>
            <ac:picMk id="75" creationId="{A05A29A4-9DB8-451F-881E-38C07F1D5054}"/>
          </ac:picMkLst>
        </pc:picChg>
        <pc:picChg chg="add mod">
          <ac:chgData name="Daniele Serio" userId="a72f9ad8-263d-4a3e-b03c-bf666c05573e" providerId="ADAL" clId="{AAF108F7-159A-4074-9141-2DD351BE0E4F}" dt="2021-03-29T11:38:18.675" v="190" actId="1035"/>
          <ac:picMkLst>
            <pc:docMk/>
            <pc:sldMk cId="768731997" sldId="2540"/>
            <ac:picMk id="77" creationId="{C50EAA1C-DD46-4E2B-9780-FFC6A434B926}"/>
          </ac:picMkLst>
        </pc:picChg>
        <pc:picChg chg="add del mod">
          <ac:chgData name="Daniele Serio" userId="a72f9ad8-263d-4a3e-b03c-bf666c05573e" providerId="ADAL" clId="{AAF108F7-159A-4074-9141-2DD351BE0E4F}" dt="2021-03-29T11:38:12.350" v="157" actId="1036"/>
          <ac:picMkLst>
            <pc:docMk/>
            <pc:sldMk cId="768731997" sldId="2540"/>
            <ac:picMk id="81" creationId="{910781BB-109D-416D-95BD-5DB7CBC02925}"/>
          </ac:picMkLst>
        </pc:picChg>
        <pc:picChg chg="add mod">
          <ac:chgData name="Daniele Serio" userId="a72f9ad8-263d-4a3e-b03c-bf666c05573e" providerId="ADAL" clId="{AAF108F7-159A-4074-9141-2DD351BE0E4F}" dt="2021-03-29T11:38:16.072" v="176" actId="1036"/>
          <ac:picMkLst>
            <pc:docMk/>
            <pc:sldMk cId="768731997" sldId="2540"/>
            <ac:picMk id="111" creationId="{ECC2CE02-066F-46A9-8193-ED48910AB21D}"/>
          </ac:picMkLst>
        </pc:picChg>
        <pc:picChg chg="del">
          <ac:chgData name="Daniele Serio" userId="a72f9ad8-263d-4a3e-b03c-bf666c05573e" providerId="ADAL" clId="{AAF108F7-159A-4074-9141-2DD351BE0E4F}" dt="2021-03-29T11:35:48.628" v="4" actId="478"/>
          <ac:picMkLst>
            <pc:docMk/>
            <pc:sldMk cId="768731997" sldId="2540"/>
            <ac:picMk id="119" creationId="{36861EEA-15BD-47FF-97DA-EC31A54D5C57}"/>
          </ac:picMkLst>
        </pc:picChg>
        <pc:cxnChg chg="del">
          <ac:chgData name="Daniele Serio" userId="a72f9ad8-263d-4a3e-b03c-bf666c05573e" providerId="ADAL" clId="{AAF108F7-159A-4074-9141-2DD351BE0E4F}" dt="2021-03-29T11:35:48.628" v="4" actId="478"/>
          <ac:cxnSpMkLst>
            <pc:docMk/>
            <pc:sldMk cId="768731997" sldId="2540"/>
            <ac:cxnSpMk id="66" creationId="{A2934DDD-3F24-4808-B528-AFAEFC4E1B58}"/>
          </ac:cxnSpMkLst>
        </pc:cxnChg>
        <pc:cxnChg chg="add mod">
          <ac:chgData name="Daniele Serio" userId="a72f9ad8-263d-4a3e-b03c-bf666c05573e" providerId="ADAL" clId="{AAF108F7-159A-4074-9141-2DD351BE0E4F}" dt="2021-03-29T11:35:49.031" v="5"/>
          <ac:cxnSpMkLst>
            <pc:docMk/>
            <pc:sldMk cId="768731997" sldId="2540"/>
            <ac:cxnSpMk id="79" creationId="{589C93D8-2B4D-4305-9A4C-8D9A6DAD414A}"/>
          </ac:cxnSpMkLst>
        </pc:cxnChg>
      </pc:sldChg>
      <pc:sldChg chg="addSp delSp modSp mod">
        <pc:chgData name="Daniele Serio" userId="a72f9ad8-263d-4a3e-b03c-bf666c05573e" providerId="ADAL" clId="{AAF108F7-159A-4074-9141-2DD351BE0E4F}" dt="2021-03-29T11:36:14.053" v="7"/>
        <pc:sldMkLst>
          <pc:docMk/>
          <pc:sldMk cId="3552226001" sldId="2842"/>
        </pc:sldMkLst>
        <pc:spChg chg="add mod">
          <ac:chgData name="Daniele Serio" userId="a72f9ad8-263d-4a3e-b03c-bf666c05573e" providerId="ADAL" clId="{AAF108F7-159A-4074-9141-2DD351BE0E4F}" dt="2021-03-29T11:36:14.053" v="7"/>
          <ac:spMkLst>
            <pc:docMk/>
            <pc:sldMk cId="3552226001" sldId="2842"/>
            <ac:spMk id="28" creationId="{60D84C67-E423-4E09-82A5-A2174038D0ED}"/>
          </ac:spMkLst>
        </pc:spChg>
        <pc:spChg chg="add mod">
          <ac:chgData name="Daniele Serio" userId="a72f9ad8-263d-4a3e-b03c-bf666c05573e" providerId="ADAL" clId="{AAF108F7-159A-4074-9141-2DD351BE0E4F}" dt="2021-03-29T11:36:14.053" v="7"/>
          <ac:spMkLst>
            <pc:docMk/>
            <pc:sldMk cId="3552226001" sldId="2842"/>
            <ac:spMk id="29" creationId="{FFEF3528-0EEE-488C-92B5-712D2D9D84F0}"/>
          </ac:spMkLst>
        </pc:spChg>
        <pc:spChg chg="del">
          <ac:chgData name="Daniele Serio" userId="a72f9ad8-263d-4a3e-b03c-bf666c05573e" providerId="ADAL" clId="{AAF108F7-159A-4074-9141-2DD351BE0E4F}" dt="2021-03-29T11:36:13.785" v="6" actId="478"/>
          <ac:spMkLst>
            <pc:docMk/>
            <pc:sldMk cId="3552226001" sldId="2842"/>
            <ac:spMk id="36" creationId="{2ACA0F8B-447D-4021-8669-4CB0D3E612EC}"/>
          </ac:spMkLst>
        </pc:spChg>
        <pc:spChg chg="del">
          <ac:chgData name="Daniele Serio" userId="a72f9ad8-263d-4a3e-b03c-bf666c05573e" providerId="ADAL" clId="{AAF108F7-159A-4074-9141-2DD351BE0E4F}" dt="2021-03-29T11:36:13.785" v="6" actId="478"/>
          <ac:spMkLst>
            <pc:docMk/>
            <pc:sldMk cId="3552226001" sldId="2842"/>
            <ac:spMk id="37" creationId="{528FB18B-08AB-4E7C-8B82-25919326BA76}"/>
          </ac:spMkLst>
        </pc:spChg>
        <pc:spChg chg="add mod">
          <ac:chgData name="Daniele Serio" userId="a72f9ad8-263d-4a3e-b03c-bf666c05573e" providerId="ADAL" clId="{AAF108F7-159A-4074-9141-2DD351BE0E4F}" dt="2021-03-29T11:36:14.053" v="7"/>
          <ac:spMkLst>
            <pc:docMk/>
            <pc:sldMk cId="3552226001" sldId="2842"/>
            <ac:spMk id="48" creationId="{7B7AE965-5904-4ACE-92E7-10A46CC72D91}"/>
          </ac:spMkLst>
        </pc:spChg>
        <pc:spChg chg="add mod">
          <ac:chgData name="Daniele Serio" userId="a72f9ad8-263d-4a3e-b03c-bf666c05573e" providerId="ADAL" clId="{AAF108F7-159A-4074-9141-2DD351BE0E4F}" dt="2021-03-29T11:36:14.053" v="7"/>
          <ac:spMkLst>
            <pc:docMk/>
            <pc:sldMk cId="3552226001" sldId="2842"/>
            <ac:spMk id="49" creationId="{16CF7ACF-545F-403F-AFCC-82D0195FDE20}"/>
          </ac:spMkLst>
        </pc:spChg>
        <pc:spChg chg="add mod">
          <ac:chgData name="Daniele Serio" userId="a72f9ad8-263d-4a3e-b03c-bf666c05573e" providerId="ADAL" clId="{AAF108F7-159A-4074-9141-2DD351BE0E4F}" dt="2021-03-29T11:36:14.053" v="7"/>
          <ac:spMkLst>
            <pc:docMk/>
            <pc:sldMk cId="3552226001" sldId="2842"/>
            <ac:spMk id="50" creationId="{867E45AD-06E0-4366-862F-7D939C9CBA14}"/>
          </ac:spMkLst>
        </pc:spChg>
        <pc:spChg chg="add mod">
          <ac:chgData name="Daniele Serio" userId="a72f9ad8-263d-4a3e-b03c-bf666c05573e" providerId="ADAL" clId="{AAF108F7-159A-4074-9141-2DD351BE0E4F}" dt="2021-03-29T11:36:14.053" v="7"/>
          <ac:spMkLst>
            <pc:docMk/>
            <pc:sldMk cId="3552226001" sldId="2842"/>
            <ac:spMk id="51" creationId="{2AE31555-CB2F-4540-9E8C-D5F662DEBD7F}"/>
          </ac:spMkLst>
        </pc:spChg>
        <pc:spChg chg="add mod">
          <ac:chgData name="Daniele Serio" userId="a72f9ad8-263d-4a3e-b03c-bf666c05573e" providerId="ADAL" clId="{AAF108F7-159A-4074-9141-2DD351BE0E4F}" dt="2021-03-29T11:36:14.053" v="7"/>
          <ac:spMkLst>
            <pc:docMk/>
            <pc:sldMk cId="3552226001" sldId="2842"/>
            <ac:spMk id="52" creationId="{F1CBC5D9-36AA-4C5C-AC6F-A0A9DBF6D93C}"/>
          </ac:spMkLst>
        </pc:spChg>
        <pc:spChg chg="add mod">
          <ac:chgData name="Daniele Serio" userId="a72f9ad8-263d-4a3e-b03c-bf666c05573e" providerId="ADAL" clId="{AAF108F7-159A-4074-9141-2DD351BE0E4F}" dt="2021-03-29T11:36:14.053" v="7"/>
          <ac:spMkLst>
            <pc:docMk/>
            <pc:sldMk cId="3552226001" sldId="2842"/>
            <ac:spMk id="53" creationId="{0A44A1D1-2604-4BD5-AD57-469D628ABCE9}"/>
          </ac:spMkLst>
        </pc:spChg>
        <pc:spChg chg="add mod">
          <ac:chgData name="Daniele Serio" userId="a72f9ad8-263d-4a3e-b03c-bf666c05573e" providerId="ADAL" clId="{AAF108F7-159A-4074-9141-2DD351BE0E4F}" dt="2021-03-29T11:36:14.053" v="7"/>
          <ac:spMkLst>
            <pc:docMk/>
            <pc:sldMk cId="3552226001" sldId="2842"/>
            <ac:spMk id="54" creationId="{545F1AC3-8AE6-43C1-B834-24414F3BB390}"/>
          </ac:spMkLst>
        </pc:spChg>
        <pc:spChg chg="add mod">
          <ac:chgData name="Daniele Serio" userId="a72f9ad8-263d-4a3e-b03c-bf666c05573e" providerId="ADAL" clId="{AAF108F7-159A-4074-9141-2DD351BE0E4F}" dt="2021-03-29T11:36:14.053" v="7"/>
          <ac:spMkLst>
            <pc:docMk/>
            <pc:sldMk cId="3552226001" sldId="2842"/>
            <ac:spMk id="56" creationId="{4BFC3F88-3B96-4898-8F2E-E10CAC14407F}"/>
          </ac:spMkLst>
        </pc:spChg>
        <pc:spChg chg="add mod">
          <ac:chgData name="Daniele Serio" userId="a72f9ad8-263d-4a3e-b03c-bf666c05573e" providerId="ADAL" clId="{AAF108F7-159A-4074-9141-2DD351BE0E4F}" dt="2021-03-29T11:36:14.053" v="7"/>
          <ac:spMkLst>
            <pc:docMk/>
            <pc:sldMk cId="3552226001" sldId="2842"/>
            <ac:spMk id="57" creationId="{837C3349-F66B-409F-940A-8A9E2808042F}"/>
          </ac:spMkLst>
        </pc:spChg>
        <pc:spChg chg="add mod">
          <ac:chgData name="Daniele Serio" userId="a72f9ad8-263d-4a3e-b03c-bf666c05573e" providerId="ADAL" clId="{AAF108F7-159A-4074-9141-2DD351BE0E4F}" dt="2021-03-29T11:36:14.053" v="7"/>
          <ac:spMkLst>
            <pc:docMk/>
            <pc:sldMk cId="3552226001" sldId="2842"/>
            <ac:spMk id="58" creationId="{B0F62851-C075-4A5A-8521-8F0DC0B51D51}"/>
          </ac:spMkLst>
        </pc:spChg>
        <pc:spChg chg="del">
          <ac:chgData name="Daniele Serio" userId="a72f9ad8-263d-4a3e-b03c-bf666c05573e" providerId="ADAL" clId="{AAF108F7-159A-4074-9141-2DD351BE0E4F}" dt="2021-03-29T11:36:13.785" v="6" actId="478"/>
          <ac:spMkLst>
            <pc:docMk/>
            <pc:sldMk cId="3552226001" sldId="2842"/>
            <ac:spMk id="59" creationId="{8C54A6EF-8EE0-41F8-9489-DFC90F129446}"/>
          </ac:spMkLst>
        </pc:spChg>
        <pc:spChg chg="del">
          <ac:chgData name="Daniele Serio" userId="a72f9ad8-263d-4a3e-b03c-bf666c05573e" providerId="ADAL" clId="{AAF108F7-159A-4074-9141-2DD351BE0E4F}" dt="2021-03-29T11:36:13.785" v="6" actId="478"/>
          <ac:spMkLst>
            <pc:docMk/>
            <pc:sldMk cId="3552226001" sldId="2842"/>
            <ac:spMk id="60" creationId="{3C58B8AD-47AB-4C3D-B778-FCD4037DB3EC}"/>
          </ac:spMkLst>
        </pc:spChg>
        <pc:spChg chg="add mod">
          <ac:chgData name="Daniele Serio" userId="a72f9ad8-263d-4a3e-b03c-bf666c05573e" providerId="ADAL" clId="{AAF108F7-159A-4074-9141-2DD351BE0E4F}" dt="2021-03-29T11:36:14.053" v="7"/>
          <ac:spMkLst>
            <pc:docMk/>
            <pc:sldMk cId="3552226001" sldId="2842"/>
            <ac:spMk id="61" creationId="{A054861A-B338-4B3E-8359-F3B597A7A5C9}"/>
          </ac:spMkLst>
        </pc:spChg>
        <pc:spChg chg="add mod">
          <ac:chgData name="Daniele Serio" userId="a72f9ad8-263d-4a3e-b03c-bf666c05573e" providerId="ADAL" clId="{AAF108F7-159A-4074-9141-2DD351BE0E4F}" dt="2021-03-29T11:36:14.053" v="7"/>
          <ac:spMkLst>
            <pc:docMk/>
            <pc:sldMk cId="3552226001" sldId="2842"/>
            <ac:spMk id="62" creationId="{A9C37466-7784-4BC7-97B4-D0ACCBF3C93A}"/>
          </ac:spMkLst>
        </pc:spChg>
        <pc:spChg chg="del">
          <ac:chgData name="Daniele Serio" userId="a72f9ad8-263d-4a3e-b03c-bf666c05573e" providerId="ADAL" clId="{AAF108F7-159A-4074-9141-2DD351BE0E4F}" dt="2021-03-29T11:36:13.785" v="6" actId="478"/>
          <ac:spMkLst>
            <pc:docMk/>
            <pc:sldMk cId="3552226001" sldId="2842"/>
            <ac:spMk id="65" creationId="{6F6A2178-011E-491C-B2E1-BD52D38DCE86}"/>
          </ac:spMkLst>
        </pc:spChg>
        <pc:spChg chg="del">
          <ac:chgData name="Daniele Serio" userId="a72f9ad8-263d-4a3e-b03c-bf666c05573e" providerId="ADAL" clId="{AAF108F7-159A-4074-9141-2DD351BE0E4F}" dt="2021-03-29T11:36:13.785" v="6" actId="478"/>
          <ac:spMkLst>
            <pc:docMk/>
            <pc:sldMk cId="3552226001" sldId="2842"/>
            <ac:spMk id="66" creationId="{FB6849C4-296D-49B4-9962-AD09EB4C53C9}"/>
          </ac:spMkLst>
        </pc:spChg>
        <pc:spChg chg="del">
          <ac:chgData name="Daniele Serio" userId="a72f9ad8-263d-4a3e-b03c-bf666c05573e" providerId="ADAL" clId="{AAF108F7-159A-4074-9141-2DD351BE0E4F}" dt="2021-03-29T11:36:13.785" v="6" actId="478"/>
          <ac:spMkLst>
            <pc:docMk/>
            <pc:sldMk cId="3552226001" sldId="2842"/>
            <ac:spMk id="67" creationId="{A0D1747D-1D22-4E51-8932-50EFB1122155}"/>
          </ac:spMkLst>
        </pc:spChg>
        <pc:spChg chg="del">
          <ac:chgData name="Daniele Serio" userId="a72f9ad8-263d-4a3e-b03c-bf666c05573e" providerId="ADAL" clId="{AAF108F7-159A-4074-9141-2DD351BE0E4F}" dt="2021-03-29T11:36:13.785" v="6" actId="478"/>
          <ac:spMkLst>
            <pc:docMk/>
            <pc:sldMk cId="3552226001" sldId="2842"/>
            <ac:spMk id="68" creationId="{1684B020-6415-4354-88E9-5D3BDE8B0774}"/>
          </ac:spMkLst>
        </pc:spChg>
        <pc:spChg chg="del">
          <ac:chgData name="Daniele Serio" userId="a72f9ad8-263d-4a3e-b03c-bf666c05573e" providerId="ADAL" clId="{AAF108F7-159A-4074-9141-2DD351BE0E4F}" dt="2021-03-29T11:36:13.785" v="6" actId="478"/>
          <ac:spMkLst>
            <pc:docMk/>
            <pc:sldMk cId="3552226001" sldId="2842"/>
            <ac:spMk id="69" creationId="{67F70D6A-9A92-4EE8-94AD-86396EB6EF8D}"/>
          </ac:spMkLst>
        </pc:spChg>
        <pc:spChg chg="del">
          <ac:chgData name="Daniele Serio" userId="a72f9ad8-263d-4a3e-b03c-bf666c05573e" providerId="ADAL" clId="{AAF108F7-159A-4074-9141-2DD351BE0E4F}" dt="2021-03-29T11:36:13.785" v="6" actId="478"/>
          <ac:spMkLst>
            <pc:docMk/>
            <pc:sldMk cId="3552226001" sldId="2842"/>
            <ac:spMk id="70" creationId="{7786F7D7-AB0E-44C8-9C23-FECBD1F2873E}"/>
          </ac:spMkLst>
        </pc:spChg>
        <pc:spChg chg="del">
          <ac:chgData name="Daniele Serio" userId="a72f9ad8-263d-4a3e-b03c-bf666c05573e" providerId="ADAL" clId="{AAF108F7-159A-4074-9141-2DD351BE0E4F}" dt="2021-03-29T11:36:13.785" v="6" actId="478"/>
          <ac:spMkLst>
            <pc:docMk/>
            <pc:sldMk cId="3552226001" sldId="2842"/>
            <ac:spMk id="74" creationId="{7C7A73E2-D2EC-44A5-B279-DDBDB64AAC5E}"/>
          </ac:spMkLst>
        </pc:spChg>
        <pc:spChg chg="del">
          <ac:chgData name="Daniele Serio" userId="a72f9ad8-263d-4a3e-b03c-bf666c05573e" providerId="ADAL" clId="{AAF108F7-159A-4074-9141-2DD351BE0E4F}" dt="2021-03-29T11:36:13.785" v="6" actId="478"/>
          <ac:spMkLst>
            <pc:docMk/>
            <pc:sldMk cId="3552226001" sldId="2842"/>
            <ac:spMk id="75" creationId="{B865EC85-E687-4AD1-9A9D-44A4A23A791F}"/>
          </ac:spMkLst>
        </pc:spChg>
        <pc:spChg chg="del">
          <ac:chgData name="Daniele Serio" userId="a72f9ad8-263d-4a3e-b03c-bf666c05573e" providerId="ADAL" clId="{AAF108F7-159A-4074-9141-2DD351BE0E4F}" dt="2021-03-29T11:36:13.785" v="6" actId="478"/>
          <ac:spMkLst>
            <pc:docMk/>
            <pc:sldMk cId="3552226001" sldId="2842"/>
            <ac:spMk id="76" creationId="{932D83FE-01D7-4E63-AEA1-151A27E4E36F}"/>
          </ac:spMkLst>
        </pc:spChg>
        <pc:spChg chg="del">
          <ac:chgData name="Daniele Serio" userId="a72f9ad8-263d-4a3e-b03c-bf666c05573e" providerId="ADAL" clId="{AAF108F7-159A-4074-9141-2DD351BE0E4F}" dt="2021-03-29T11:36:13.785" v="6" actId="478"/>
          <ac:spMkLst>
            <pc:docMk/>
            <pc:sldMk cId="3552226001" sldId="2842"/>
            <ac:spMk id="77" creationId="{9B7C4E0C-7052-4FA9-A8FE-C57B1FFFC2FC}"/>
          </ac:spMkLst>
        </pc:spChg>
        <pc:spChg chg="del">
          <ac:chgData name="Daniele Serio" userId="a72f9ad8-263d-4a3e-b03c-bf666c05573e" providerId="ADAL" clId="{AAF108F7-159A-4074-9141-2DD351BE0E4F}" dt="2021-03-29T11:36:13.785" v="6" actId="478"/>
          <ac:spMkLst>
            <pc:docMk/>
            <pc:sldMk cId="3552226001" sldId="2842"/>
            <ac:spMk id="78" creationId="{8EBC6DA3-2242-4EF6-9BB7-2D3AF127DF3D}"/>
          </ac:spMkLst>
        </pc:spChg>
        <pc:picChg chg="del">
          <ac:chgData name="Daniele Serio" userId="a72f9ad8-263d-4a3e-b03c-bf666c05573e" providerId="ADAL" clId="{AAF108F7-159A-4074-9141-2DD351BE0E4F}" dt="2021-03-29T11:36:13.785" v="6" actId="478"/>
          <ac:picMkLst>
            <pc:docMk/>
            <pc:sldMk cId="3552226001" sldId="2842"/>
            <ac:picMk id="3" creationId="{741CE01E-4A59-4A93-BFF7-703D3BDA6CEC}"/>
          </ac:picMkLst>
        </pc:picChg>
        <pc:picChg chg="add mod">
          <ac:chgData name="Daniele Serio" userId="a72f9ad8-263d-4a3e-b03c-bf666c05573e" providerId="ADAL" clId="{AAF108F7-159A-4074-9141-2DD351BE0E4F}" dt="2021-03-29T11:36:14.053" v="7"/>
          <ac:picMkLst>
            <pc:docMk/>
            <pc:sldMk cId="3552226001" sldId="2842"/>
            <ac:picMk id="27" creationId="{4F9E7BC9-5C61-44FE-9ED4-9F9BF6ACEE62}"/>
          </ac:picMkLst>
        </pc:picChg>
        <pc:picChg chg="add mod">
          <ac:chgData name="Daniele Serio" userId="a72f9ad8-263d-4a3e-b03c-bf666c05573e" providerId="ADAL" clId="{AAF108F7-159A-4074-9141-2DD351BE0E4F}" dt="2021-03-29T11:36:14.053" v="7"/>
          <ac:picMkLst>
            <pc:docMk/>
            <pc:sldMk cId="3552226001" sldId="2842"/>
            <ac:picMk id="30" creationId="{00192D7F-9B8F-4801-BF9E-B3ECEEFA36DE}"/>
          </ac:picMkLst>
        </pc:picChg>
        <pc:picChg chg="add mod">
          <ac:chgData name="Daniele Serio" userId="a72f9ad8-263d-4a3e-b03c-bf666c05573e" providerId="ADAL" clId="{AAF108F7-159A-4074-9141-2DD351BE0E4F}" dt="2021-03-29T11:36:14.053" v="7"/>
          <ac:picMkLst>
            <pc:docMk/>
            <pc:sldMk cId="3552226001" sldId="2842"/>
            <ac:picMk id="31" creationId="{050DF1E7-FC9C-4B2C-AE99-0829BC316692}"/>
          </ac:picMkLst>
        </pc:picChg>
        <pc:picChg chg="add mod">
          <ac:chgData name="Daniele Serio" userId="a72f9ad8-263d-4a3e-b03c-bf666c05573e" providerId="ADAL" clId="{AAF108F7-159A-4074-9141-2DD351BE0E4F}" dt="2021-03-29T11:36:14.053" v="7"/>
          <ac:picMkLst>
            <pc:docMk/>
            <pc:sldMk cId="3552226001" sldId="2842"/>
            <ac:picMk id="32" creationId="{B9649C64-EBDF-47BB-8A74-FF5A1DD89BFE}"/>
          </ac:picMkLst>
        </pc:picChg>
        <pc:picChg chg="add mod">
          <ac:chgData name="Daniele Serio" userId="a72f9ad8-263d-4a3e-b03c-bf666c05573e" providerId="ADAL" clId="{AAF108F7-159A-4074-9141-2DD351BE0E4F}" dt="2021-03-29T11:36:14.053" v="7"/>
          <ac:picMkLst>
            <pc:docMk/>
            <pc:sldMk cId="3552226001" sldId="2842"/>
            <ac:picMk id="33" creationId="{2217943D-12F1-4A48-9C3E-C128D802F7EC}"/>
          </ac:picMkLst>
        </pc:picChg>
        <pc:picChg chg="add mod">
          <ac:chgData name="Daniele Serio" userId="a72f9ad8-263d-4a3e-b03c-bf666c05573e" providerId="ADAL" clId="{AAF108F7-159A-4074-9141-2DD351BE0E4F}" dt="2021-03-29T11:36:14.053" v="7"/>
          <ac:picMkLst>
            <pc:docMk/>
            <pc:sldMk cId="3552226001" sldId="2842"/>
            <ac:picMk id="34" creationId="{C3790D10-4CFD-475B-87A7-CA274163F22D}"/>
          </ac:picMkLst>
        </pc:picChg>
        <pc:picChg chg="add mod">
          <ac:chgData name="Daniele Serio" userId="a72f9ad8-263d-4a3e-b03c-bf666c05573e" providerId="ADAL" clId="{AAF108F7-159A-4074-9141-2DD351BE0E4F}" dt="2021-03-29T11:36:14.053" v="7"/>
          <ac:picMkLst>
            <pc:docMk/>
            <pc:sldMk cId="3552226001" sldId="2842"/>
            <ac:picMk id="35" creationId="{B78AA45A-697F-4CE3-9457-34348237CD3D}"/>
          </ac:picMkLst>
        </pc:picChg>
        <pc:picChg chg="del">
          <ac:chgData name="Daniele Serio" userId="a72f9ad8-263d-4a3e-b03c-bf666c05573e" providerId="ADAL" clId="{AAF108F7-159A-4074-9141-2DD351BE0E4F}" dt="2021-03-29T11:36:13.785" v="6" actId="478"/>
          <ac:picMkLst>
            <pc:docMk/>
            <pc:sldMk cId="3552226001" sldId="2842"/>
            <ac:picMk id="38" creationId="{58F192AF-CEB7-4157-9EE4-E6D0AD29AC5E}"/>
          </ac:picMkLst>
        </pc:picChg>
        <pc:picChg chg="del">
          <ac:chgData name="Daniele Serio" userId="a72f9ad8-263d-4a3e-b03c-bf666c05573e" providerId="ADAL" clId="{AAF108F7-159A-4074-9141-2DD351BE0E4F}" dt="2021-03-29T11:36:13.785" v="6" actId="478"/>
          <ac:picMkLst>
            <pc:docMk/>
            <pc:sldMk cId="3552226001" sldId="2842"/>
            <ac:picMk id="39" creationId="{F8DF5CA9-D244-4A1A-9243-6B88A4991626}"/>
          </ac:picMkLst>
        </pc:picChg>
        <pc:picChg chg="del">
          <ac:chgData name="Daniele Serio" userId="a72f9ad8-263d-4a3e-b03c-bf666c05573e" providerId="ADAL" clId="{AAF108F7-159A-4074-9141-2DD351BE0E4F}" dt="2021-03-29T11:36:13.785" v="6" actId="478"/>
          <ac:picMkLst>
            <pc:docMk/>
            <pc:sldMk cId="3552226001" sldId="2842"/>
            <ac:picMk id="40" creationId="{977DDB15-E2AC-4BA7-BFD1-D545B149EADA}"/>
          </ac:picMkLst>
        </pc:picChg>
        <pc:picChg chg="del">
          <ac:chgData name="Daniele Serio" userId="a72f9ad8-263d-4a3e-b03c-bf666c05573e" providerId="ADAL" clId="{AAF108F7-159A-4074-9141-2DD351BE0E4F}" dt="2021-03-29T11:36:13.785" v="6" actId="478"/>
          <ac:picMkLst>
            <pc:docMk/>
            <pc:sldMk cId="3552226001" sldId="2842"/>
            <ac:picMk id="41" creationId="{B61F8583-C924-4411-BECF-403CB19E05DC}"/>
          </ac:picMkLst>
        </pc:picChg>
        <pc:picChg chg="del">
          <ac:chgData name="Daniele Serio" userId="a72f9ad8-263d-4a3e-b03c-bf666c05573e" providerId="ADAL" clId="{AAF108F7-159A-4074-9141-2DD351BE0E4F}" dt="2021-03-29T11:36:13.785" v="6" actId="478"/>
          <ac:picMkLst>
            <pc:docMk/>
            <pc:sldMk cId="3552226001" sldId="2842"/>
            <ac:picMk id="42" creationId="{7845DDF2-B0C6-427E-9EEE-5FF4226DDAEC}"/>
          </ac:picMkLst>
        </pc:picChg>
        <pc:picChg chg="del">
          <ac:chgData name="Daniele Serio" userId="a72f9ad8-263d-4a3e-b03c-bf666c05573e" providerId="ADAL" clId="{AAF108F7-159A-4074-9141-2DD351BE0E4F}" dt="2021-03-29T11:36:13.785" v="6" actId="478"/>
          <ac:picMkLst>
            <pc:docMk/>
            <pc:sldMk cId="3552226001" sldId="2842"/>
            <ac:picMk id="43" creationId="{8F663C32-E38E-4E7B-ABF2-1B949B88F09E}"/>
          </ac:picMkLst>
        </pc:picChg>
        <pc:picChg chg="add mod">
          <ac:chgData name="Daniele Serio" userId="a72f9ad8-263d-4a3e-b03c-bf666c05573e" providerId="ADAL" clId="{AAF108F7-159A-4074-9141-2DD351BE0E4F}" dt="2021-03-29T11:36:14.053" v="7"/>
          <ac:picMkLst>
            <pc:docMk/>
            <pc:sldMk cId="3552226001" sldId="2842"/>
            <ac:picMk id="44" creationId="{5209EBB0-2BE6-425D-A791-E0DBF4F67BCE}"/>
          </ac:picMkLst>
        </pc:picChg>
        <pc:picChg chg="del">
          <ac:chgData name="Daniele Serio" userId="a72f9ad8-263d-4a3e-b03c-bf666c05573e" providerId="ADAL" clId="{AAF108F7-159A-4074-9141-2DD351BE0E4F}" dt="2021-03-29T11:36:13.785" v="6" actId="478"/>
          <ac:picMkLst>
            <pc:docMk/>
            <pc:sldMk cId="3552226001" sldId="2842"/>
            <ac:picMk id="45" creationId="{92B7D96F-882F-480E-A185-3BE53F7EDF57}"/>
          </ac:picMkLst>
        </pc:picChg>
        <pc:picChg chg="add mod">
          <ac:chgData name="Daniele Serio" userId="a72f9ad8-263d-4a3e-b03c-bf666c05573e" providerId="ADAL" clId="{AAF108F7-159A-4074-9141-2DD351BE0E4F}" dt="2021-03-29T11:36:14.053" v="7"/>
          <ac:picMkLst>
            <pc:docMk/>
            <pc:sldMk cId="3552226001" sldId="2842"/>
            <ac:picMk id="55" creationId="{2975FAD3-FC34-46B7-B5FC-C98A9B9F768F}"/>
          </ac:picMkLst>
        </pc:picChg>
        <pc:picChg chg="del">
          <ac:chgData name="Daniele Serio" userId="a72f9ad8-263d-4a3e-b03c-bf666c05573e" providerId="ADAL" clId="{AAF108F7-159A-4074-9141-2DD351BE0E4F}" dt="2021-03-29T11:36:13.785" v="6" actId="478"/>
          <ac:picMkLst>
            <pc:docMk/>
            <pc:sldMk cId="3552226001" sldId="2842"/>
            <ac:picMk id="71" creationId="{44EB5C86-9A8F-4050-931B-5C59E13FD4B0}"/>
          </ac:picMkLst>
        </pc:picChg>
        <pc:cxnChg chg="del">
          <ac:chgData name="Daniele Serio" userId="a72f9ad8-263d-4a3e-b03c-bf666c05573e" providerId="ADAL" clId="{AAF108F7-159A-4074-9141-2DD351BE0E4F}" dt="2021-03-29T11:36:13.785" v="6" actId="478"/>
          <ac:cxnSpMkLst>
            <pc:docMk/>
            <pc:sldMk cId="3552226001" sldId="2842"/>
            <ac:cxnSpMk id="46" creationId="{8131333F-3626-42C6-8D5E-B9C2531B1415}"/>
          </ac:cxnSpMkLst>
        </pc:cxnChg>
        <pc:cxnChg chg="add mod">
          <ac:chgData name="Daniele Serio" userId="a72f9ad8-263d-4a3e-b03c-bf666c05573e" providerId="ADAL" clId="{AAF108F7-159A-4074-9141-2DD351BE0E4F}" dt="2021-03-29T11:36:14.053" v="7"/>
          <ac:cxnSpMkLst>
            <pc:docMk/>
            <pc:sldMk cId="3552226001" sldId="2842"/>
            <ac:cxnSpMk id="47" creationId="{749D7F49-9F67-4555-AC79-1AE27888B645}"/>
          </ac:cxnSpMkLst>
        </pc:cxnChg>
      </pc:sldChg>
      <pc:sldChg chg="add ord">
        <pc:chgData name="Daniele Serio" userId="a72f9ad8-263d-4a3e-b03c-bf666c05573e" providerId="ADAL" clId="{AAF108F7-159A-4074-9141-2DD351BE0E4F}" dt="2021-03-29T11:39:39.323" v="219"/>
        <pc:sldMkLst>
          <pc:docMk/>
          <pc:sldMk cId="3839292784" sldId="2865"/>
        </pc:sldMkLst>
      </pc:sldChg>
      <pc:sldChg chg="modSp mod">
        <pc:chgData name="Daniele Serio" userId="a72f9ad8-263d-4a3e-b03c-bf666c05573e" providerId="ADAL" clId="{AAF108F7-159A-4074-9141-2DD351BE0E4F}" dt="2021-03-29T11:35:31.320" v="2" actId="20577"/>
        <pc:sldMkLst>
          <pc:docMk/>
          <pc:sldMk cId="1484778780" sldId="2988"/>
        </pc:sldMkLst>
        <pc:spChg chg="mod">
          <ac:chgData name="Daniele Serio" userId="a72f9ad8-263d-4a3e-b03c-bf666c05573e" providerId="ADAL" clId="{AAF108F7-159A-4074-9141-2DD351BE0E4F}" dt="2021-03-29T11:35:31.320" v="2" actId="20577"/>
          <ac:spMkLst>
            <pc:docMk/>
            <pc:sldMk cId="1484778780" sldId="2988"/>
            <ac:spMk id="3" creationId="{6E1CEE52-0D27-49F4-9283-BFA7CC1D4A8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862" cy="495793"/>
          </a:xfrm>
          <a:prstGeom prst="rect">
            <a:avLst/>
          </a:prstGeom>
        </p:spPr>
        <p:txBody>
          <a:bodyPr vert="horz" lIns="88221" tIns="44111" rIns="88221" bIns="44111" rtlCol="0"/>
          <a:lstStyle>
            <a:lvl1pPr algn="l" eaLnBrk="1" hangingPunct="1">
              <a:defRPr sz="1200" b="0">
                <a:latin typeface="Arial" charset="0"/>
                <a:ea typeface="ＭＳ Ｐゴシック" charset="0"/>
                <a:cs typeface="ＭＳ Ｐゴシック" charset="0"/>
              </a:defRPr>
            </a:lvl1pPr>
          </a:lstStyle>
          <a:p>
            <a:pPr>
              <a:defRPr/>
            </a:pPr>
            <a:endParaRPr lang="it-IT"/>
          </a:p>
        </p:txBody>
      </p:sp>
      <p:sp>
        <p:nvSpPr>
          <p:cNvPr id="3" name="Segnaposto data 2"/>
          <p:cNvSpPr>
            <a:spLocks noGrp="1"/>
          </p:cNvSpPr>
          <p:nvPr>
            <p:ph type="dt" sz="quarter" idx="1"/>
          </p:nvPr>
        </p:nvSpPr>
        <p:spPr>
          <a:xfrm>
            <a:off x="3850294" y="0"/>
            <a:ext cx="2945862" cy="495793"/>
          </a:xfrm>
          <a:prstGeom prst="rect">
            <a:avLst/>
          </a:prstGeom>
        </p:spPr>
        <p:txBody>
          <a:bodyPr vert="horz" wrap="square" lIns="88221" tIns="44111" rIns="88221" bIns="44111" numCol="1" anchor="t" anchorCtr="0" compatLnSpc="1">
            <a:prstTxWarp prst="textNoShape">
              <a:avLst/>
            </a:prstTxWarp>
          </a:bodyPr>
          <a:lstStyle>
            <a:lvl1pPr algn="r" eaLnBrk="1" hangingPunct="1">
              <a:defRPr sz="1200" b="0"/>
            </a:lvl1pPr>
          </a:lstStyle>
          <a:p>
            <a:fld id="{450C0BF5-C6B3-4481-A66B-C3021ED2235E}" type="datetimeFigureOut">
              <a:rPr lang="it-IT" altLang="it-IT"/>
              <a:pPr/>
              <a:t>29/03/2021</a:t>
            </a:fld>
            <a:endParaRPr lang="it-IT" altLang="it-IT"/>
          </a:p>
        </p:txBody>
      </p:sp>
      <p:sp>
        <p:nvSpPr>
          <p:cNvPr id="4" name="Segnaposto piè di pagina 3"/>
          <p:cNvSpPr>
            <a:spLocks noGrp="1"/>
          </p:cNvSpPr>
          <p:nvPr>
            <p:ph type="ftr" sz="quarter" idx="2"/>
          </p:nvPr>
        </p:nvSpPr>
        <p:spPr>
          <a:xfrm>
            <a:off x="0" y="9429305"/>
            <a:ext cx="2945862" cy="495793"/>
          </a:xfrm>
          <a:prstGeom prst="rect">
            <a:avLst/>
          </a:prstGeom>
        </p:spPr>
        <p:txBody>
          <a:bodyPr vert="horz" lIns="88221" tIns="44111" rIns="88221" bIns="44111" rtlCol="0" anchor="b"/>
          <a:lstStyle>
            <a:lvl1pPr algn="l" eaLnBrk="1" hangingPunct="1">
              <a:defRPr sz="1200" b="0">
                <a:latin typeface="Arial" charset="0"/>
                <a:ea typeface="ＭＳ Ｐゴシック" charset="0"/>
                <a:cs typeface="ＭＳ Ｐゴシック" charset="0"/>
              </a:defRPr>
            </a:lvl1pPr>
          </a:lstStyle>
          <a:p>
            <a:pPr>
              <a:defRPr/>
            </a:pPr>
            <a:endParaRPr lang="it-IT"/>
          </a:p>
        </p:txBody>
      </p:sp>
      <p:sp>
        <p:nvSpPr>
          <p:cNvPr id="5" name="Segnaposto numero diapositiva 4"/>
          <p:cNvSpPr>
            <a:spLocks noGrp="1"/>
          </p:cNvSpPr>
          <p:nvPr>
            <p:ph type="sldNum" sz="quarter" idx="3"/>
          </p:nvPr>
        </p:nvSpPr>
        <p:spPr>
          <a:xfrm>
            <a:off x="3850294" y="9429305"/>
            <a:ext cx="2945862" cy="495793"/>
          </a:xfrm>
          <a:prstGeom prst="rect">
            <a:avLst/>
          </a:prstGeom>
        </p:spPr>
        <p:txBody>
          <a:bodyPr vert="horz" wrap="square" lIns="88221" tIns="44111" rIns="88221" bIns="44111" numCol="1" anchor="b" anchorCtr="0" compatLnSpc="1">
            <a:prstTxWarp prst="textNoShape">
              <a:avLst/>
            </a:prstTxWarp>
          </a:bodyPr>
          <a:lstStyle>
            <a:lvl1pPr algn="r" eaLnBrk="1" hangingPunct="1">
              <a:defRPr sz="1200" b="0"/>
            </a:lvl1pPr>
          </a:lstStyle>
          <a:p>
            <a:fld id="{9BC64E6F-DA5D-46FA-837C-A96E9F1A40C9}" type="slidenum">
              <a:rPr lang="it-IT" altLang="it-IT"/>
              <a:pPr/>
              <a:t>‹N›</a:t>
            </a:fld>
            <a:endParaRPr lang="it-IT" altLang="it-IT"/>
          </a:p>
        </p:txBody>
      </p:sp>
    </p:spTree>
    <p:extLst>
      <p:ext uri="{BB962C8B-B14F-4D97-AF65-F5344CB8AC3E}">
        <p14:creationId xmlns:p14="http://schemas.microsoft.com/office/powerpoint/2010/main" val="149373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0"/>
            <a:ext cx="2944342" cy="495793"/>
          </a:xfrm>
          <a:prstGeom prst="rect">
            <a:avLst/>
          </a:prstGeom>
          <a:noFill/>
          <a:ln>
            <a:noFill/>
          </a:ln>
        </p:spPr>
        <p:txBody>
          <a:bodyPr vert="horz" wrap="square" lIns="91553" tIns="45777" rIns="91553" bIns="45777" numCol="1" anchor="t" anchorCtr="0" compatLnSpc="1">
            <a:prstTxWarp prst="textNoShape">
              <a:avLst/>
            </a:prstTxWarp>
          </a:bodyPr>
          <a:lstStyle>
            <a:lvl1pPr algn="l" defTabSz="915909" eaLnBrk="1" hangingPunct="1">
              <a:defRPr sz="1200" b="0">
                <a:latin typeface="Arial" charset="0"/>
                <a:ea typeface="ＭＳ Ｐゴシック" charset="0"/>
                <a:cs typeface="ＭＳ Ｐゴシック" charset="0"/>
              </a:defRPr>
            </a:lvl1pPr>
          </a:lstStyle>
          <a:p>
            <a:pPr>
              <a:defRPr/>
            </a:pPr>
            <a:endParaRPr lang="it-IT"/>
          </a:p>
        </p:txBody>
      </p:sp>
      <p:sp>
        <p:nvSpPr>
          <p:cNvPr id="312323" name="Rectangle 3"/>
          <p:cNvSpPr>
            <a:spLocks noGrp="1" noChangeArrowheads="1"/>
          </p:cNvSpPr>
          <p:nvPr>
            <p:ph type="dt" idx="1"/>
          </p:nvPr>
        </p:nvSpPr>
        <p:spPr bwMode="auto">
          <a:xfrm>
            <a:off x="3851813" y="0"/>
            <a:ext cx="2944342" cy="495793"/>
          </a:xfrm>
          <a:prstGeom prst="rect">
            <a:avLst/>
          </a:prstGeom>
          <a:noFill/>
          <a:ln>
            <a:noFill/>
          </a:ln>
        </p:spPr>
        <p:txBody>
          <a:bodyPr vert="horz" wrap="square" lIns="91553" tIns="45777" rIns="91553" bIns="45777" numCol="1" anchor="t" anchorCtr="0" compatLnSpc="1">
            <a:prstTxWarp prst="textNoShape">
              <a:avLst/>
            </a:prstTxWarp>
          </a:bodyPr>
          <a:lstStyle>
            <a:lvl1pPr algn="r" defTabSz="915909" eaLnBrk="1" hangingPunct="1">
              <a:defRPr sz="1200" b="0">
                <a:latin typeface="Arial" charset="0"/>
                <a:ea typeface="ＭＳ Ｐゴシック" charset="0"/>
                <a:cs typeface="ＭＳ Ｐゴシック" charset="0"/>
              </a:defRPr>
            </a:lvl1pPr>
          </a:lstStyle>
          <a:p>
            <a:pPr>
              <a:defRPr/>
            </a:pPr>
            <a:endParaRPr lang="it-IT"/>
          </a:p>
        </p:txBody>
      </p:sp>
      <p:sp>
        <p:nvSpPr>
          <p:cNvPr id="4100"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2325" name="Rectangle 5"/>
          <p:cNvSpPr>
            <a:spLocks noGrp="1" noChangeArrowheads="1"/>
          </p:cNvSpPr>
          <p:nvPr>
            <p:ph type="body" sz="quarter" idx="3"/>
          </p:nvPr>
        </p:nvSpPr>
        <p:spPr bwMode="auto">
          <a:xfrm>
            <a:off x="679464" y="4714653"/>
            <a:ext cx="5438748" cy="4466756"/>
          </a:xfrm>
          <a:prstGeom prst="rect">
            <a:avLst/>
          </a:prstGeom>
          <a:noFill/>
          <a:ln>
            <a:noFill/>
          </a:ln>
        </p:spPr>
        <p:txBody>
          <a:bodyPr vert="horz" wrap="square" lIns="91553" tIns="45777" rIns="91553" bIns="45777"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12326" name="Rectangle 6"/>
          <p:cNvSpPr>
            <a:spLocks noGrp="1" noChangeArrowheads="1"/>
          </p:cNvSpPr>
          <p:nvPr>
            <p:ph type="ftr" sz="quarter" idx="4"/>
          </p:nvPr>
        </p:nvSpPr>
        <p:spPr bwMode="auto">
          <a:xfrm>
            <a:off x="0" y="9429305"/>
            <a:ext cx="2944342" cy="495793"/>
          </a:xfrm>
          <a:prstGeom prst="rect">
            <a:avLst/>
          </a:prstGeom>
          <a:noFill/>
          <a:ln>
            <a:noFill/>
          </a:ln>
        </p:spPr>
        <p:txBody>
          <a:bodyPr vert="horz" wrap="square" lIns="91553" tIns="45777" rIns="91553" bIns="45777" numCol="1" anchor="b" anchorCtr="0" compatLnSpc="1">
            <a:prstTxWarp prst="textNoShape">
              <a:avLst/>
            </a:prstTxWarp>
          </a:bodyPr>
          <a:lstStyle>
            <a:lvl1pPr algn="l" defTabSz="915909" eaLnBrk="1" hangingPunct="1">
              <a:defRPr sz="1200" b="0">
                <a:latin typeface="Arial" charset="0"/>
                <a:ea typeface="ＭＳ Ｐゴシック" charset="0"/>
                <a:cs typeface="ＭＳ Ｐゴシック" charset="0"/>
              </a:defRPr>
            </a:lvl1pPr>
          </a:lstStyle>
          <a:p>
            <a:pPr>
              <a:defRPr/>
            </a:pPr>
            <a:endParaRPr lang="it-IT"/>
          </a:p>
        </p:txBody>
      </p:sp>
      <p:sp>
        <p:nvSpPr>
          <p:cNvPr id="312327" name="Rectangle 7"/>
          <p:cNvSpPr>
            <a:spLocks noGrp="1" noChangeArrowheads="1"/>
          </p:cNvSpPr>
          <p:nvPr>
            <p:ph type="sldNum" sz="quarter" idx="5"/>
          </p:nvPr>
        </p:nvSpPr>
        <p:spPr bwMode="auto">
          <a:xfrm>
            <a:off x="3851813" y="9429305"/>
            <a:ext cx="2944342" cy="495793"/>
          </a:xfrm>
          <a:prstGeom prst="rect">
            <a:avLst/>
          </a:prstGeom>
          <a:noFill/>
          <a:ln>
            <a:noFill/>
          </a:ln>
        </p:spPr>
        <p:txBody>
          <a:bodyPr vert="horz" wrap="square" lIns="91553" tIns="45777" rIns="91553" bIns="45777" numCol="1" anchor="b" anchorCtr="0" compatLnSpc="1">
            <a:prstTxWarp prst="textNoShape">
              <a:avLst/>
            </a:prstTxWarp>
          </a:bodyPr>
          <a:lstStyle>
            <a:lvl1pPr algn="r" defTabSz="915909" eaLnBrk="1" hangingPunct="1">
              <a:defRPr sz="1200" b="0"/>
            </a:lvl1pPr>
          </a:lstStyle>
          <a:p>
            <a:fld id="{358CB0B4-B431-4C1F-881D-05B325D9B340}" type="slidenum">
              <a:rPr lang="it-IT" altLang="it-IT"/>
              <a:pPr/>
              <a:t>‹N›</a:t>
            </a:fld>
            <a:endParaRPr lang="it-IT" altLang="it-IT"/>
          </a:p>
        </p:txBody>
      </p:sp>
    </p:spTree>
    <p:extLst>
      <p:ext uri="{BB962C8B-B14F-4D97-AF65-F5344CB8AC3E}">
        <p14:creationId xmlns:p14="http://schemas.microsoft.com/office/powerpoint/2010/main" val="3630014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2075" y="744538"/>
            <a:ext cx="6615113"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58CB0B4-B431-4C1F-881D-05B325D9B340}" type="slidenum">
              <a:rPr lang="it-IT" altLang="it-IT" smtClean="0"/>
              <a:pPr/>
              <a:t>1</a:t>
            </a:fld>
            <a:endParaRPr lang="it-IT" altLang="it-IT"/>
          </a:p>
        </p:txBody>
      </p:sp>
    </p:spTree>
    <p:extLst>
      <p:ext uri="{BB962C8B-B14F-4D97-AF65-F5344CB8AC3E}">
        <p14:creationId xmlns:p14="http://schemas.microsoft.com/office/powerpoint/2010/main" val="106645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2075" y="744538"/>
            <a:ext cx="6615113" cy="3722687"/>
          </a:xfrm>
          <a:ln/>
        </p:spPr>
      </p:sp>
      <p:sp>
        <p:nvSpPr>
          <p:cNvPr id="7170" name="Segnaposto note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86156CF0-907D-4B8F-A312-E2029331CE4C}" type="slidenum">
              <a:rPr lang="it-IT" altLang="it-IT" sz="1200" b="0"/>
              <a:pPr/>
              <a:t>2</a:t>
            </a:fld>
            <a:endParaRPr lang="it-IT" altLang="it-IT" sz="1200" b="0"/>
          </a:p>
        </p:txBody>
      </p:sp>
    </p:spTree>
    <p:extLst>
      <p:ext uri="{BB962C8B-B14F-4D97-AF65-F5344CB8AC3E}">
        <p14:creationId xmlns:p14="http://schemas.microsoft.com/office/powerpoint/2010/main" val="214792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457200" y="720725"/>
            <a:ext cx="6402388" cy="3600450"/>
          </a:xfrm>
          <a:ln/>
        </p:spPr>
      </p:sp>
      <p:sp>
        <p:nvSpPr>
          <p:cNvPr id="7170" name="Segnaposto note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86156CF0-907D-4B8F-A312-E2029331CE4C}" type="slidenum">
              <a:rPr lang="it-IT" altLang="it-IT" sz="1200" b="0"/>
              <a:pPr/>
              <a:t>3</a:t>
            </a:fld>
            <a:endParaRPr lang="it-IT" altLang="it-IT" sz="1200" b="0"/>
          </a:p>
        </p:txBody>
      </p:sp>
    </p:spTree>
    <p:extLst>
      <p:ext uri="{BB962C8B-B14F-4D97-AF65-F5344CB8AC3E}">
        <p14:creationId xmlns:p14="http://schemas.microsoft.com/office/powerpoint/2010/main" val="1186778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457200" y="720725"/>
            <a:ext cx="6402388" cy="3600450"/>
          </a:xfrm>
          <a:ln/>
        </p:spPr>
      </p:sp>
      <p:sp>
        <p:nvSpPr>
          <p:cNvPr id="7170" name="Segnaposto note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86156CF0-907D-4B8F-A312-E2029331CE4C}" type="slidenum">
              <a:rPr lang="it-IT" altLang="it-IT" sz="1200" b="0"/>
              <a:pPr/>
              <a:t>4</a:t>
            </a:fld>
            <a:endParaRPr lang="it-IT" altLang="it-IT" sz="1200" b="0"/>
          </a:p>
        </p:txBody>
      </p:sp>
    </p:spTree>
    <p:extLst>
      <p:ext uri="{BB962C8B-B14F-4D97-AF65-F5344CB8AC3E}">
        <p14:creationId xmlns:p14="http://schemas.microsoft.com/office/powerpoint/2010/main" val="1843607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xfrm>
            <a:off x="92075" y="744538"/>
            <a:ext cx="6615113" cy="3722687"/>
          </a:xfrm>
          <a:ln/>
        </p:spPr>
      </p:sp>
      <p:sp>
        <p:nvSpPr>
          <p:cNvPr id="921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extLst>
      <p:ext uri="{BB962C8B-B14F-4D97-AF65-F5344CB8AC3E}">
        <p14:creationId xmlns:p14="http://schemas.microsoft.com/office/powerpoint/2010/main" val="275175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2075" y="744538"/>
            <a:ext cx="6615113" cy="3722687"/>
          </a:xfrm>
          <a:ln/>
        </p:spPr>
      </p:sp>
      <p:sp>
        <p:nvSpPr>
          <p:cNvPr id="7170" name="Segnaposto note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86156CF0-907D-4B8F-A312-E2029331CE4C}" type="slidenum">
              <a:rPr lang="it-IT" altLang="it-IT" sz="1200" b="0"/>
              <a:pPr/>
              <a:t>17</a:t>
            </a:fld>
            <a:endParaRPr lang="it-IT" altLang="it-IT" sz="1200" b="0"/>
          </a:p>
        </p:txBody>
      </p:sp>
    </p:spTree>
    <p:extLst>
      <p:ext uri="{BB962C8B-B14F-4D97-AF65-F5344CB8AC3E}">
        <p14:creationId xmlns:p14="http://schemas.microsoft.com/office/powerpoint/2010/main" val="248043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58CB0B4-B431-4C1F-881D-05B325D9B340}" type="slidenum">
              <a:rPr lang="it-IT" altLang="it-IT" smtClean="0"/>
              <a:pPr/>
              <a:t>18</a:t>
            </a:fld>
            <a:endParaRPr lang="it-IT" altLang="it-IT"/>
          </a:p>
        </p:txBody>
      </p:sp>
    </p:spTree>
    <p:extLst>
      <p:ext uri="{BB962C8B-B14F-4D97-AF65-F5344CB8AC3E}">
        <p14:creationId xmlns:p14="http://schemas.microsoft.com/office/powerpoint/2010/main" val="2980651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58CB0B4-B431-4C1F-881D-05B325D9B340}" type="slidenum">
              <a:rPr lang="it-IT" altLang="it-IT" smtClean="0"/>
              <a:pPr/>
              <a:t>19</a:t>
            </a:fld>
            <a:endParaRPr lang="it-IT" altLang="it-IT"/>
          </a:p>
        </p:txBody>
      </p:sp>
    </p:spTree>
    <p:extLst>
      <p:ext uri="{BB962C8B-B14F-4D97-AF65-F5344CB8AC3E}">
        <p14:creationId xmlns:p14="http://schemas.microsoft.com/office/powerpoint/2010/main" val="1280001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51B34F6-F52E-4C7A-A8C3-3DE598B80582}" type="slidenum">
              <a:rPr lang="it-IT" altLang="it-IT" smtClean="0"/>
              <a:pPr/>
              <a:t>39</a:t>
            </a:fld>
            <a:endParaRPr lang="it-IT" altLang="it-IT"/>
          </a:p>
        </p:txBody>
      </p:sp>
    </p:spTree>
    <p:extLst>
      <p:ext uri="{BB962C8B-B14F-4D97-AF65-F5344CB8AC3E}">
        <p14:creationId xmlns:p14="http://schemas.microsoft.com/office/powerpoint/2010/main" val="4047187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368800" y="2130430"/>
            <a:ext cx="6908800" cy="1470025"/>
          </a:xfrm>
        </p:spPr>
        <p:txBody>
          <a:bodyPr/>
          <a:lstStyle>
            <a:lvl1pPr>
              <a:defRPr>
                <a:solidFill>
                  <a:srgbClr val="333399"/>
                </a:solidFill>
              </a:defRPr>
            </a:lvl1pPr>
          </a:lstStyle>
          <a:p>
            <a:r>
              <a:rPr lang="it-IT"/>
              <a:t>Fare clic per modificare lo stile del titolo</a:t>
            </a:r>
          </a:p>
        </p:txBody>
      </p:sp>
      <p:sp>
        <p:nvSpPr>
          <p:cNvPr id="8195" name="Rectangle 3"/>
          <p:cNvSpPr>
            <a:spLocks noGrp="1" noChangeArrowheads="1"/>
          </p:cNvSpPr>
          <p:nvPr>
            <p:ph type="subTitle" idx="1"/>
          </p:nvPr>
        </p:nvSpPr>
        <p:spPr>
          <a:xfrm>
            <a:off x="1828800" y="2133600"/>
            <a:ext cx="2540000" cy="1752600"/>
          </a:xfrm>
        </p:spPr>
        <p:txBody>
          <a:bodyPr/>
          <a:lstStyle>
            <a:lvl1pPr marL="0" indent="0">
              <a:buFontTx/>
              <a:buNone/>
              <a:defRPr sz="1000"/>
            </a:lvl1pPr>
          </a:lstStyle>
          <a:p>
            <a:r>
              <a:rPr lang="it-IT"/>
              <a:t>Fare clic per modificare lo stile del sottotitolo dello schema</a:t>
            </a:r>
          </a:p>
        </p:txBody>
      </p:sp>
      <p:pic>
        <p:nvPicPr>
          <p:cNvPr id="5" name="Immagine 6" descr="format2">
            <a:extLst>
              <a:ext uri="{FF2B5EF4-FFF2-40B4-BE49-F238E27FC236}">
                <a16:creationId xmlns:a16="http://schemas.microsoft.com/office/drawing/2014/main" id="{9370F816-DBDA-4590-8329-6D847A82A1C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96713" y="404664"/>
            <a:ext cx="2726651" cy="129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17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80900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07452" y="188913"/>
            <a:ext cx="2760133" cy="5903912"/>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27051" y="188913"/>
            <a:ext cx="8077200" cy="590391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709405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527052" y="188918"/>
            <a:ext cx="11040533" cy="765175"/>
          </a:xfrm>
        </p:spPr>
        <p:txBody>
          <a:bodyPr/>
          <a:lstStyle/>
          <a:p>
            <a:r>
              <a:rPr lang="it-IT"/>
              <a:t>Fare clic per modificare lo stile del titolo</a:t>
            </a:r>
          </a:p>
        </p:txBody>
      </p:sp>
      <p:sp>
        <p:nvSpPr>
          <p:cNvPr id="3" name="Segnaposto contenuto 2"/>
          <p:cNvSpPr>
            <a:spLocks noGrp="1"/>
          </p:cNvSpPr>
          <p:nvPr>
            <p:ph sz="half" idx="1"/>
          </p:nvPr>
        </p:nvSpPr>
        <p:spPr>
          <a:xfrm>
            <a:off x="527051" y="1125539"/>
            <a:ext cx="5384800" cy="49672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15051" y="1125538"/>
            <a:ext cx="53848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15051" y="3684593"/>
            <a:ext cx="53848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844792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527052" y="188918"/>
            <a:ext cx="11040533" cy="765175"/>
          </a:xfrm>
        </p:spPr>
        <p:txBody>
          <a:bodyPr/>
          <a:lstStyle/>
          <a:p>
            <a:r>
              <a:rPr lang="it-IT"/>
              <a:t>Fare clic per modificare lo stile del titolo</a:t>
            </a:r>
          </a:p>
        </p:txBody>
      </p:sp>
      <p:sp>
        <p:nvSpPr>
          <p:cNvPr id="3" name="Segnaposto contenuto 2"/>
          <p:cNvSpPr>
            <a:spLocks noGrp="1"/>
          </p:cNvSpPr>
          <p:nvPr>
            <p:ph sz="quarter" idx="1"/>
          </p:nvPr>
        </p:nvSpPr>
        <p:spPr>
          <a:xfrm>
            <a:off x="527051" y="1125538"/>
            <a:ext cx="53848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15051" y="1125538"/>
            <a:ext cx="53848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527051" y="3684593"/>
            <a:ext cx="53848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6115051" y="3684593"/>
            <a:ext cx="53848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493327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le 1"/>
          <p:cNvSpPr>
            <a:spLocks noGrp="1"/>
          </p:cNvSpPr>
          <p:nvPr>
            <p:ph type="title"/>
          </p:nvPr>
        </p:nvSpPr>
        <p:spPr>
          <a:xfrm>
            <a:off x="152773" y="50520"/>
            <a:ext cx="11075208" cy="47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287" tIns="53643" rIns="107287" bIns="53643" rtlCol="0" anchor="t" anchorCtr="0">
            <a:spAutoFit/>
          </a:bodyPr>
          <a:lstStyle>
            <a:lvl1pPr marL="0" indent="0" algn="l">
              <a:lnSpc>
                <a:spcPct val="100000"/>
              </a:lnSpc>
              <a:spcBef>
                <a:spcPct val="0"/>
              </a:spcBef>
              <a:spcAft>
                <a:spcPct val="0"/>
              </a:spcAft>
              <a:defRPr lang="it-IT" sz="2400" b="1" i="0" kern="1200" baseline="0" noProof="0">
                <a:solidFill>
                  <a:schemeClr val="tx2"/>
                </a:solidFill>
                <a:latin typeface="Century Gothic" panose="020B0502020202020204" pitchFamily="34" charset="0"/>
                <a:ea typeface="MS PGothic" pitchFamily="34" charset="-128"/>
                <a:cs typeface="Arial" panose="020B0604020202020204" pitchFamily="34" charset="0"/>
                <a:sym typeface="Arial" panose="020B0604020202020204" pitchFamily="34" charset="0"/>
              </a:defRPr>
            </a:lvl1pPr>
          </a:lstStyle>
          <a:p>
            <a:pPr lvl="0"/>
            <a:r>
              <a:rPr lang="it-IT" noProof="0"/>
              <a:t>Fare clic per modificare lo stile del titolo</a:t>
            </a:r>
          </a:p>
        </p:txBody>
      </p:sp>
      <p:sp>
        <p:nvSpPr>
          <p:cNvPr id="4" name="btfpLayoutConfig" hidden="1"/>
          <p:cNvSpPr txBox="1"/>
          <p:nvPr userDrawn="1"/>
        </p:nvSpPr>
        <p:spPr bwMode="auto">
          <a:xfrm>
            <a:off x="16934" y="16933"/>
            <a:ext cx="11853333" cy="112788"/>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spAutoFit/>
          </a:bodyPr>
          <a:lstStyle/>
          <a:p>
            <a:pPr marL="228594" indent="-228594" algn="just">
              <a:buFont typeface="Arial" panose="020B0604020202020204" pitchFamily="34" charset="0"/>
              <a:buChar char="•"/>
            </a:pPr>
            <a:r>
              <a:rPr lang="it-IT" sz="133" b="0">
                <a:solidFill>
                  <a:srgbClr val="FFFFFF">
                    <a:alpha val="0"/>
                  </a:srgbClr>
                </a:solidFill>
                <a:latin typeface="Arial" panose="020B0604020202020204" pitchFamily="34" charset="0"/>
                <a:cs typeface="Arial" panose="020B0604020202020204" pitchFamily="34" charset="0"/>
              </a:rPr>
              <a:t>overall_0_131940250726391579 columns_1_131940250726391579 </a:t>
            </a:r>
          </a:p>
        </p:txBody>
      </p:sp>
    </p:spTree>
    <p:extLst>
      <p:ext uri="{BB962C8B-B14F-4D97-AF65-F5344CB8AC3E}">
        <p14:creationId xmlns:p14="http://schemas.microsoft.com/office/powerpoint/2010/main" val="437792344"/>
      </p:ext>
    </p:extLst>
  </p:cSld>
  <p:clrMapOvr>
    <a:masterClrMapping/>
  </p:clrMapOvr>
  <p:transition/>
  <p:extLst>
    <p:ext uri="{DCECCB84-F9BA-43D5-87BE-67443E8EF086}">
      <p15:sldGuideLst xmlns:p15="http://schemas.microsoft.com/office/powerpoint/2012/main">
        <p15:guide id="1" pos="136">
          <p15:clr>
            <a:srgbClr val="CCCCCC"/>
          </p15:clr>
        </p15:guide>
        <p15:guide id="2" pos="7472">
          <p15:clr>
            <a:srgbClr val="CCCCC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8765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5"/>
            <a:ext cx="103632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79448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27051" y="1125539"/>
            <a:ext cx="53848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15051" y="1125539"/>
            <a:ext cx="53848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173749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75568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70195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67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3"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1072260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014409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2" y="188918"/>
            <a:ext cx="11040533"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527051" y="1125539"/>
            <a:ext cx="10972800" cy="4967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pic>
        <p:nvPicPr>
          <p:cNvPr id="6" name="Immagine 5" descr="format2">
            <a:extLst>
              <a:ext uri="{FF2B5EF4-FFF2-40B4-BE49-F238E27FC236}">
                <a16:creationId xmlns:a16="http://schemas.microsoft.com/office/drawing/2014/main" id="{EAC3818A-6CA7-4093-994D-48BAD4E4C606}"/>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22614" y="6281556"/>
            <a:ext cx="1156367" cy="5512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8">
            <a:extLst>
              <a:ext uri="{FF2B5EF4-FFF2-40B4-BE49-F238E27FC236}">
                <a16:creationId xmlns:a16="http://schemas.microsoft.com/office/drawing/2014/main" id="{1AF516D9-BA35-42B3-99B0-BCAE3A2BF5B2}"/>
              </a:ext>
            </a:extLst>
          </p:cNvPr>
          <p:cNvSpPr txBox="1">
            <a:spLocks noChangeArrowheads="1"/>
          </p:cNvSpPr>
          <p:nvPr/>
        </p:nvSpPr>
        <p:spPr bwMode="auto">
          <a:xfrm>
            <a:off x="5735364" y="6499225"/>
            <a:ext cx="6337300" cy="338554"/>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defRPr/>
            </a:pPr>
            <a:r>
              <a:rPr lang="it-IT" altLang="it-IT" sz="1050" b="1" i="1" dirty="0">
                <a:solidFill>
                  <a:srgbClr val="203864"/>
                </a:solidFill>
                <a:latin typeface="Century Gothic" panose="020B0502020202020204" pitchFamily="34" charset="0"/>
                <a:cs typeface="Arial" panose="020B0604020202020204" pitchFamily="34" charset="0"/>
              </a:rPr>
              <a:t>Aosta, 30 marzo 2021 </a:t>
            </a:r>
            <a:r>
              <a:rPr lang="it-IT" altLang="it-IT" sz="1600" dirty="0">
                <a:solidFill>
                  <a:srgbClr val="203864"/>
                </a:solidFill>
                <a:latin typeface="Century Gothic" panose="020B0502020202020204" pitchFamily="34" charset="0"/>
                <a:cs typeface="Arial" panose="020B0604020202020204" pitchFamily="34" charset="0"/>
              </a:rPr>
              <a:t>| </a:t>
            </a:r>
            <a:fld id="{EFB01B81-24C0-49D3-AE93-DC94FFB6747E}" type="slidenum">
              <a:rPr lang="it-IT" altLang="it-IT" sz="1600" b="1" smtClean="0">
                <a:solidFill>
                  <a:srgbClr val="203864"/>
                </a:solidFill>
                <a:latin typeface="Century Gothic" panose="020B0502020202020204" pitchFamily="34" charset="0"/>
                <a:cs typeface="Arial" panose="020B0604020202020204" pitchFamily="34" charset="0"/>
              </a:rPr>
              <a:pPr algn="r" eaLnBrk="1" hangingPunct="1">
                <a:spcBef>
                  <a:spcPct val="50000"/>
                </a:spcBef>
                <a:defRPr/>
              </a:pPr>
              <a:t>‹N›</a:t>
            </a:fld>
            <a:endParaRPr lang="it-IT" altLang="it-IT" sz="1600" b="1" dirty="0">
              <a:solidFill>
                <a:srgbClr val="203864"/>
              </a:solidFill>
              <a:latin typeface="Century Gothic" panose="020B0502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6419" r:id="rId1"/>
    <p:sldLayoutId id="2147486407" r:id="rId2"/>
    <p:sldLayoutId id="2147486408" r:id="rId3"/>
    <p:sldLayoutId id="2147486409" r:id="rId4"/>
    <p:sldLayoutId id="2147486410" r:id="rId5"/>
    <p:sldLayoutId id="2147486411" r:id="rId6"/>
    <p:sldLayoutId id="2147486412" r:id="rId7"/>
    <p:sldLayoutId id="2147486413" r:id="rId8"/>
    <p:sldLayoutId id="2147486414" r:id="rId9"/>
    <p:sldLayoutId id="2147486415" r:id="rId10"/>
    <p:sldLayoutId id="2147486416" r:id="rId11"/>
    <p:sldLayoutId id="2147486417" r:id="rId12"/>
    <p:sldLayoutId id="2147486418" r:id="rId13"/>
    <p:sldLayoutId id="2147486420" r:id="rId14"/>
  </p:sldLayoutIdLst>
  <p:txStyles>
    <p:title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189" algn="l" rtl="0" fontAlgn="base">
        <a:spcBef>
          <a:spcPct val="0"/>
        </a:spcBef>
        <a:spcAft>
          <a:spcPct val="0"/>
        </a:spcAft>
        <a:defRPr sz="2000" b="1">
          <a:solidFill>
            <a:schemeClr val="accent2"/>
          </a:solidFill>
          <a:latin typeface="Arial" charset="0"/>
        </a:defRPr>
      </a:lvl6pPr>
      <a:lvl7pPr marL="914377" algn="l" rtl="0" fontAlgn="base">
        <a:spcBef>
          <a:spcPct val="0"/>
        </a:spcBef>
        <a:spcAft>
          <a:spcPct val="0"/>
        </a:spcAft>
        <a:defRPr sz="2000" b="1">
          <a:solidFill>
            <a:schemeClr val="accent2"/>
          </a:solidFill>
          <a:latin typeface="Arial" charset="0"/>
        </a:defRPr>
      </a:lvl7pPr>
      <a:lvl8pPr marL="1371566" algn="l" rtl="0" fontAlgn="base">
        <a:spcBef>
          <a:spcPct val="0"/>
        </a:spcBef>
        <a:spcAft>
          <a:spcPct val="0"/>
        </a:spcAft>
        <a:defRPr sz="2000" b="1">
          <a:solidFill>
            <a:schemeClr val="accent2"/>
          </a:solidFill>
          <a:latin typeface="Arial" charset="0"/>
        </a:defRPr>
      </a:lvl8pPr>
      <a:lvl9pPr marL="1828754" algn="l" rtl="0" fontAlgn="base">
        <a:spcBef>
          <a:spcPct val="0"/>
        </a:spcBef>
        <a:spcAft>
          <a:spcPct val="0"/>
        </a:spcAft>
        <a:defRPr sz="2000" b="1">
          <a:solidFill>
            <a:schemeClr val="accent2"/>
          </a:solidFill>
          <a:latin typeface="Arial" charset="0"/>
        </a:defRPr>
      </a:lvl9pPr>
    </p:titleStyle>
    <p:bodyStyle>
      <a:lvl1pPr marL="342891" indent="-342891"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32" indent="-285744"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2971" indent="-228594"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160" indent="-228594"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349" indent="-228594"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537" indent="-228594" algn="l" rtl="0" fontAlgn="base">
        <a:spcBef>
          <a:spcPct val="20000"/>
        </a:spcBef>
        <a:spcAft>
          <a:spcPct val="0"/>
        </a:spcAft>
        <a:buChar char="»"/>
        <a:defRPr sz="1400">
          <a:solidFill>
            <a:schemeClr val="tx1"/>
          </a:solidFill>
          <a:latin typeface="+mn-lt"/>
        </a:defRPr>
      </a:lvl6pPr>
      <a:lvl7pPr marL="2971726" indent="-228594" algn="l" rtl="0" fontAlgn="base">
        <a:spcBef>
          <a:spcPct val="20000"/>
        </a:spcBef>
        <a:spcAft>
          <a:spcPct val="0"/>
        </a:spcAft>
        <a:buChar char="»"/>
        <a:defRPr sz="1400">
          <a:solidFill>
            <a:schemeClr val="tx1"/>
          </a:solidFill>
          <a:latin typeface="+mn-lt"/>
        </a:defRPr>
      </a:lvl7pPr>
      <a:lvl8pPr marL="3428914" indent="-228594" algn="l" rtl="0" fontAlgn="base">
        <a:spcBef>
          <a:spcPct val="20000"/>
        </a:spcBef>
        <a:spcAft>
          <a:spcPct val="0"/>
        </a:spcAft>
        <a:buChar char="»"/>
        <a:defRPr sz="1400">
          <a:solidFill>
            <a:schemeClr val="tx1"/>
          </a:solidFill>
          <a:latin typeface="+mn-lt"/>
        </a:defRPr>
      </a:lvl8pPr>
      <a:lvl9pPr marL="3886103" indent="-228594" algn="l" rtl="0" fontAlgn="base">
        <a:spcBef>
          <a:spcPct val="20000"/>
        </a:spcBef>
        <a:spcAft>
          <a:spcPct val="0"/>
        </a:spcAft>
        <a:buChar char="»"/>
        <a:defRPr sz="1400">
          <a:solidFill>
            <a:schemeClr val="tx1"/>
          </a:solidFill>
          <a:latin typeface="+mn-lt"/>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3.emf"/><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1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7.xml"/><Relationship Id="rId5" Type="http://schemas.openxmlformats.org/officeDocument/2006/relationships/image" Target="../media/image57.emf"/><Relationship Id="rId4" Type="http://schemas.openxmlformats.org/officeDocument/2006/relationships/image" Target="../media/image56.em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8.emf"/><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9.emf"/><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15.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61.emf"/><Relationship Id="rId7" Type="http://schemas.openxmlformats.org/officeDocument/2006/relationships/image" Target="../media/image65.emf"/><Relationship Id="rId2" Type="http://schemas.openxmlformats.org/officeDocument/2006/relationships/image" Target="../media/image60.emf"/><Relationship Id="rId1" Type="http://schemas.openxmlformats.org/officeDocument/2006/relationships/slideLayout" Target="../slideLayouts/slideLayout7.xml"/><Relationship Id="rId6" Type="http://schemas.openxmlformats.org/officeDocument/2006/relationships/image" Target="../media/image64.emf"/><Relationship Id="rId5" Type="http://schemas.openxmlformats.org/officeDocument/2006/relationships/image" Target="../media/image63.emf"/><Relationship Id="rId10" Type="http://schemas.openxmlformats.org/officeDocument/2006/relationships/image" Target="../media/image68.svg"/><Relationship Id="rId4" Type="http://schemas.openxmlformats.org/officeDocument/2006/relationships/image" Target="../media/image62.emf"/><Relationship Id="rId9" Type="http://schemas.openxmlformats.org/officeDocument/2006/relationships/image" Target="../media/image67.png"/></Relationships>
</file>

<file path=ppt/slides/_rels/slide16.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70.emf"/><Relationship Id="rId7" Type="http://schemas.openxmlformats.org/officeDocument/2006/relationships/image" Target="../media/image67.png"/><Relationship Id="rId2" Type="http://schemas.openxmlformats.org/officeDocument/2006/relationships/image" Target="../media/image69.emf"/><Relationship Id="rId1" Type="http://schemas.openxmlformats.org/officeDocument/2006/relationships/slideLayout" Target="../slideLayouts/slideLayout7.xml"/><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emf"/></Relationships>
</file>

<file path=ppt/slides/_rels/slide17.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emf"/><Relationship Id="rId7" Type="http://schemas.openxmlformats.org/officeDocument/2006/relationships/image" Target="../media/image7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png"/></Relationships>
</file>

<file path=ppt/slides/_rels/slide18.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83.svg"/><Relationship Id="rId4" Type="http://schemas.openxmlformats.org/officeDocument/2006/relationships/image" Target="../media/image82.png"/></Relationships>
</file>

<file path=ppt/slides/_rels/slide2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84.emf"/></Relationships>
</file>

<file path=ppt/slides/_rels/slide22.x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image" Target="../media/image86.emf"/><Relationship Id="rId7" Type="http://schemas.openxmlformats.org/officeDocument/2006/relationships/image" Target="../media/image90.emf"/><Relationship Id="rId2" Type="http://schemas.openxmlformats.org/officeDocument/2006/relationships/image" Target="../media/image85.emf"/><Relationship Id="rId1" Type="http://schemas.openxmlformats.org/officeDocument/2006/relationships/slideLayout" Target="../slideLayouts/slideLayout7.xml"/><Relationship Id="rId6" Type="http://schemas.openxmlformats.org/officeDocument/2006/relationships/image" Target="../media/image89.emf"/><Relationship Id="rId5" Type="http://schemas.openxmlformats.org/officeDocument/2006/relationships/image" Target="../media/image88.emf"/><Relationship Id="rId10" Type="http://schemas.openxmlformats.org/officeDocument/2006/relationships/image" Target="../media/image68.svg"/><Relationship Id="rId4" Type="http://schemas.openxmlformats.org/officeDocument/2006/relationships/image" Target="../media/image87.emf"/><Relationship Id="rId9" Type="http://schemas.openxmlformats.org/officeDocument/2006/relationships/image" Target="../media/image67.png"/></Relationships>
</file>

<file path=ppt/slides/_rels/slide23.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93.emf"/><Relationship Id="rId7" Type="http://schemas.openxmlformats.org/officeDocument/2006/relationships/image" Target="../media/image67.png"/><Relationship Id="rId2" Type="http://schemas.openxmlformats.org/officeDocument/2006/relationships/image" Target="../media/image92.emf"/><Relationship Id="rId1" Type="http://schemas.openxmlformats.org/officeDocument/2006/relationships/slideLayout" Target="../slideLayouts/slideLayout7.xml"/><Relationship Id="rId6" Type="http://schemas.openxmlformats.org/officeDocument/2006/relationships/image" Target="../media/image96.emf"/><Relationship Id="rId5" Type="http://schemas.openxmlformats.org/officeDocument/2006/relationships/image" Target="../media/image95.emf"/><Relationship Id="rId4" Type="http://schemas.openxmlformats.org/officeDocument/2006/relationships/image" Target="../media/image94.emf"/></Relationships>
</file>

<file path=ppt/slides/_rels/slide24.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104.png"/><Relationship Id="rId18" Type="http://schemas.openxmlformats.org/officeDocument/2006/relationships/image" Target="../media/image39.svg"/><Relationship Id="rId3" Type="http://schemas.openxmlformats.org/officeDocument/2006/relationships/image" Target="../media/image26.png"/><Relationship Id="rId7" Type="http://schemas.openxmlformats.org/officeDocument/2006/relationships/image" Target="../media/image34.png"/><Relationship Id="rId12" Type="http://schemas.openxmlformats.org/officeDocument/2006/relationships/image" Target="../media/image103.svg"/><Relationship Id="rId17" Type="http://schemas.openxmlformats.org/officeDocument/2006/relationships/image" Target="../media/image38.png"/><Relationship Id="rId2" Type="http://schemas.openxmlformats.org/officeDocument/2006/relationships/image" Target="../media/image97.emf"/><Relationship Id="rId16" Type="http://schemas.openxmlformats.org/officeDocument/2006/relationships/image" Target="../media/image107.svg"/><Relationship Id="rId20" Type="http://schemas.openxmlformats.org/officeDocument/2006/relationships/image" Target="../media/image108.svg"/><Relationship Id="rId1" Type="http://schemas.openxmlformats.org/officeDocument/2006/relationships/slideLayout" Target="../slideLayouts/slideLayout7.xml"/><Relationship Id="rId6" Type="http://schemas.openxmlformats.org/officeDocument/2006/relationships/image" Target="../media/image99.svg"/><Relationship Id="rId11" Type="http://schemas.openxmlformats.org/officeDocument/2006/relationships/image" Target="../media/image102.png"/><Relationship Id="rId5" Type="http://schemas.openxmlformats.org/officeDocument/2006/relationships/image" Target="../media/image98.png"/><Relationship Id="rId15" Type="http://schemas.openxmlformats.org/officeDocument/2006/relationships/image" Target="../media/image106.png"/><Relationship Id="rId10" Type="http://schemas.openxmlformats.org/officeDocument/2006/relationships/image" Target="../media/image101.svg"/><Relationship Id="rId19" Type="http://schemas.openxmlformats.org/officeDocument/2006/relationships/image" Target="../media/image82.png"/><Relationship Id="rId4" Type="http://schemas.openxmlformats.org/officeDocument/2006/relationships/image" Target="../media/image27.svg"/><Relationship Id="rId9" Type="http://schemas.openxmlformats.org/officeDocument/2006/relationships/image" Target="../media/image100.png"/><Relationship Id="rId14" Type="http://schemas.openxmlformats.org/officeDocument/2006/relationships/image" Target="../media/image105.svg"/></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emf"/><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46.png"/><Relationship Id="rId4" Type="http://schemas.openxmlformats.org/officeDocument/2006/relationships/image" Target="../media/image68.svg"/></Relationships>
</file>

<file path=ppt/slides/_rels/slide26.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11.emf"/><Relationship Id="rId5" Type="http://schemas.openxmlformats.org/officeDocument/2006/relationships/image" Target="../media/image27.sv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2.emf"/><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28.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104.png"/><Relationship Id="rId18" Type="http://schemas.openxmlformats.org/officeDocument/2006/relationships/image" Target="../media/image51.svg"/><Relationship Id="rId3" Type="http://schemas.openxmlformats.org/officeDocument/2006/relationships/image" Target="../media/image98.png"/><Relationship Id="rId7" Type="http://schemas.openxmlformats.org/officeDocument/2006/relationships/image" Target="../media/image34.png"/><Relationship Id="rId12" Type="http://schemas.openxmlformats.org/officeDocument/2006/relationships/image" Target="../media/image103.svg"/><Relationship Id="rId17" Type="http://schemas.openxmlformats.org/officeDocument/2006/relationships/image" Target="../media/image50.png"/><Relationship Id="rId2" Type="http://schemas.openxmlformats.org/officeDocument/2006/relationships/image" Target="../media/image113.emf"/><Relationship Id="rId16" Type="http://schemas.openxmlformats.org/officeDocument/2006/relationships/image" Target="../media/image107.svg"/><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102.png"/><Relationship Id="rId5" Type="http://schemas.openxmlformats.org/officeDocument/2006/relationships/image" Target="../media/image38.png"/><Relationship Id="rId15" Type="http://schemas.openxmlformats.org/officeDocument/2006/relationships/image" Target="../media/image106.png"/><Relationship Id="rId10" Type="http://schemas.openxmlformats.org/officeDocument/2006/relationships/image" Target="../media/image101.svg"/><Relationship Id="rId4" Type="http://schemas.openxmlformats.org/officeDocument/2006/relationships/image" Target="../media/image99.svg"/><Relationship Id="rId9" Type="http://schemas.openxmlformats.org/officeDocument/2006/relationships/image" Target="../media/image100.png"/><Relationship Id="rId14" Type="http://schemas.openxmlformats.org/officeDocument/2006/relationships/image" Target="../media/image105.sv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4.emf"/><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5.emf"/><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31.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image" Target="../media/image116.emf"/><Relationship Id="rId1" Type="http://schemas.openxmlformats.org/officeDocument/2006/relationships/slideLayout" Target="../slideLayouts/slideLayout7.xml"/><Relationship Id="rId4" Type="http://schemas.openxmlformats.org/officeDocument/2006/relationships/image" Target="../media/image118.emf"/></Relationships>
</file>

<file path=ppt/slides/_rels/slide32.xml.rels><?xml version="1.0" encoding="UTF-8" standalone="yes"?>
<Relationships xmlns="http://schemas.openxmlformats.org/package/2006/relationships"><Relationship Id="rId2" Type="http://schemas.openxmlformats.org/officeDocument/2006/relationships/image" Target="../media/image11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emf"/><Relationship Id="rId1" Type="http://schemas.openxmlformats.org/officeDocument/2006/relationships/slideLayout" Target="../slideLayouts/slideLayout2.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122.svg"/></Relationships>
</file>

<file path=ppt/slides/_rels/slide3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3.emf"/><Relationship Id="rId1" Type="http://schemas.openxmlformats.org/officeDocument/2006/relationships/slideLayout" Target="../slideLayouts/slideLayout7.xml"/><Relationship Id="rId4" Type="http://schemas.openxmlformats.org/officeDocument/2006/relationships/image" Target="../media/image122.svg"/></Relationships>
</file>

<file path=ppt/slides/_rels/slide3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3.emf"/><Relationship Id="rId1" Type="http://schemas.openxmlformats.org/officeDocument/2006/relationships/slideLayout" Target="../slideLayouts/slideLayout7.xml"/><Relationship Id="rId4" Type="http://schemas.openxmlformats.org/officeDocument/2006/relationships/image" Target="../media/image122.svg"/></Relationships>
</file>

<file path=ppt/slides/_rels/slide36.xml.rels><?xml version="1.0" encoding="UTF-8" standalone="yes"?>
<Relationships xmlns="http://schemas.openxmlformats.org/package/2006/relationships"><Relationship Id="rId8" Type="http://schemas.openxmlformats.org/officeDocument/2006/relationships/image" Target="../media/image130.sv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image" Target="../media/image124.emf"/><Relationship Id="rId1" Type="http://schemas.openxmlformats.org/officeDocument/2006/relationships/slideLayout" Target="../slideLayouts/slideLayout7.xml"/><Relationship Id="rId6" Type="http://schemas.openxmlformats.org/officeDocument/2006/relationships/image" Target="../media/image128.svg"/><Relationship Id="rId5" Type="http://schemas.openxmlformats.org/officeDocument/2006/relationships/image" Target="../media/image127.png"/><Relationship Id="rId10" Type="http://schemas.openxmlformats.org/officeDocument/2006/relationships/image" Target="../media/image132.svg"/><Relationship Id="rId4" Type="http://schemas.openxmlformats.org/officeDocument/2006/relationships/image" Target="../media/image126.svg"/><Relationship Id="rId9" Type="http://schemas.openxmlformats.org/officeDocument/2006/relationships/image" Target="../media/image131.png"/></Relationships>
</file>

<file path=ppt/slides/_rels/slide37.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33.emf"/><Relationship Id="rId1" Type="http://schemas.openxmlformats.org/officeDocument/2006/relationships/slideLayout" Target="../slideLayouts/slideLayout7.xml"/><Relationship Id="rId4" Type="http://schemas.openxmlformats.org/officeDocument/2006/relationships/image" Target="../media/image135.emf"/></Relationships>
</file>

<file path=ppt/slides/_rels/slide38.xml.rels><?xml version="1.0" encoding="UTF-8" standalone="yes"?>
<Relationships xmlns="http://schemas.openxmlformats.org/package/2006/relationships"><Relationship Id="rId2" Type="http://schemas.openxmlformats.org/officeDocument/2006/relationships/image" Target="../media/image136.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7.emf"/><Relationship Id="rId7" Type="http://schemas.openxmlformats.org/officeDocument/2006/relationships/image" Target="../media/image141.sv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40.png"/><Relationship Id="rId5" Type="http://schemas.openxmlformats.org/officeDocument/2006/relationships/image" Target="../media/image139.svg"/><Relationship Id="rId4" Type="http://schemas.openxmlformats.org/officeDocument/2006/relationships/image" Target="../media/image138.png"/></Relationships>
</file>

<file path=ppt/slides/_rels/slide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2" Type="http://schemas.openxmlformats.org/officeDocument/2006/relationships/hyperlink" Target="http://www.formatresearch.com/"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mailto:format@pec.formatbusinessintelligence.com" TargetMode="External"/><Relationship Id="rId2" Type="http://schemas.openxmlformats.org/officeDocument/2006/relationships/hyperlink" Target="mailto:info@formatresearch.com" TargetMode="External"/><Relationship Id="rId1" Type="http://schemas.openxmlformats.org/officeDocument/2006/relationships/slideLayout" Target="../slideLayouts/slideLayout7.xml"/><Relationship Id="rId4" Type="http://schemas.openxmlformats.org/officeDocument/2006/relationships/image" Target="../media/image142.png"/></Relationships>
</file>

<file path=ppt/slides/_rels/slide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4.emf"/><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notesSlide" Target="../notesSlides/notesSlide5.xml"/><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19" Type="http://schemas.openxmlformats.org/officeDocument/2006/relationships/image" Target="../media/image40.png"/><Relationship Id="rId4" Type="http://schemas.openxmlformats.org/officeDocument/2006/relationships/image" Target="../media/image25.emf"/><Relationship Id="rId9" Type="http://schemas.openxmlformats.org/officeDocument/2006/relationships/image" Target="../media/image30.png"/><Relationship Id="rId14" Type="http://schemas.openxmlformats.org/officeDocument/2006/relationships/image" Target="../media/image35.svg"/></Relationships>
</file>

<file path=ppt/slides/_rels/slide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emf"/></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8.emf"/><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6.png"/><Relationship Id="rId7" Type="http://schemas.openxmlformats.org/officeDocument/2006/relationships/image" Target="../media/image36.png"/><Relationship Id="rId2" Type="http://schemas.openxmlformats.org/officeDocument/2006/relationships/image" Target="../media/image52.emf"/><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49.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27.sv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4EB141D-C992-4BDD-B966-7F627DC92EB9}"/>
              </a:ext>
            </a:extLst>
          </p:cNvPr>
          <p:cNvPicPr>
            <a:picLocks noChangeAspect="1"/>
          </p:cNvPicPr>
          <p:nvPr/>
        </p:nvPicPr>
        <p:blipFill>
          <a:blip r:embed="rId3"/>
          <a:stretch>
            <a:fillRect/>
          </a:stretch>
        </p:blipFill>
        <p:spPr>
          <a:xfrm>
            <a:off x="8415114" y="469565"/>
            <a:ext cx="3240360" cy="1545402"/>
          </a:xfrm>
          <a:prstGeom prst="rect">
            <a:avLst/>
          </a:prstGeom>
        </p:spPr>
      </p:pic>
      <p:pic>
        <p:nvPicPr>
          <p:cNvPr id="10" name="Immagine 1">
            <a:extLst>
              <a:ext uri="{FF2B5EF4-FFF2-40B4-BE49-F238E27FC236}">
                <a16:creationId xmlns:a16="http://schemas.microsoft.com/office/drawing/2014/main" id="{3DDC091B-FCD7-4568-8226-51E509E580BC}"/>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93810" y="2021358"/>
            <a:ext cx="4920455" cy="179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asellaDiTesto 10">
            <a:extLst>
              <a:ext uri="{FF2B5EF4-FFF2-40B4-BE49-F238E27FC236}">
                <a16:creationId xmlns:a16="http://schemas.microsoft.com/office/drawing/2014/main" id="{B9CBD225-E74A-4465-9FEB-1063769C7AA9}"/>
              </a:ext>
            </a:extLst>
          </p:cNvPr>
          <p:cNvSpPr txBox="1">
            <a:spLocks noChangeArrowheads="1"/>
          </p:cNvSpPr>
          <p:nvPr/>
        </p:nvSpPr>
        <p:spPr bwMode="auto">
          <a:xfrm>
            <a:off x="1114428" y="3897177"/>
            <a:ext cx="10454180" cy="2084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lnSpc>
                <a:spcPct val="114000"/>
              </a:lnSpc>
              <a:spcBef>
                <a:spcPts val="600"/>
              </a:spcBef>
            </a:pPr>
            <a:r>
              <a:rPr lang="it-IT" sz="3600" dirty="0">
                <a:solidFill>
                  <a:srgbClr val="203864"/>
                </a:solidFill>
                <a:latin typeface="Century Gothic" panose="020B0502020202020204" pitchFamily="34" charset="0"/>
                <a:ea typeface="MS PGothic" panose="020B0600070205080204" pitchFamily="34" charset="-128"/>
              </a:rPr>
              <a:t>Osservatorio Congiunturale sulle imprese del Terziario della VDA </a:t>
            </a:r>
            <a:r>
              <a:rPr lang="it-IT" sz="3600" dirty="0">
                <a:latin typeface="Century Gothic" panose="020B0502020202020204" pitchFamily="34" charset="0"/>
                <a:ea typeface="MS PGothic" panose="020B0600070205080204" pitchFamily="34" charset="-128"/>
              </a:rPr>
              <a:t>| MARZO 2021</a:t>
            </a:r>
            <a:endParaRPr lang="it-IT" sz="3600" dirty="0">
              <a:solidFill>
                <a:srgbClr val="203864"/>
              </a:solidFill>
              <a:latin typeface="Century Gothic" panose="020B0502020202020204" pitchFamily="34" charset="0"/>
              <a:ea typeface="MS PGothic" panose="020B0600070205080204" pitchFamily="34" charset="-128"/>
            </a:endParaRPr>
          </a:p>
          <a:p>
            <a:pPr eaLnBrk="1" hangingPunct="1">
              <a:lnSpc>
                <a:spcPct val="114000"/>
              </a:lnSpc>
              <a:spcBef>
                <a:spcPts val="600"/>
              </a:spcBef>
            </a:pPr>
            <a:r>
              <a:rPr lang="it-IT" sz="2000" b="0" dirty="0">
                <a:latin typeface="Century Gothic" panose="020B0502020202020204" pitchFamily="34" charset="0"/>
              </a:rPr>
              <a:t>Presentazione</a:t>
            </a:r>
          </a:p>
          <a:p>
            <a:pPr eaLnBrk="1" hangingPunct="1">
              <a:lnSpc>
                <a:spcPct val="114000"/>
              </a:lnSpc>
              <a:spcBef>
                <a:spcPts val="600"/>
              </a:spcBef>
            </a:pPr>
            <a:r>
              <a:rPr lang="it-IT" sz="1400" b="0" dirty="0">
                <a:latin typeface="Century Gothic" panose="020B0502020202020204" pitchFamily="34" charset="0"/>
              </a:rPr>
              <a:t>Aosta, 30 marzo 2021 (19183ava/02)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18">
            <a:extLst>
              <a:ext uri="{FF2B5EF4-FFF2-40B4-BE49-F238E27FC236}">
                <a16:creationId xmlns:a16="http://schemas.microsoft.com/office/drawing/2014/main" id="{CA143087-04B4-4A0A-9062-74FC5C4E744E}"/>
              </a:ext>
            </a:extLst>
          </p:cNvPr>
          <p:cNvSpPr txBox="1">
            <a:spLocks noChangeArrowheads="1"/>
          </p:cNvSpPr>
          <p:nvPr/>
        </p:nvSpPr>
        <p:spPr bwMode="auto">
          <a:xfrm>
            <a:off x="1055440" y="3084491"/>
            <a:ext cx="1679123"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sz="1800" b="1"/>
              <a:t>Commercio</a:t>
            </a:r>
          </a:p>
        </p:txBody>
      </p:sp>
      <p:sp>
        <p:nvSpPr>
          <p:cNvPr id="36" name="Text Box 18">
            <a:extLst>
              <a:ext uri="{FF2B5EF4-FFF2-40B4-BE49-F238E27FC236}">
                <a16:creationId xmlns:a16="http://schemas.microsoft.com/office/drawing/2014/main" id="{06B6E180-3DD6-4415-ADE9-2EE56D3BD7EA}"/>
              </a:ext>
            </a:extLst>
          </p:cNvPr>
          <p:cNvSpPr txBox="1">
            <a:spLocks noChangeArrowheads="1"/>
          </p:cNvSpPr>
          <p:nvPr/>
        </p:nvSpPr>
        <p:spPr bwMode="auto">
          <a:xfrm>
            <a:off x="1055441" y="3593008"/>
            <a:ext cx="1571610"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sz="1800" b="1"/>
              <a:t>Turismo</a:t>
            </a:r>
          </a:p>
        </p:txBody>
      </p:sp>
      <p:sp>
        <p:nvSpPr>
          <p:cNvPr id="37" name="Text Box 18">
            <a:extLst>
              <a:ext uri="{FF2B5EF4-FFF2-40B4-BE49-F238E27FC236}">
                <a16:creationId xmlns:a16="http://schemas.microsoft.com/office/drawing/2014/main" id="{27D2D7C0-D6FC-4952-90D6-5989D91D5CDD}"/>
              </a:ext>
            </a:extLst>
          </p:cNvPr>
          <p:cNvSpPr txBox="1">
            <a:spLocks noChangeArrowheads="1"/>
          </p:cNvSpPr>
          <p:nvPr/>
        </p:nvSpPr>
        <p:spPr bwMode="auto">
          <a:xfrm>
            <a:off x="1055440" y="4111098"/>
            <a:ext cx="1450657"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sz="1800" b="1"/>
              <a:t>Servizi</a:t>
            </a:r>
          </a:p>
        </p:txBody>
      </p:sp>
      <p:pic>
        <p:nvPicPr>
          <p:cNvPr id="39" name="Elemento grafico 38" descr="Carrello della spesa">
            <a:extLst>
              <a:ext uri="{FF2B5EF4-FFF2-40B4-BE49-F238E27FC236}">
                <a16:creationId xmlns:a16="http://schemas.microsoft.com/office/drawing/2014/main" id="{A4085656-AC3B-4696-995C-DEB01D12C49A}"/>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339" y="2999068"/>
            <a:ext cx="567772" cy="567772"/>
          </a:xfrm>
          <a:prstGeom prst="rect">
            <a:avLst/>
          </a:prstGeom>
        </p:spPr>
      </p:pic>
      <p:pic>
        <p:nvPicPr>
          <p:cNvPr id="41" name="Elemento grafico 40" descr="Ingranaggi">
            <a:extLst>
              <a:ext uri="{FF2B5EF4-FFF2-40B4-BE49-F238E27FC236}">
                <a16:creationId xmlns:a16="http://schemas.microsoft.com/office/drawing/2014/main" id="{9B09B173-C4F7-4F20-B7E9-2F7CC19C7CE8}"/>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339" y="4025675"/>
            <a:ext cx="567772" cy="567772"/>
          </a:xfrm>
          <a:prstGeom prst="rect">
            <a:avLst/>
          </a:prstGeom>
        </p:spPr>
      </p:pic>
      <p:pic>
        <p:nvPicPr>
          <p:cNvPr id="43" name="Elemento grafico 42" descr="Edificio">
            <a:extLst>
              <a:ext uri="{FF2B5EF4-FFF2-40B4-BE49-F238E27FC236}">
                <a16:creationId xmlns:a16="http://schemas.microsoft.com/office/drawing/2014/main" id="{56E24FE4-01B7-45F2-A3EA-2685A9E4F89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0147" y="3533393"/>
            <a:ext cx="516156" cy="516156"/>
          </a:xfrm>
          <a:prstGeom prst="rect">
            <a:avLst/>
          </a:prstGeom>
        </p:spPr>
      </p:pic>
      <p:sp>
        <p:nvSpPr>
          <p:cNvPr id="44" name="Ovale 43">
            <a:extLst>
              <a:ext uri="{FF2B5EF4-FFF2-40B4-BE49-F238E27FC236}">
                <a16:creationId xmlns:a16="http://schemas.microsoft.com/office/drawing/2014/main" id="{8269AACE-B35C-41B7-A2AD-E37629357623}"/>
              </a:ext>
            </a:extLst>
          </p:cNvPr>
          <p:cNvSpPr/>
          <p:nvPr/>
        </p:nvSpPr>
        <p:spPr bwMode="auto">
          <a:xfrm>
            <a:off x="6428322" y="3069209"/>
            <a:ext cx="1008112" cy="427490"/>
          </a:xfrm>
          <a:prstGeom prst="ellipse">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it-IT" sz="1600" b="0">
              <a:latin typeface="Century Gothic" panose="020B0502020202020204" pitchFamily="34" charset="0"/>
            </a:endParaRPr>
          </a:p>
        </p:txBody>
      </p:sp>
      <p:sp>
        <p:nvSpPr>
          <p:cNvPr id="45" name="Rettangolo 44">
            <a:extLst>
              <a:ext uri="{FF2B5EF4-FFF2-40B4-BE49-F238E27FC236}">
                <a16:creationId xmlns:a16="http://schemas.microsoft.com/office/drawing/2014/main" id="{770ED810-56B3-47E3-8A09-BB3A75FFD4F2}"/>
              </a:ext>
            </a:extLst>
          </p:cNvPr>
          <p:cNvSpPr/>
          <p:nvPr/>
        </p:nvSpPr>
        <p:spPr>
          <a:xfrm>
            <a:off x="6467913" y="3098288"/>
            <a:ext cx="928931" cy="369332"/>
          </a:xfrm>
          <a:prstGeom prst="rect">
            <a:avLst/>
          </a:prstGeom>
        </p:spPr>
        <p:txBody>
          <a:bodyPr wrap="square">
            <a:spAutoFit/>
          </a:bodyPr>
          <a:lstStyle/>
          <a:p>
            <a:pPr algn="ctr"/>
            <a:r>
              <a:rPr lang="it-IT" sz="1800" dirty="0">
                <a:solidFill>
                  <a:schemeClr val="bg1"/>
                </a:solidFill>
                <a:latin typeface="Century Gothic" panose="020B0502020202020204" pitchFamily="34" charset="0"/>
              </a:rPr>
              <a:t>-43</a:t>
            </a:r>
            <a:endParaRPr lang="it-IT" sz="1100" dirty="0">
              <a:solidFill>
                <a:schemeClr val="bg1"/>
              </a:solidFill>
              <a:latin typeface="Century Gothic" panose="020B0502020202020204" pitchFamily="34" charset="0"/>
            </a:endParaRPr>
          </a:p>
        </p:txBody>
      </p:sp>
      <p:sp>
        <p:nvSpPr>
          <p:cNvPr id="48" name="Ovale 47">
            <a:extLst>
              <a:ext uri="{FF2B5EF4-FFF2-40B4-BE49-F238E27FC236}">
                <a16:creationId xmlns:a16="http://schemas.microsoft.com/office/drawing/2014/main" id="{F958B01C-D11D-4661-821B-A951E22D3E2F}"/>
              </a:ext>
            </a:extLst>
          </p:cNvPr>
          <p:cNvSpPr/>
          <p:nvPr/>
        </p:nvSpPr>
        <p:spPr bwMode="auto">
          <a:xfrm>
            <a:off x="6474146" y="3577726"/>
            <a:ext cx="916465" cy="427490"/>
          </a:xfrm>
          <a:prstGeom prst="ellipse">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it-IT" sz="1600" b="0">
              <a:latin typeface="Century Gothic" panose="020B0502020202020204" pitchFamily="34" charset="0"/>
            </a:endParaRPr>
          </a:p>
        </p:txBody>
      </p:sp>
      <p:sp>
        <p:nvSpPr>
          <p:cNvPr id="49" name="Rettangolo 48">
            <a:extLst>
              <a:ext uri="{FF2B5EF4-FFF2-40B4-BE49-F238E27FC236}">
                <a16:creationId xmlns:a16="http://schemas.microsoft.com/office/drawing/2014/main" id="{F1D573E9-537A-4B3C-82D8-125D42649487}"/>
              </a:ext>
            </a:extLst>
          </p:cNvPr>
          <p:cNvSpPr/>
          <p:nvPr/>
        </p:nvSpPr>
        <p:spPr>
          <a:xfrm>
            <a:off x="6467913" y="3606805"/>
            <a:ext cx="928931" cy="369332"/>
          </a:xfrm>
          <a:prstGeom prst="rect">
            <a:avLst/>
          </a:prstGeom>
        </p:spPr>
        <p:txBody>
          <a:bodyPr wrap="square">
            <a:spAutoFit/>
          </a:bodyPr>
          <a:lstStyle/>
          <a:p>
            <a:pPr algn="ctr"/>
            <a:r>
              <a:rPr lang="it-IT" sz="1800" dirty="0">
                <a:solidFill>
                  <a:schemeClr val="bg1"/>
                </a:solidFill>
                <a:latin typeface="Century Gothic" panose="020B0502020202020204" pitchFamily="34" charset="0"/>
              </a:rPr>
              <a:t>-12</a:t>
            </a:r>
            <a:endParaRPr lang="it-IT" sz="1100" dirty="0">
              <a:solidFill>
                <a:schemeClr val="bg1"/>
              </a:solidFill>
              <a:latin typeface="Century Gothic" panose="020B0502020202020204" pitchFamily="34" charset="0"/>
            </a:endParaRPr>
          </a:p>
        </p:txBody>
      </p:sp>
      <p:sp>
        <p:nvSpPr>
          <p:cNvPr id="50" name="Ovale 49">
            <a:extLst>
              <a:ext uri="{FF2B5EF4-FFF2-40B4-BE49-F238E27FC236}">
                <a16:creationId xmlns:a16="http://schemas.microsoft.com/office/drawing/2014/main" id="{F1A9EC40-7CAD-46AB-BD5E-D7973B2CDBB4}"/>
              </a:ext>
            </a:extLst>
          </p:cNvPr>
          <p:cNvSpPr/>
          <p:nvPr/>
        </p:nvSpPr>
        <p:spPr bwMode="auto">
          <a:xfrm>
            <a:off x="6428322" y="4095816"/>
            <a:ext cx="1008112" cy="427490"/>
          </a:xfrm>
          <a:prstGeom prst="ellipse">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it-IT" sz="1600" b="0">
              <a:latin typeface="Century Gothic" panose="020B0502020202020204" pitchFamily="34" charset="0"/>
            </a:endParaRPr>
          </a:p>
        </p:txBody>
      </p:sp>
      <p:sp>
        <p:nvSpPr>
          <p:cNvPr id="51" name="Rettangolo 50">
            <a:extLst>
              <a:ext uri="{FF2B5EF4-FFF2-40B4-BE49-F238E27FC236}">
                <a16:creationId xmlns:a16="http://schemas.microsoft.com/office/drawing/2014/main" id="{5E51F097-48E7-47D1-9467-B6855E254EF0}"/>
              </a:ext>
            </a:extLst>
          </p:cNvPr>
          <p:cNvSpPr/>
          <p:nvPr/>
        </p:nvSpPr>
        <p:spPr>
          <a:xfrm>
            <a:off x="6467913" y="4124895"/>
            <a:ext cx="928931" cy="369332"/>
          </a:xfrm>
          <a:prstGeom prst="rect">
            <a:avLst/>
          </a:prstGeom>
        </p:spPr>
        <p:txBody>
          <a:bodyPr wrap="square">
            <a:spAutoFit/>
          </a:bodyPr>
          <a:lstStyle/>
          <a:p>
            <a:pPr algn="ctr"/>
            <a:r>
              <a:rPr lang="it-IT" sz="1800" dirty="0">
                <a:solidFill>
                  <a:schemeClr val="bg1"/>
                </a:solidFill>
                <a:latin typeface="Century Gothic" panose="020B0502020202020204" pitchFamily="34" charset="0"/>
              </a:rPr>
              <a:t>+7</a:t>
            </a:r>
            <a:endParaRPr lang="it-IT" sz="1100" dirty="0">
              <a:solidFill>
                <a:schemeClr val="bg1"/>
              </a:solidFill>
              <a:latin typeface="Century Gothic" panose="020B0502020202020204" pitchFamily="34" charset="0"/>
            </a:endParaRPr>
          </a:p>
        </p:txBody>
      </p:sp>
      <p:sp>
        <p:nvSpPr>
          <p:cNvPr id="52" name="Rettangolo 93">
            <a:extLst>
              <a:ext uri="{FF2B5EF4-FFF2-40B4-BE49-F238E27FC236}">
                <a16:creationId xmlns:a16="http://schemas.microsoft.com/office/drawing/2014/main" id="{5B5FD24B-1784-4A1E-B411-FA0C3BA95DC7}"/>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Research su dati </a:t>
            </a:r>
            <a:r>
              <a:rPr lang="it-IT" altLang="it-IT" sz="1000" b="0">
                <a:latin typeface="Century Gothic" panose="020B0502020202020204" pitchFamily="34" charset="0"/>
              </a:rPr>
              <a:t>Infocamere (Movimprese).</a:t>
            </a:r>
            <a:endParaRPr lang="it-IT" sz="1000" b="0" i="1">
              <a:latin typeface="Century Gothic" panose="020B0502020202020204" pitchFamily="34" charset="0"/>
            </a:endParaRPr>
          </a:p>
        </p:txBody>
      </p:sp>
      <p:sp>
        <p:nvSpPr>
          <p:cNvPr id="56" name="Rettangolo 55">
            <a:extLst>
              <a:ext uri="{FF2B5EF4-FFF2-40B4-BE49-F238E27FC236}">
                <a16:creationId xmlns:a16="http://schemas.microsoft.com/office/drawing/2014/main" id="{66595DD0-F6A4-4801-8C02-70EBA0913A8C}"/>
              </a:ext>
            </a:extLst>
          </p:cNvPr>
          <p:cNvSpPr/>
          <p:nvPr/>
        </p:nvSpPr>
        <p:spPr bwMode="auto">
          <a:xfrm>
            <a:off x="5663406" y="2299790"/>
            <a:ext cx="2537945" cy="707886"/>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kumimoji="0" lang="it-IT" sz="1400" u="sng" strike="noStrike" cap="none" normalizeH="0" baseline="0">
                <a:ln>
                  <a:noFill/>
                </a:ln>
                <a:solidFill>
                  <a:schemeClr val="tx1"/>
                </a:solidFill>
                <a:effectLst/>
                <a:latin typeface="Century Gothic" panose="020B0502020202020204" pitchFamily="34" charset="0"/>
              </a:rPr>
              <a:t>DATI UFFICIALI A FINE 2020 «A SEGUITO DEI RISTORI»</a:t>
            </a:r>
            <a:endParaRPr kumimoji="0" lang="it-IT" sz="1400" strike="noStrike" cap="none" normalizeH="0" baseline="0">
              <a:ln>
                <a:noFill/>
              </a:ln>
              <a:solidFill>
                <a:schemeClr val="tx1"/>
              </a:solidFill>
              <a:effectLst/>
              <a:latin typeface="Century Gothic" panose="020B0502020202020204" pitchFamily="34" charset="0"/>
            </a:endParaRPr>
          </a:p>
          <a:p>
            <a:pPr algn="ctr" eaLnBrk="1" hangingPunct="1"/>
            <a:r>
              <a:rPr kumimoji="0" lang="it-IT" sz="1200" b="0" i="1" strike="noStrike" cap="none" normalizeH="0" baseline="0">
                <a:ln>
                  <a:noFill/>
                </a:ln>
                <a:solidFill>
                  <a:schemeClr val="tx1"/>
                </a:solidFill>
                <a:effectLst/>
                <a:latin typeface="Century Gothic" panose="020B0502020202020204" pitchFamily="34" charset="0"/>
              </a:rPr>
              <a:t>(Infocamere, dicembre 2020)</a:t>
            </a:r>
          </a:p>
        </p:txBody>
      </p:sp>
      <p:sp>
        <p:nvSpPr>
          <p:cNvPr id="62" name="Ovale 61">
            <a:extLst>
              <a:ext uri="{FF2B5EF4-FFF2-40B4-BE49-F238E27FC236}">
                <a16:creationId xmlns:a16="http://schemas.microsoft.com/office/drawing/2014/main" id="{26266264-534F-4AA1-B5D8-165C129B6E83}"/>
              </a:ext>
            </a:extLst>
          </p:cNvPr>
          <p:cNvSpPr/>
          <p:nvPr/>
        </p:nvSpPr>
        <p:spPr bwMode="auto">
          <a:xfrm>
            <a:off x="3285743" y="3069209"/>
            <a:ext cx="1108923" cy="427490"/>
          </a:xfrm>
          <a:prstGeom prst="ellipse">
            <a:avLst/>
          </a:prstGeom>
          <a:solidFill>
            <a:schemeClr val="bg1">
              <a:lumMod val="65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it-IT" sz="1600" b="0">
              <a:latin typeface="Century Gothic" panose="020B0502020202020204" pitchFamily="34" charset="0"/>
            </a:endParaRPr>
          </a:p>
        </p:txBody>
      </p:sp>
      <p:sp>
        <p:nvSpPr>
          <p:cNvPr id="63" name="Rettangolo 62">
            <a:extLst>
              <a:ext uri="{FF2B5EF4-FFF2-40B4-BE49-F238E27FC236}">
                <a16:creationId xmlns:a16="http://schemas.microsoft.com/office/drawing/2014/main" id="{7D6E5227-ED7F-4797-873D-D989661AA78F}"/>
              </a:ext>
            </a:extLst>
          </p:cNvPr>
          <p:cNvSpPr/>
          <p:nvPr/>
        </p:nvSpPr>
        <p:spPr>
          <a:xfrm>
            <a:off x="3375739" y="3098288"/>
            <a:ext cx="928931" cy="369332"/>
          </a:xfrm>
          <a:prstGeom prst="rect">
            <a:avLst/>
          </a:prstGeom>
        </p:spPr>
        <p:txBody>
          <a:bodyPr wrap="square">
            <a:spAutoFit/>
          </a:bodyPr>
          <a:lstStyle/>
          <a:p>
            <a:pPr algn="ctr"/>
            <a:r>
              <a:rPr lang="it-IT" sz="1800" dirty="0">
                <a:solidFill>
                  <a:schemeClr val="bg1"/>
                </a:solidFill>
                <a:latin typeface="Century Gothic" panose="020B0502020202020204" pitchFamily="34" charset="0"/>
              </a:rPr>
              <a:t>-400</a:t>
            </a:r>
            <a:endParaRPr lang="it-IT" sz="1100" dirty="0">
              <a:solidFill>
                <a:schemeClr val="bg1"/>
              </a:solidFill>
              <a:latin typeface="Century Gothic" panose="020B0502020202020204" pitchFamily="34" charset="0"/>
            </a:endParaRPr>
          </a:p>
        </p:txBody>
      </p:sp>
      <p:sp>
        <p:nvSpPr>
          <p:cNvPr id="64" name="Ovale 63">
            <a:extLst>
              <a:ext uri="{FF2B5EF4-FFF2-40B4-BE49-F238E27FC236}">
                <a16:creationId xmlns:a16="http://schemas.microsoft.com/office/drawing/2014/main" id="{8A2EBB37-A1F0-4D0A-83D5-D6ACE124EB04}"/>
              </a:ext>
            </a:extLst>
          </p:cNvPr>
          <p:cNvSpPr/>
          <p:nvPr/>
        </p:nvSpPr>
        <p:spPr bwMode="auto">
          <a:xfrm>
            <a:off x="3285743" y="3577726"/>
            <a:ext cx="1108923" cy="427490"/>
          </a:xfrm>
          <a:prstGeom prst="ellipse">
            <a:avLst/>
          </a:prstGeom>
          <a:solidFill>
            <a:schemeClr val="bg1">
              <a:lumMod val="65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it-IT" sz="1600" b="0">
              <a:latin typeface="Century Gothic" panose="020B0502020202020204" pitchFamily="34" charset="0"/>
            </a:endParaRPr>
          </a:p>
        </p:txBody>
      </p:sp>
      <p:sp>
        <p:nvSpPr>
          <p:cNvPr id="65" name="Rettangolo 64">
            <a:extLst>
              <a:ext uri="{FF2B5EF4-FFF2-40B4-BE49-F238E27FC236}">
                <a16:creationId xmlns:a16="http://schemas.microsoft.com/office/drawing/2014/main" id="{FA7205B5-F3E7-411D-A690-136424C191FF}"/>
              </a:ext>
            </a:extLst>
          </p:cNvPr>
          <p:cNvSpPr/>
          <p:nvPr/>
        </p:nvSpPr>
        <p:spPr>
          <a:xfrm>
            <a:off x="3375739" y="3606805"/>
            <a:ext cx="928931" cy="369332"/>
          </a:xfrm>
          <a:prstGeom prst="rect">
            <a:avLst/>
          </a:prstGeom>
        </p:spPr>
        <p:txBody>
          <a:bodyPr wrap="square">
            <a:spAutoFit/>
          </a:bodyPr>
          <a:lstStyle/>
          <a:p>
            <a:pPr algn="ctr"/>
            <a:r>
              <a:rPr lang="it-IT" sz="1800" dirty="0">
                <a:solidFill>
                  <a:schemeClr val="bg1"/>
                </a:solidFill>
                <a:latin typeface="Century Gothic" panose="020B0502020202020204" pitchFamily="34" charset="0"/>
              </a:rPr>
              <a:t>-250</a:t>
            </a:r>
            <a:endParaRPr lang="it-IT" sz="1100" dirty="0">
              <a:solidFill>
                <a:schemeClr val="bg1"/>
              </a:solidFill>
              <a:latin typeface="Century Gothic" panose="020B0502020202020204" pitchFamily="34" charset="0"/>
            </a:endParaRPr>
          </a:p>
        </p:txBody>
      </p:sp>
      <p:sp>
        <p:nvSpPr>
          <p:cNvPr id="66" name="Ovale 65">
            <a:extLst>
              <a:ext uri="{FF2B5EF4-FFF2-40B4-BE49-F238E27FC236}">
                <a16:creationId xmlns:a16="http://schemas.microsoft.com/office/drawing/2014/main" id="{9AF4E0C4-DE00-4C7C-A616-AA882F2F1A85}"/>
              </a:ext>
            </a:extLst>
          </p:cNvPr>
          <p:cNvSpPr/>
          <p:nvPr/>
        </p:nvSpPr>
        <p:spPr bwMode="auto">
          <a:xfrm>
            <a:off x="3285743" y="4095816"/>
            <a:ext cx="1108923" cy="427490"/>
          </a:xfrm>
          <a:prstGeom prst="ellipse">
            <a:avLst/>
          </a:prstGeom>
          <a:solidFill>
            <a:schemeClr val="bg1">
              <a:lumMod val="65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it-IT" sz="1600" b="0">
              <a:latin typeface="Century Gothic" panose="020B0502020202020204" pitchFamily="34" charset="0"/>
            </a:endParaRPr>
          </a:p>
        </p:txBody>
      </p:sp>
      <p:sp>
        <p:nvSpPr>
          <p:cNvPr id="67" name="Rettangolo 66">
            <a:extLst>
              <a:ext uri="{FF2B5EF4-FFF2-40B4-BE49-F238E27FC236}">
                <a16:creationId xmlns:a16="http://schemas.microsoft.com/office/drawing/2014/main" id="{582BC818-0808-4C1F-98E1-A7C2D4924E0B}"/>
              </a:ext>
            </a:extLst>
          </p:cNvPr>
          <p:cNvSpPr/>
          <p:nvPr/>
        </p:nvSpPr>
        <p:spPr>
          <a:xfrm>
            <a:off x="3375739" y="4124895"/>
            <a:ext cx="928931" cy="369332"/>
          </a:xfrm>
          <a:prstGeom prst="rect">
            <a:avLst/>
          </a:prstGeom>
        </p:spPr>
        <p:txBody>
          <a:bodyPr wrap="square">
            <a:spAutoFit/>
          </a:bodyPr>
          <a:lstStyle/>
          <a:p>
            <a:pPr algn="ctr"/>
            <a:r>
              <a:rPr lang="it-IT" sz="1800" dirty="0">
                <a:solidFill>
                  <a:schemeClr val="bg1"/>
                </a:solidFill>
                <a:latin typeface="Century Gothic" panose="020B0502020202020204" pitchFamily="34" charset="0"/>
              </a:rPr>
              <a:t>-150</a:t>
            </a:r>
            <a:endParaRPr lang="it-IT" sz="1100" dirty="0">
              <a:solidFill>
                <a:schemeClr val="bg1"/>
              </a:solidFill>
              <a:latin typeface="Century Gothic" panose="020B0502020202020204" pitchFamily="34" charset="0"/>
            </a:endParaRPr>
          </a:p>
        </p:txBody>
      </p:sp>
      <p:sp>
        <p:nvSpPr>
          <p:cNvPr id="68" name="Rettangolo 67">
            <a:extLst>
              <a:ext uri="{FF2B5EF4-FFF2-40B4-BE49-F238E27FC236}">
                <a16:creationId xmlns:a16="http://schemas.microsoft.com/office/drawing/2014/main" id="{067968FF-7254-4530-AA6B-1C25DD5E6694}"/>
              </a:ext>
            </a:extLst>
          </p:cNvPr>
          <p:cNvSpPr/>
          <p:nvPr/>
        </p:nvSpPr>
        <p:spPr bwMode="auto">
          <a:xfrm>
            <a:off x="2444334" y="2299790"/>
            <a:ext cx="2791740" cy="707886"/>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kumimoji="0" lang="it-IT" sz="1400" u="sng" strike="noStrike" cap="none" normalizeH="0" baseline="0">
                <a:ln>
                  <a:noFill/>
                </a:ln>
                <a:solidFill>
                  <a:schemeClr val="tx1"/>
                </a:solidFill>
                <a:effectLst/>
                <a:latin typeface="Century Gothic" panose="020B0502020202020204" pitchFamily="34" charset="0"/>
              </a:rPr>
              <a:t>PREVISIONI POST LOCKDOWN «IN ASSENZA DI RISTORI»</a:t>
            </a:r>
            <a:endParaRPr lang="it-IT" sz="1400" u="sng">
              <a:latin typeface="Century Gothic" panose="020B0502020202020204" pitchFamily="34" charset="0"/>
            </a:endParaRPr>
          </a:p>
          <a:p>
            <a:pPr algn="ctr" eaLnBrk="1" hangingPunct="1"/>
            <a:r>
              <a:rPr kumimoji="0" lang="it-IT" sz="1200" b="0" i="1" strike="noStrike" cap="none" normalizeH="0" baseline="0">
                <a:ln>
                  <a:noFill/>
                </a:ln>
                <a:solidFill>
                  <a:schemeClr val="tx1"/>
                </a:solidFill>
                <a:effectLst/>
                <a:latin typeface="Century Gothic" panose="020B0502020202020204" pitchFamily="34" charset="0"/>
              </a:rPr>
              <a:t>(Format, aprile 2020)</a:t>
            </a:r>
          </a:p>
        </p:txBody>
      </p:sp>
      <p:sp>
        <p:nvSpPr>
          <p:cNvPr id="69" name="Ovale 68">
            <a:extLst>
              <a:ext uri="{FF2B5EF4-FFF2-40B4-BE49-F238E27FC236}">
                <a16:creationId xmlns:a16="http://schemas.microsoft.com/office/drawing/2014/main" id="{33E68090-92C8-4B4F-9176-39E60E805E00}"/>
              </a:ext>
            </a:extLst>
          </p:cNvPr>
          <p:cNvSpPr/>
          <p:nvPr/>
        </p:nvSpPr>
        <p:spPr bwMode="auto">
          <a:xfrm>
            <a:off x="9436086" y="3069209"/>
            <a:ext cx="1008112" cy="427490"/>
          </a:xfrm>
          <a:prstGeom prst="ellipse">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it-IT" sz="1600" b="0">
              <a:latin typeface="Century Gothic" panose="020B0502020202020204" pitchFamily="34" charset="0"/>
            </a:endParaRPr>
          </a:p>
        </p:txBody>
      </p:sp>
      <p:sp>
        <p:nvSpPr>
          <p:cNvPr id="70" name="Rettangolo 69">
            <a:extLst>
              <a:ext uri="{FF2B5EF4-FFF2-40B4-BE49-F238E27FC236}">
                <a16:creationId xmlns:a16="http://schemas.microsoft.com/office/drawing/2014/main" id="{A52DF7F6-85D7-41CD-8B66-1401B0F03A75}"/>
              </a:ext>
            </a:extLst>
          </p:cNvPr>
          <p:cNvSpPr/>
          <p:nvPr/>
        </p:nvSpPr>
        <p:spPr>
          <a:xfrm>
            <a:off x="9517901" y="3098288"/>
            <a:ext cx="844483" cy="369332"/>
          </a:xfrm>
          <a:prstGeom prst="rect">
            <a:avLst/>
          </a:prstGeom>
        </p:spPr>
        <p:txBody>
          <a:bodyPr wrap="square">
            <a:spAutoFit/>
          </a:bodyPr>
          <a:lstStyle/>
          <a:p>
            <a:pPr algn="ctr"/>
            <a:r>
              <a:rPr lang="it-IT" sz="1800" dirty="0">
                <a:solidFill>
                  <a:schemeClr val="bg1"/>
                </a:solidFill>
                <a:latin typeface="Century Gothic" panose="020B0502020202020204" pitchFamily="34" charset="0"/>
              </a:rPr>
              <a:t>180</a:t>
            </a:r>
            <a:endParaRPr lang="it-IT" sz="1100" dirty="0">
              <a:solidFill>
                <a:schemeClr val="bg1"/>
              </a:solidFill>
              <a:latin typeface="Century Gothic" panose="020B0502020202020204" pitchFamily="34" charset="0"/>
            </a:endParaRPr>
          </a:p>
        </p:txBody>
      </p:sp>
      <p:sp>
        <p:nvSpPr>
          <p:cNvPr id="71" name="Ovale 70">
            <a:extLst>
              <a:ext uri="{FF2B5EF4-FFF2-40B4-BE49-F238E27FC236}">
                <a16:creationId xmlns:a16="http://schemas.microsoft.com/office/drawing/2014/main" id="{36DAF678-362C-486E-B8AF-E6D5FDFA409E}"/>
              </a:ext>
            </a:extLst>
          </p:cNvPr>
          <p:cNvSpPr/>
          <p:nvPr/>
        </p:nvSpPr>
        <p:spPr bwMode="auto">
          <a:xfrm>
            <a:off x="9436086" y="3577726"/>
            <a:ext cx="1008112" cy="427490"/>
          </a:xfrm>
          <a:prstGeom prst="ellipse">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it-IT" sz="1600" b="0">
              <a:latin typeface="Century Gothic" panose="020B0502020202020204" pitchFamily="34" charset="0"/>
            </a:endParaRPr>
          </a:p>
        </p:txBody>
      </p:sp>
      <p:sp>
        <p:nvSpPr>
          <p:cNvPr id="72" name="Rettangolo 71">
            <a:extLst>
              <a:ext uri="{FF2B5EF4-FFF2-40B4-BE49-F238E27FC236}">
                <a16:creationId xmlns:a16="http://schemas.microsoft.com/office/drawing/2014/main" id="{33CA0F81-518D-4587-AC3B-867B2D7FE9B2}"/>
              </a:ext>
            </a:extLst>
          </p:cNvPr>
          <p:cNvSpPr/>
          <p:nvPr/>
        </p:nvSpPr>
        <p:spPr>
          <a:xfrm>
            <a:off x="9517901" y="3606805"/>
            <a:ext cx="844483" cy="369332"/>
          </a:xfrm>
          <a:prstGeom prst="rect">
            <a:avLst/>
          </a:prstGeom>
        </p:spPr>
        <p:txBody>
          <a:bodyPr wrap="square">
            <a:spAutoFit/>
          </a:bodyPr>
          <a:lstStyle/>
          <a:p>
            <a:pPr algn="ctr"/>
            <a:r>
              <a:rPr lang="it-IT" sz="1800" dirty="0">
                <a:solidFill>
                  <a:schemeClr val="bg1"/>
                </a:solidFill>
                <a:latin typeface="Century Gothic" panose="020B0502020202020204" pitchFamily="34" charset="0"/>
              </a:rPr>
              <a:t>120</a:t>
            </a:r>
            <a:endParaRPr lang="it-IT" sz="1100" dirty="0">
              <a:solidFill>
                <a:schemeClr val="bg1"/>
              </a:solidFill>
              <a:latin typeface="Century Gothic" panose="020B0502020202020204" pitchFamily="34" charset="0"/>
            </a:endParaRPr>
          </a:p>
        </p:txBody>
      </p:sp>
      <p:sp>
        <p:nvSpPr>
          <p:cNvPr id="73" name="Ovale 72">
            <a:extLst>
              <a:ext uri="{FF2B5EF4-FFF2-40B4-BE49-F238E27FC236}">
                <a16:creationId xmlns:a16="http://schemas.microsoft.com/office/drawing/2014/main" id="{6FDC45C1-2671-4285-B57D-D3AED90D80E1}"/>
              </a:ext>
            </a:extLst>
          </p:cNvPr>
          <p:cNvSpPr/>
          <p:nvPr/>
        </p:nvSpPr>
        <p:spPr bwMode="auto">
          <a:xfrm>
            <a:off x="9436086" y="4095816"/>
            <a:ext cx="1008112" cy="427490"/>
          </a:xfrm>
          <a:prstGeom prst="ellipse">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it-IT" sz="1600" b="0">
              <a:latin typeface="Century Gothic" panose="020B0502020202020204" pitchFamily="34" charset="0"/>
            </a:endParaRPr>
          </a:p>
        </p:txBody>
      </p:sp>
      <p:sp>
        <p:nvSpPr>
          <p:cNvPr id="74" name="Rettangolo 73">
            <a:extLst>
              <a:ext uri="{FF2B5EF4-FFF2-40B4-BE49-F238E27FC236}">
                <a16:creationId xmlns:a16="http://schemas.microsoft.com/office/drawing/2014/main" id="{7FC09526-2621-4456-A22F-63D60E902CD8}"/>
              </a:ext>
            </a:extLst>
          </p:cNvPr>
          <p:cNvSpPr/>
          <p:nvPr/>
        </p:nvSpPr>
        <p:spPr>
          <a:xfrm>
            <a:off x="9517901" y="4124895"/>
            <a:ext cx="844483" cy="369332"/>
          </a:xfrm>
          <a:prstGeom prst="rect">
            <a:avLst/>
          </a:prstGeom>
        </p:spPr>
        <p:txBody>
          <a:bodyPr wrap="square">
            <a:spAutoFit/>
          </a:bodyPr>
          <a:lstStyle/>
          <a:p>
            <a:pPr algn="ctr"/>
            <a:r>
              <a:rPr lang="it-IT" sz="1800" dirty="0">
                <a:solidFill>
                  <a:schemeClr val="bg1"/>
                </a:solidFill>
                <a:latin typeface="Century Gothic" panose="020B0502020202020204" pitchFamily="34" charset="0"/>
              </a:rPr>
              <a:t>50</a:t>
            </a:r>
            <a:endParaRPr lang="it-IT" sz="1100" dirty="0">
              <a:solidFill>
                <a:schemeClr val="bg1"/>
              </a:solidFill>
              <a:latin typeface="Century Gothic" panose="020B0502020202020204" pitchFamily="34" charset="0"/>
            </a:endParaRPr>
          </a:p>
        </p:txBody>
      </p:sp>
      <p:sp>
        <p:nvSpPr>
          <p:cNvPr id="75" name="Rettangolo 74">
            <a:extLst>
              <a:ext uri="{FF2B5EF4-FFF2-40B4-BE49-F238E27FC236}">
                <a16:creationId xmlns:a16="http://schemas.microsoft.com/office/drawing/2014/main" id="{AFDA2A1D-302F-4687-9439-A9CE61239B21}"/>
              </a:ext>
            </a:extLst>
          </p:cNvPr>
          <p:cNvSpPr/>
          <p:nvPr/>
        </p:nvSpPr>
        <p:spPr bwMode="auto">
          <a:xfrm>
            <a:off x="8671170" y="2299790"/>
            <a:ext cx="2537945" cy="707886"/>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kumimoji="0" lang="it-IT" sz="1400" u="sng" strike="noStrike" cap="none" normalizeH="0" baseline="0" dirty="0">
                <a:ln>
                  <a:noFill/>
                </a:ln>
                <a:solidFill>
                  <a:schemeClr val="tx1"/>
                </a:solidFill>
                <a:effectLst/>
                <a:latin typeface="Century Gothic" panose="020B0502020202020204" pitchFamily="34" charset="0"/>
              </a:rPr>
              <a:t>STIMA DELLE IMPRESE «ZOMBIE» </a:t>
            </a:r>
            <a:endParaRPr kumimoji="0" lang="it-IT" sz="1400" strike="noStrike" cap="none" normalizeH="0" baseline="0" dirty="0">
              <a:ln>
                <a:noFill/>
              </a:ln>
              <a:solidFill>
                <a:schemeClr val="tx1"/>
              </a:solidFill>
              <a:effectLst/>
              <a:latin typeface="Century Gothic" panose="020B0502020202020204" pitchFamily="34" charset="0"/>
            </a:endParaRPr>
          </a:p>
          <a:p>
            <a:pPr algn="ctr" eaLnBrk="1" hangingPunct="1"/>
            <a:r>
              <a:rPr kumimoji="0" lang="it-IT" sz="1200" b="0" i="1" strike="noStrike" cap="none" normalizeH="0" baseline="0" dirty="0">
                <a:ln>
                  <a:noFill/>
                </a:ln>
                <a:solidFill>
                  <a:schemeClr val="tx1"/>
                </a:solidFill>
                <a:effectLst/>
                <a:latin typeface="Century Gothic" panose="020B0502020202020204" pitchFamily="34" charset="0"/>
              </a:rPr>
              <a:t>(Format, marzo 2021)</a:t>
            </a:r>
          </a:p>
        </p:txBody>
      </p:sp>
      <p:cxnSp>
        <p:nvCxnSpPr>
          <p:cNvPr id="77" name="Connettore diritto 76">
            <a:extLst>
              <a:ext uri="{FF2B5EF4-FFF2-40B4-BE49-F238E27FC236}">
                <a16:creationId xmlns:a16="http://schemas.microsoft.com/office/drawing/2014/main" id="{C1F9C744-1009-4032-B070-718E93B95AFB}"/>
              </a:ext>
            </a:extLst>
          </p:cNvPr>
          <p:cNvCxnSpPr>
            <a:cxnSpLocks/>
          </p:cNvCxnSpPr>
          <p:nvPr/>
        </p:nvCxnSpPr>
        <p:spPr bwMode="auto">
          <a:xfrm>
            <a:off x="454338" y="4654697"/>
            <a:ext cx="11016000" cy="0"/>
          </a:xfrm>
          <a:prstGeom prst="line">
            <a:avLst/>
          </a:prstGeom>
          <a:noFill/>
          <a:ln w="38100" cap="flat" cmpd="sng" algn="ctr">
            <a:solidFill>
              <a:schemeClr val="tx1"/>
            </a:solidFill>
            <a:prstDash val="solid"/>
            <a:round/>
            <a:headEnd type="none" w="med" len="med"/>
            <a:tailEnd type="none" w="med" len="med"/>
          </a:ln>
          <a:effectLst/>
        </p:spPr>
      </p:cxnSp>
      <p:sp>
        <p:nvSpPr>
          <p:cNvPr id="78" name="Text Box 18">
            <a:extLst>
              <a:ext uri="{FF2B5EF4-FFF2-40B4-BE49-F238E27FC236}">
                <a16:creationId xmlns:a16="http://schemas.microsoft.com/office/drawing/2014/main" id="{43D8F84E-448E-4BA9-96C9-B00A2400139B}"/>
              </a:ext>
            </a:extLst>
          </p:cNvPr>
          <p:cNvSpPr txBox="1">
            <a:spLocks noChangeArrowheads="1"/>
          </p:cNvSpPr>
          <p:nvPr/>
        </p:nvSpPr>
        <p:spPr bwMode="auto">
          <a:xfrm>
            <a:off x="1055440" y="4786873"/>
            <a:ext cx="1450657"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sz="1800" b="1"/>
              <a:t>TERZIARIO</a:t>
            </a:r>
          </a:p>
        </p:txBody>
      </p:sp>
      <p:sp>
        <p:nvSpPr>
          <p:cNvPr id="80" name="Ovale 79">
            <a:extLst>
              <a:ext uri="{FF2B5EF4-FFF2-40B4-BE49-F238E27FC236}">
                <a16:creationId xmlns:a16="http://schemas.microsoft.com/office/drawing/2014/main" id="{66AFC45A-4FC2-4393-8AB2-D127D859442F}"/>
              </a:ext>
            </a:extLst>
          </p:cNvPr>
          <p:cNvSpPr/>
          <p:nvPr/>
        </p:nvSpPr>
        <p:spPr bwMode="auto">
          <a:xfrm>
            <a:off x="6428322" y="4726705"/>
            <a:ext cx="1008112" cy="517263"/>
          </a:xfrm>
          <a:prstGeom prst="ellipse">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it-IT" sz="1600" b="0">
              <a:latin typeface="Century Gothic" panose="020B0502020202020204" pitchFamily="34" charset="0"/>
            </a:endParaRPr>
          </a:p>
        </p:txBody>
      </p:sp>
      <p:sp>
        <p:nvSpPr>
          <p:cNvPr id="81" name="Rettangolo 80">
            <a:extLst>
              <a:ext uri="{FF2B5EF4-FFF2-40B4-BE49-F238E27FC236}">
                <a16:creationId xmlns:a16="http://schemas.microsoft.com/office/drawing/2014/main" id="{85B48BE9-0D19-4ABA-85BF-AE3EC64D88A4}"/>
              </a:ext>
            </a:extLst>
          </p:cNvPr>
          <p:cNvSpPr/>
          <p:nvPr/>
        </p:nvSpPr>
        <p:spPr>
          <a:xfrm>
            <a:off x="6510137" y="4800670"/>
            <a:ext cx="844483" cy="369332"/>
          </a:xfrm>
          <a:prstGeom prst="rect">
            <a:avLst/>
          </a:prstGeom>
        </p:spPr>
        <p:txBody>
          <a:bodyPr wrap="square">
            <a:spAutoFit/>
          </a:bodyPr>
          <a:lstStyle/>
          <a:p>
            <a:pPr algn="ctr"/>
            <a:r>
              <a:rPr lang="it-IT" sz="1800" dirty="0">
                <a:solidFill>
                  <a:schemeClr val="bg1"/>
                </a:solidFill>
                <a:latin typeface="Century Gothic" panose="020B0502020202020204" pitchFamily="34" charset="0"/>
              </a:rPr>
              <a:t>-48</a:t>
            </a:r>
            <a:endParaRPr lang="it-IT" sz="1100" dirty="0">
              <a:solidFill>
                <a:schemeClr val="bg1"/>
              </a:solidFill>
              <a:latin typeface="Century Gothic" panose="020B0502020202020204" pitchFamily="34" charset="0"/>
            </a:endParaRPr>
          </a:p>
        </p:txBody>
      </p:sp>
      <p:sp>
        <p:nvSpPr>
          <p:cNvPr id="82" name="Ovale 81">
            <a:extLst>
              <a:ext uri="{FF2B5EF4-FFF2-40B4-BE49-F238E27FC236}">
                <a16:creationId xmlns:a16="http://schemas.microsoft.com/office/drawing/2014/main" id="{B626C5A5-3D88-4FF3-BC65-B66B38D30D53}"/>
              </a:ext>
            </a:extLst>
          </p:cNvPr>
          <p:cNvSpPr/>
          <p:nvPr/>
        </p:nvSpPr>
        <p:spPr bwMode="auto">
          <a:xfrm>
            <a:off x="3285743" y="4726705"/>
            <a:ext cx="1108923" cy="517263"/>
          </a:xfrm>
          <a:prstGeom prst="ellipse">
            <a:avLst/>
          </a:prstGeom>
          <a:solidFill>
            <a:schemeClr val="bg1">
              <a:lumMod val="65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it-IT" sz="1600" b="0">
              <a:latin typeface="Century Gothic" panose="020B0502020202020204" pitchFamily="34" charset="0"/>
            </a:endParaRPr>
          </a:p>
        </p:txBody>
      </p:sp>
      <p:sp>
        <p:nvSpPr>
          <p:cNvPr id="83" name="Rettangolo 82">
            <a:extLst>
              <a:ext uri="{FF2B5EF4-FFF2-40B4-BE49-F238E27FC236}">
                <a16:creationId xmlns:a16="http://schemas.microsoft.com/office/drawing/2014/main" id="{514224A2-462F-47F5-A335-6C8B9C28459C}"/>
              </a:ext>
            </a:extLst>
          </p:cNvPr>
          <p:cNvSpPr/>
          <p:nvPr/>
        </p:nvSpPr>
        <p:spPr>
          <a:xfrm>
            <a:off x="3329292" y="4800670"/>
            <a:ext cx="1021824" cy="369332"/>
          </a:xfrm>
          <a:prstGeom prst="rect">
            <a:avLst/>
          </a:prstGeom>
        </p:spPr>
        <p:txBody>
          <a:bodyPr wrap="square">
            <a:spAutoFit/>
          </a:bodyPr>
          <a:lstStyle/>
          <a:p>
            <a:pPr algn="ctr"/>
            <a:r>
              <a:rPr lang="it-IT" sz="1800" dirty="0">
                <a:solidFill>
                  <a:schemeClr val="bg1"/>
                </a:solidFill>
                <a:latin typeface="Century Gothic" panose="020B0502020202020204" pitchFamily="34" charset="0"/>
              </a:rPr>
              <a:t>-800</a:t>
            </a:r>
            <a:endParaRPr lang="it-IT" sz="1100" dirty="0">
              <a:solidFill>
                <a:schemeClr val="bg1"/>
              </a:solidFill>
              <a:latin typeface="Century Gothic" panose="020B0502020202020204" pitchFamily="34" charset="0"/>
            </a:endParaRPr>
          </a:p>
        </p:txBody>
      </p:sp>
      <p:sp>
        <p:nvSpPr>
          <p:cNvPr id="84" name="Ovale 83">
            <a:extLst>
              <a:ext uri="{FF2B5EF4-FFF2-40B4-BE49-F238E27FC236}">
                <a16:creationId xmlns:a16="http://schemas.microsoft.com/office/drawing/2014/main" id="{8652594C-15DD-48BF-BD83-22B0E02529D1}"/>
              </a:ext>
            </a:extLst>
          </p:cNvPr>
          <p:cNvSpPr/>
          <p:nvPr/>
        </p:nvSpPr>
        <p:spPr bwMode="auto">
          <a:xfrm>
            <a:off x="9436086" y="4726705"/>
            <a:ext cx="1008112" cy="517263"/>
          </a:xfrm>
          <a:prstGeom prst="ellipse">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it-IT" sz="1600" b="0">
              <a:latin typeface="Century Gothic" panose="020B0502020202020204" pitchFamily="34" charset="0"/>
            </a:endParaRPr>
          </a:p>
        </p:txBody>
      </p:sp>
      <p:sp>
        <p:nvSpPr>
          <p:cNvPr id="85" name="Rettangolo 84">
            <a:extLst>
              <a:ext uri="{FF2B5EF4-FFF2-40B4-BE49-F238E27FC236}">
                <a16:creationId xmlns:a16="http://schemas.microsoft.com/office/drawing/2014/main" id="{CC2C1BF7-5804-4BF2-BAC9-4B1DEA54E7ED}"/>
              </a:ext>
            </a:extLst>
          </p:cNvPr>
          <p:cNvSpPr/>
          <p:nvPr/>
        </p:nvSpPr>
        <p:spPr>
          <a:xfrm>
            <a:off x="9517901" y="4800670"/>
            <a:ext cx="844483" cy="369332"/>
          </a:xfrm>
          <a:prstGeom prst="rect">
            <a:avLst/>
          </a:prstGeom>
        </p:spPr>
        <p:txBody>
          <a:bodyPr wrap="square">
            <a:spAutoFit/>
          </a:bodyPr>
          <a:lstStyle/>
          <a:p>
            <a:pPr algn="ctr"/>
            <a:r>
              <a:rPr lang="it-IT" sz="1800" dirty="0">
                <a:solidFill>
                  <a:schemeClr val="bg1"/>
                </a:solidFill>
                <a:latin typeface="Century Gothic" panose="020B0502020202020204" pitchFamily="34" charset="0"/>
              </a:rPr>
              <a:t>350</a:t>
            </a:r>
            <a:endParaRPr lang="it-IT" sz="1100" dirty="0">
              <a:solidFill>
                <a:schemeClr val="bg1"/>
              </a:solidFill>
              <a:latin typeface="Century Gothic" panose="020B0502020202020204" pitchFamily="34" charset="0"/>
            </a:endParaRPr>
          </a:p>
        </p:txBody>
      </p:sp>
      <p:sp>
        <p:nvSpPr>
          <p:cNvPr id="8" name="Rettangolo 7">
            <a:extLst>
              <a:ext uri="{FF2B5EF4-FFF2-40B4-BE49-F238E27FC236}">
                <a16:creationId xmlns:a16="http://schemas.microsoft.com/office/drawing/2014/main" id="{3B0A859B-8EE5-4878-82D2-BB8B73C71472}"/>
              </a:ext>
            </a:extLst>
          </p:cNvPr>
          <p:cNvSpPr/>
          <p:nvPr/>
        </p:nvSpPr>
        <p:spPr bwMode="auto">
          <a:xfrm>
            <a:off x="8671170" y="2155865"/>
            <a:ext cx="2537945" cy="3600395"/>
          </a:xfrm>
          <a:prstGeom prst="rect">
            <a:avLst/>
          </a:prstGeom>
          <a:noFill/>
          <a:ln w="12700"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2" name="CasellaDiTesto 41">
            <a:extLst>
              <a:ext uri="{FF2B5EF4-FFF2-40B4-BE49-F238E27FC236}">
                <a16:creationId xmlns:a16="http://schemas.microsoft.com/office/drawing/2014/main" id="{D308A26D-FAE5-4618-BE1F-6EAADF1F60BD}"/>
              </a:ext>
            </a:extLst>
          </p:cNvPr>
          <p:cNvSpPr txBox="1"/>
          <p:nvPr/>
        </p:nvSpPr>
        <p:spPr>
          <a:xfrm>
            <a:off x="335359" y="5354166"/>
            <a:ext cx="11521279" cy="1015663"/>
          </a:xfrm>
          <a:prstGeom prst="rect">
            <a:avLst/>
          </a:prstGeom>
          <a:solidFill>
            <a:schemeClr val="bg1"/>
          </a:solidFill>
          <a:ln>
            <a:solidFill>
              <a:schemeClr val="tx1"/>
            </a:solidFill>
          </a:ln>
        </p:spPr>
        <p:txBody>
          <a:bodyPr wrap="square" rtlCol="0">
            <a:spAutoFit/>
          </a:bodyPr>
          <a:lstStyle/>
          <a:p>
            <a:pPr marL="0" marR="0" indent="0" algn="just" defTabSz="914400" rtl="0" eaLnBrk="1" fontAlgn="base" latinLnBrk="0" hangingPunct="1">
              <a:lnSpc>
                <a:spcPct val="100000"/>
              </a:lnSpc>
              <a:spcBef>
                <a:spcPct val="0"/>
              </a:spcBef>
              <a:spcAft>
                <a:spcPct val="0"/>
              </a:spcAft>
              <a:buClrTx/>
              <a:buSzTx/>
              <a:buFontTx/>
              <a:buNone/>
              <a:tabLst/>
            </a:pPr>
            <a:r>
              <a:rPr lang="it-IT" sz="1200" u="sng">
                <a:latin typeface="Century Gothic" panose="020B0502020202020204" pitchFamily="34" charset="0"/>
              </a:rPr>
              <a:t>Stima delle imprese «zombie»</a:t>
            </a:r>
            <a:r>
              <a:rPr lang="it-IT" sz="1200">
                <a:latin typeface="Century Gothic" panose="020B0502020202020204" pitchFamily="34" charset="0"/>
              </a:rPr>
              <a:t>.</a:t>
            </a:r>
            <a:r>
              <a:rPr lang="it-IT" sz="1200" b="0">
                <a:latin typeface="Century Gothic" panose="020B0502020202020204" pitchFamily="34" charset="0"/>
              </a:rPr>
              <a:t> </a:t>
            </a:r>
            <a:r>
              <a:rPr lang="it-IT" sz="1200" i="1">
                <a:latin typeface="Century Gothic" panose="020B0502020202020204" pitchFamily="34" charset="0"/>
              </a:rPr>
              <a:t>1)</a:t>
            </a:r>
            <a:r>
              <a:rPr lang="it-IT" sz="1200" b="0">
                <a:latin typeface="Century Gothic" panose="020B0502020202020204" pitchFamily="34" charset="0"/>
              </a:rPr>
              <a:t> Definizione della quota di imprese che, nel post- </a:t>
            </a:r>
            <a:r>
              <a:rPr lang="it-IT" sz="1200" b="0" i="1">
                <a:latin typeface="Century Gothic" panose="020B0502020202020204" pitchFamily="34" charset="0"/>
              </a:rPr>
              <a:t>lockdown</a:t>
            </a:r>
            <a:r>
              <a:rPr lang="it-IT" sz="1200" b="0">
                <a:latin typeface="Century Gothic" panose="020B0502020202020204" pitchFamily="34" charset="0"/>
              </a:rPr>
              <a:t> dell’aprile 2020, avrebbe rischiato di scomparire in assenza di sostegni; </a:t>
            </a:r>
            <a:r>
              <a:rPr lang="it-IT" sz="1200" i="1">
                <a:latin typeface="Century Gothic" panose="020B0502020202020204" pitchFamily="34" charset="0"/>
              </a:rPr>
              <a:t>2) </a:t>
            </a:r>
            <a:r>
              <a:rPr lang="it-IT" sz="1200" b="0">
                <a:latin typeface="Century Gothic" panose="020B0502020202020204" pitchFamily="34" charset="0"/>
              </a:rPr>
              <a:t>Revisione (peggiorativa) della quota di imprese a rischio cessazione a seguito delle ulteriori restrizioni nel corso dell’anno; </a:t>
            </a:r>
            <a:r>
              <a:rPr lang="it-IT" sz="1200" i="1">
                <a:latin typeface="Century Gothic" panose="020B0502020202020204" pitchFamily="34" charset="0"/>
              </a:rPr>
              <a:t>3) </a:t>
            </a:r>
            <a:r>
              <a:rPr lang="it-IT" sz="1200" b="0">
                <a:latin typeface="Century Gothic" panose="020B0502020202020204" pitchFamily="34" charset="0"/>
              </a:rPr>
              <a:t>Identificazione della quota di imprese che dichiara di aver beneficiato realmente dei ristori ottenuti; </a:t>
            </a:r>
            <a:r>
              <a:rPr lang="it-IT" sz="1200" i="1">
                <a:latin typeface="Century Gothic" panose="020B0502020202020204" pitchFamily="34" charset="0"/>
              </a:rPr>
              <a:t>4) </a:t>
            </a:r>
            <a:r>
              <a:rPr lang="it-IT" sz="1200" b="0">
                <a:latin typeface="Century Gothic" panose="020B0502020202020204" pitchFamily="34" charset="0"/>
              </a:rPr>
              <a:t>Revisione del punto 1) al netto di coloro che hanno beneficiato realmente dei ristori ottenuti </a:t>
            </a:r>
            <a:r>
              <a:rPr lang="it-IT" sz="1200" b="0">
                <a:latin typeface="Century Gothic" panose="020B0502020202020204" pitchFamily="34" charset="0"/>
                <a:sym typeface="Wingdings" panose="05000000000000000000" pitchFamily="2" charset="2"/>
              </a:rPr>
              <a:t> </a:t>
            </a:r>
            <a:r>
              <a:rPr lang="it-IT" sz="1200" u="sng">
                <a:solidFill>
                  <a:srgbClr val="C00000"/>
                </a:solidFill>
                <a:latin typeface="Century Gothic" panose="020B0502020202020204" pitchFamily="34" charset="0"/>
                <a:sym typeface="Wingdings" panose="05000000000000000000" pitchFamily="2" charset="2"/>
              </a:rPr>
              <a:t>Si tratta delle imprese che stanno utilizzando i ristori solo per restare a galla, senza possibilità di riprendere la normale attività e con l’elevato rischio che abbiano soltanto rimandato di qualche mese la chiusura.</a:t>
            </a:r>
            <a:endParaRPr lang="it-IT" sz="1200" u="sng">
              <a:solidFill>
                <a:srgbClr val="C00000"/>
              </a:solidFill>
              <a:latin typeface="Century Gothic" panose="020B0502020202020204" pitchFamily="34" charset="0"/>
            </a:endParaRPr>
          </a:p>
        </p:txBody>
      </p:sp>
      <p:sp>
        <p:nvSpPr>
          <p:cNvPr id="47" name="Titolo 1">
            <a:extLst>
              <a:ext uri="{FF2B5EF4-FFF2-40B4-BE49-F238E27FC236}">
                <a16:creationId xmlns:a16="http://schemas.microsoft.com/office/drawing/2014/main" id="{9796C730-C2E3-403F-A8BA-9F9A8F4B75A0}"/>
              </a:ext>
            </a:extLst>
          </p:cNvPr>
          <p:cNvSpPr txBox="1">
            <a:spLocks/>
          </p:cNvSpPr>
          <p:nvPr/>
        </p:nvSpPr>
        <p:spPr>
          <a:xfrm>
            <a:off x="335359" y="248643"/>
            <a:ext cx="11737305"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Visione di insieme | </a:t>
            </a:r>
            <a:r>
              <a:rPr lang="it-IT" sz="2200" dirty="0">
                <a:latin typeface="Century Gothic" panose="020B0502020202020204" pitchFamily="34" charset="0"/>
                <a:ea typeface="+mj-ea"/>
                <a:cs typeface="Arial"/>
              </a:rPr>
              <a:t>Il saldo delle imprese esistenti in VDA nel 2020 sul 2019 è negativo (-48), ma in assenza dei ristori erogati avrebbe potuto essere più pesante. </a:t>
            </a:r>
          </a:p>
          <a:p>
            <a:pPr>
              <a:defRPr/>
            </a:pPr>
            <a:r>
              <a:rPr lang="it-IT" sz="2200" dirty="0">
                <a:latin typeface="Century Gothic" panose="020B0502020202020204" pitchFamily="34" charset="0"/>
                <a:ea typeface="+mj-ea"/>
                <a:cs typeface="Arial"/>
              </a:rPr>
              <a:t>Tuttavia, </a:t>
            </a:r>
            <a:r>
              <a:rPr lang="it-IT" sz="2200" u="sng" dirty="0">
                <a:latin typeface="Century Gothic" panose="020B0502020202020204" pitchFamily="34" charset="0"/>
                <a:ea typeface="+mj-ea"/>
                <a:cs typeface="Arial"/>
              </a:rPr>
              <a:t>esistono almeno 350 imprese potenzialmente «inattive» (stima)</a:t>
            </a:r>
            <a:r>
              <a:rPr lang="it-IT" sz="2200" dirty="0">
                <a:latin typeface="Century Gothic" panose="020B0502020202020204" pitchFamily="34" charset="0"/>
                <a:ea typeface="+mj-ea"/>
                <a:cs typeface="Arial"/>
              </a:rPr>
              <a:t>.</a:t>
            </a:r>
          </a:p>
        </p:txBody>
      </p:sp>
      <p:sp>
        <p:nvSpPr>
          <p:cNvPr id="46" name="Rettangolo 45">
            <a:extLst>
              <a:ext uri="{FF2B5EF4-FFF2-40B4-BE49-F238E27FC236}">
                <a16:creationId xmlns:a16="http://schemas.microsoft.com/office/drawing/2014/main" id="{701E63F1-C768-4783-9B0B-19D1850648E9}"/>
              </a:ext>
            </a:extLst>
          </p:cNvPr>
          <p:cNvSpPr/>
          <p:nvPr/>
        </p:nvSpPr>
        <p:spPr>
          <a:xfrm>
            <a:off x="352425" y="1820520"/>
            <a:ext cx="11610975" cy="400110"/>
          </a:xfrm>
          <a:prstGeom prst="rect">
            <a:avLst/>
          </a:prstGeom>
          <a:solidFill>
            <a:schemeClr val="tx1"/>
          </a:solidFill>
        </p:spPr>
        <p:txBody>
          <a:bodyPr wrap="square" anchor="ctr" anchorCtr="0">
            <a:spAutoFit/>
          </a:bodyPr>
          <a:lstStyle/>
          <a:p>
            <a:pPr eaLnBrk="1" hangingPunct="1"/>
            <a:r>
              <a:rPr lang="it-IT" sz="2000" dirty="0">
                <a:solidFill>
                  <a:schemeClr val="bg1"/>
                </a:solidFill>
                <a:latin typeface="Century Gothic" panose="020B0502020202020204" pitchFamily="34" charset="0"/>
              </a:rPr>
              <a:t>Saldo del tessuto imprenditoriale nel 2020 rispetto al 2019 e STIMA IMPRESE «ZOMBIE»</a:t>
            </a:r>
            <a:endParaRPr kumimoji="0" lang="it-IT" sz="1800" strike="noStrike" cap="none" normalizeH="0" baseline="0" dirty="0">
              <a:ln>
                <a:noFill/>
              </a:ln>
              <a:solidFill>
                <a:schemeClr val="bg1"/>
              </a:solidFill>
              <a:effectLst/>
              <a:latin typeface="Century Gothic" panose="020B0502020202020204" pitchFamily="34" charset="0"/>
            </a:endParaRPr>
          </a:p>
        </p:txBody>
      </p:sp>
    </p:spTree>
    <p:extLst>
      <p:ext uri="{BB962C8B-B14F-4D97-AF65-F5344CB8AC3E}">
        <p14:creationId xmlns:p14="http://schemas.microsoft.com/office/powerpoint/2010/main" val="1007381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57B41C8-D9D0-46DF-A4C2-9C9A78CDCDDA}"/>
              </a:ext>
            </a:extLst>
          </p:cNvPr>
          <p:cNvPicPr>
            <a:picLocks noChangeAspect="1"/>
          </p:cNvPicPr>
          <p:nvPr/>
        </p:nvPicPr>
        <p:blipFill>
          <a:blip r:embed="rId2"/>
          <a:stretch>
            <a:fillRect/>
          </a:stretch>
        </p:blipFill>
        <p:spPr>
          <a:xfrm>
            <a:off x="491997" y="2207156"/>
            <a:ext cx="7389571" cy="3634435"/>
          </a:xfrm>
          <a:prstGeom prst="rect">
            <a:avLst/>
          </a:prstGeom>
        </p:spPr>
      </p:pic>
      <p:sp>
        <p:nvSpPr>
          <p:cNvPr id="47" name="Titolo 1">
            <a:extLst>
              <a:ext uri="{FF2B5EF4-FFF2-40B4-BE49-F238E27FC236}">
                <a16:creationId xmlns:a16="http://schemas.microsoft.com/office/drawing/2014/main" id="{113B792E-B296-42E8-B83B-DA721D2373AC}"/>
              </a:ext>
            </a:extLst>
          </p:cNvPr>
          <p:cNvSpPr txBox="1">
            <a:spLocks/>
          </p:cNvSpPr>
          <p:nvPr/>
        </p:nvSpPr>
        <p:spPr>
          <a:xfrm>
            <a:off x="423286" y="1939014"/>
            <a:ext cx="8004695" cy="624883"/>
          </a:xfrm>
          <a:prstGeom prst="rect">
            <a:avLst/>
          </a:prstGeom>
          <a:solidFill>
            <a:schemeClr val="tx1"/>
          </a:solidFill>
          <a:ln>
            <a:noFill/>
          </a:ln>
        </p:spPr>
        <p:txBody>
          <a:bodyPr wrap="square" lIns="67500" tIns="35100" rIns="67500" bIns="35100">
            <a:spAutoFit/>
          </a:bodyPr>
          <a:lstStyle/>
          <a:p>
            <a:pPr>
              <a:defRPr/>
            </a:pPr>
            <a:r>
              <a:rPr lang="it-IT" sz="2000" dirty="0">
                <a:solidFill>
                  <a:schemeClr val="bg1"/>
                </a:solidFill>
                <a:latin typeface="Century Gothic" panose="020B0502020202020204" pitchFamily="34" charset="0"/>
                <a:ea typeface="+mj-ea"/>
                <a:cs typeface="Arial"/>
              </a:rPr>
              <a:t>Cessazioni delle imprese del terziario in VDA</a:t>
            </a:r>
          </a:p>
          <a:p>
            <a:pPr>
              <a:defRPr/>
            </a:pPr>
            <a:r>
              <a:rPr lang="it-IT" sz="1600" b="0" i="1" dirty="0">
                <a:solidFill>
                  <a:schemeClr val="bg1"/>
                </a:solidFill>
                <a:latin typeface="Century Gothic" panose="020B0502020202020204" pitchFamily="34" charset="0"/>
                <a:ea typeface="+mj-ea"/>
                <a:cs typeface="Arial"/>
              </a:rPr>
              <a:t>Serie storiche 2010-2020 e previsione 2021</a:t>
            </a:r>
          </a:p>
        </p:txBody>
      </p:sp>
      <p:sp>
        <p:nvSpPr>
          <p:cNvPr id="53" name="CasellaDiTesto 52">
            <a:extLst>
              <a:ext uri="{FF2B5EF4-FFF2-40B4-BE49-F238E27FC236}">
                <a16:creationId xmlns:a16="http://schemas.microsoft.com/office/drawing/2014/main" id="{8400F04A-8116-4F63-BA05-FE0239B0215B}"/>
              </a:ext>
            </a:extLst>
          </p:cNvPr>
          <p:cNvSpPr txBox="1"/>
          <p:nvPr/>
        </p:nvSpPr>
        <p:spPr>
          <a:xfrm>
            <a:off x="685011" y="4387112"/>
            <a:ext cx="506337" cy="323165"/>
          </a:xfrm>
          <a:prstGeom prst="rect">
            <a:avLst/>
          </a:prstGeom>
          <a:solidFill>
            <a:schemeClr val="bg1"/>
          </a:solidFill>
          <a:ln w="3175">
            <a:solidFill>
              <a:schemeClr val="tx1">
                <a:lumMod val="65000"/>
                <a:lumOff val="35000"/>
              </a:schemeClr>
            </a:solidFill>
          </a:ln>
        </p:spPr>
        <p:txBody>
          <a:bodyPr wrap="square" rtlCol="0">
            <a:spAutoFit/>
          </a:bodyPr>
          <a:lstStyle/>
          <a:p>
            <a:pPr algn="ctr"/>
            <a:r>
              <a:rPr lang="it-IT" sz="1500" dirty="0">
                <a:latin typeface="Century Gothic" panose="020B0502020202020204" pitchFamily="34" charset="0"/>
              </a:rPr>
              <a:t>391</a:t>
            </a:r>
            <a:endParaRPr lang="it-IT" sz="1500" b="0" i="1" dirty="0">
              <a:latin typeface="Century Gothic" panose="020B0502020202020204" pitchFamily="34" charset="0"/>
            </a:endParaRPr>
          </a:p>
        </p:txBody>
      </p:sp>
      <p:sp>
        <p:nvSpPr>
          <p:cNvPr id="59" name="Rettangolo 93">
            <a:extLst>
              <a:ext uri="{FF2B5EF4-FFF2-40B4-BE49-F238E27FC236}">
                <a16:creationId xmlns:a16="http://schemas.microsoft.com/office/drawing/2014/main" id="{51E82898-0C1C-4C71-9BC2-17F1A78B95D9}"/>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Research su dati </a:t>
            </a:r>
            <a:r>
              <a:rPr lang="it-IT" altLang="it-IT" sz="1000" b="0">
                <a:latin typeface="Century Gothic" panose="020B0502020202020204" pitchFamily="34" charset="0"/>
              </a:rPr>
              <a:t>Infocamere (Movimprese).</a:t>
            </a:r>
            <a:endParaRPr lang="it-IT" sz="1000" b="0" i="1">
              <a:latin typeface="Century Gothic" panose="020B0502020202020204" pitchFamily="34" charset="0"/>
            </a:endParaRPr>
          </a:p>
        </p:txBody>
      </p:sp>
      <p:sp>
        <p:nvSpPr>
          <p:cNvPr id="60" name="CasellaDiTesto 59">
            <a:extLst>
              <a:ext uri="{FF2B5EF4-FFF2-40B4-BE49-F238E27FC236}">
                <a16:creationId xmlns:a16="http://schemas.microsoft.com/office/drawing/2014/main" id="{72AB76F6-0DCA-4F7D-A403-24EA1D003EA2}"/>
              </a:ext>
            </a:extLst>
          </p:cNvPr>
          <p:cNvSpPr txBox="1"/>
          <p:nvPr/>
        </p:nvSpPr>
        <p:spPr>
          <a:xfrm>
            <a:off x="1281246" y="4387112"/>
            <a:ext cx="506337" cy="323165"/>
          </a:xfrm>
          <a:prstGeom prst="rect">
            <a:avLst/>
          </a:prstGeom>
          <a:solidFill>
            <a:schemeClr val="bg1"/>
          </a:solidFill>
          <a:ln w="3175">
            <a:solidFill>
              <a:schemeClr val="tx1">
                <a:lumMod val="65000"/>
                <a:lumOff val="35000"/>
              </a:schemeClr>
            </a:solidFill>
          </a:ln>
        </p:spPr>
        <p:txBody>
          <a:bodyPr wrap="square" rtlCol="0">
            <a:spAutoFit/>
          </a:bodyPr>
          <a:lstStyle/>
          <a:p>
            <a:pPr algn="ctr"/>
            <a:r>
              <a:rPr lang="it-IT" sz="1500" dirty="0">
                <a:latin typeface="Century Gothic" panose="020B0502020202020204" pitchFamily="34" charset="0"/>
              </a:rPr>
              <a:t>371</a:t>
            </a:r>
            <a:endParaRPr lang="it-IT" sz="1500" b="0" i="1" dirty="0">
              <a:latin typeface="Century Gothic" panose="020B0502020202020204" pitchFamily="34" charset="0"/>
            </a:endParaRPr>
          </a:p>
        </p:txBody>
      </p:sp>
      <p:sp>
        <p:nvSpPr>
          <p:cNvPr id="61" name="CasellaDiTesto 60">
            <a:extLst>
              <a:ext uri="{FF2B5EF4-FFF2-40B4-BE49-F238E27FC236}">
                <a16:creationId xmlns:a16="http://schemas.microsoft.com/office/drawing/2014/main" id="{FB610308-F68F-4513-8317-088DC8FB2E5A}"/>
              </a:ext>
            </a:extLst>
          </p:cNvPr>
          <p:cNvSpPr txBox="1"/>
          <p:nvPr/>
        </p:nvSpPr>
        <p:spPr>
          <a:xfrm>
            <a:off x="1872317" y="4387112"/>
            <a:ext cx="506337" cy="323165"/>
          </a:xfrm>
          <a:prstGeom prst="rect">
            <a:avLst/>
          </a:prstGeom>
          <a:solidFill>
            <a:schemeClr val="bg1"/>
          </a:solidFill>
          <a:ln w="3175">
            <a:solidFill>
              <a:schemeClr val="tx1">
                <a:lumMod val="65000"/>
                <a:lumOff val="35000"/>
              </a:schemeClr>
            </a:solidFill>
          </a:ln>
        </p:spPr>
        <p:txBody>
          <a:bodyPr wrap="square" rtlCol="0">
            <a:spAutoFit/>
          </a:bodyPr>
          <a:lstStyle/>
          <a:p>
            <a:pPr algn="ctr"/>
            <a:r>
              <a:rPr lang="it-IT" sz="1500" dirty="0">
                <a:latin typeface="Century Gothic" panose="020B0502020202020204" pitchFamily="34" charset="0"/>
              </a:rPr>
              <a:t>329</a:t>
            </a:r>
            <a:endParaRPr lang="it-IT" sz="1500" b="0" i="1" dirty="0">
              <a:latin typeface="Century Gothic" panose="020B0502020202020204" pitchFamily="34" charset="0"/>
            </a:endParaRPr>
          </a:p>
        </p:txBody>
      </p:sp>
      <p:sp>
        <p:nvSpPr>
          <p:cNvPr id="62" name="CasellaDiTesto 61">
            <a:extLst>
              <a:ext uri="{FF2B5EF4-FFF2-40B4-BE49-F238E27FC236}">
                <a16:creationId xmlns:a16="http://schemas.microsoft.com/office/drawing/2014/main" id="{6329E1DD-16B1-45AB-A88B-53679B6DCD3D}"/>
              </a:ext>
            </a:extLst>
          </p:cNvPr>
          <p:cNvSpPr txBox="1"/>
          <p:nvPr/>
        </p:nvSpPr>
        <p:spPr>
          <a:xfrm>
            <a:off x="2461737" y="4387112"/>
            <a:ext cx="506337" cy="323165"/>
          </a:xfrm>
          <a:prstGeom prst="rect">
            <a:avLst/>
          </a:prstGeom>
          <a:solidFill>
            <a:schemeClr val="bg1"/>
          </a:solidFill>
          <a:ln w="3175">
            <a:solidFill>
              <a:schemeClr val="tx1">
                <a:lumMod val="65000"/>
                <a:lumOff val="35000"/>
              </a:schemeClr>
            </a:solidFill>
          </a:ln>
        </p:spPr>
        <p:txBody>
          <a:bodyPr wrap="square" rtlCol="0">
            <a:spAutoFit/>
          </a:bodyPr>
          <a:lstStyle/>
          <a:p>
            <a:pPr algn="ctr"/>
            <a:r>
              <a:rPr lang="it-IT" sz="1500" dirty="0">
                <a:latin typeface="Century Gothic" panose="020B0502020202020204" pitchFamily="34" charset="0"/>
              </a:rPr>
              <a:t>367</a:t>
            </a:r>
            <a:endParaRPr lang="it-IT" sz="1500" b="0" i="1" dirty="0">
              <a:latin typeface="Century Gothic" panose="020B0502020202020204" pitchFamily="34" charset="0"/>
            </a:endParaRPr>
          </a:p>
        </p:txBody>
      </p:sp>
      <p:sp>
        <p:nvSpPr>
          <p:cNvPr id="63" name="CasellaDiTesto 62">
            <a:extLst>
              <a:ext uri="{FF2B5EF4-FFF2-40B4-BE49-F238E27FC236}">
                <a16:creationId xmlns:a16="http://schemas.microsoft.com/office/drawing/2014/main" id="{0B307142-3B32-42AB-BC35-6956A52F6310}"/>
              </a:ext>
            </a:extLst>
          </p:cNvPr>
          <p:cNvSpPr txBox="1"/>
          <p:nvPr/>
        </p:nvSpPr>
        <p:spPr>
          <a:xfrm>
            <a:off x="3046012" y="4387112"/>
            <a:ext cx="506337" cy="323165"/>
          </a:xfrm>
          <a:prstGeom prst="rect">
            <a:avLst/>
          </a:prstGeom>
          <a:solidFill>
            <a:schemeClr val="bg1"/>
          </a:solidFill>
          <a:ln w="3175">
            <a:solidFill>
              <a:schemeClr val="tx1">
                <a:lumMod val="65000"/>
                <a:lumOff val="35000"/>
              </a:schemeClr>
            </a:solidFill>
          </a:ln>
        </p:spPr>
        <p:txBody>
          <a:bodyPr wrap="square" rtlCol="0">
            <a:spAutoFit/>
          </a:bodyPr>
          <a:lstStyle/>
          <a:p>
            <a:pPr algn="ctr"/>
            <a:r>
              <a:rPr lang="it-IT" sz="1500" dirty="0">
                <a:latin typeface="Century Gothic" panose="020B0502020202020204" pitchFamily="34" charset="0"/>
              </a:rPr>
              <a:t>386</a:t>
            </a:r>
            <a:endParaRPr lang="it-IT" sz="1500" b="0" i="1" dirty="0">
              <a:latin typeface="Century Gothic" panose="020B0502020202020204" pitchFamily="34" charset="0"/>
            </a:endParaRPr>
          </a:p>
        </p:txBody>
      </p:sp>
      <p:sp>
        <p:nvSpPr>
          <p:cNvPr id="64" name="CasellaDiTesto 63">
            <a:extLst>
              <a:ext uri="{FF2B5EF4-FFF2-40B4-BE49-F238E27FC236}">
                <a16:creationId xmlns:a16="http://schemas.microsoft.com/office/drawing/2014/main" id="{4E0DC26C-6B17-49F9-BB27-0D3BE94DEBD8}"/>
              </a:ext>
            </a:extLst>
          </p:cNvPr>
          <p:cNvSpPr txBox="1"/>
          <p:nvPr/>
        </p:nvSpPr>
        <p:spPr>
          <a:xfrm>
            <a:off x="3636077" y="4387112"/>
            <a:ext cx="506337" cy="323165"/>
          </a:xfrm>
          <a:prstGeom prst="rect">
            <a:avLst/>
          </a:prstGeom>
          <a:solidFill>
            <a:schemeClr val="bg1"/>
          </a:solidFill>
          <a:ln w="3175">
            <a:solidFill>
              <a:schemeClr val="tx1">
                <a:lumMod val="65000"/>
                <a:lumOff val="35000"/>
              </a:schemeClr>
            </a:solidFill>
          </a:ln>
        </p:spPr>
        <p:txBody>
          <a:bodyPr wrap="square" rtlCol="0">
            <a:spAutoFit/>
          </a:bodyPr>
          <a:lstStyle/>
          <a:p>
            <a:pPr algn="ctr"/>
            <a:r>
              <a:rPr lang="it-IT" sz="1500" dirty="0">
                <a:latin typeface="Century Gothic" panose="020B0502020202020204" pitchFamily="34" charset="0"/>
              </a:rPr>
              <a:t>508</a:t>
            </a:r>
            <a:endParaRPr lang="it-IT" sz="1500" b="0" i="1" dirty="0">
              <a:latin typeface="Century Gothic" panose="020B0502020202020204" pitchFamily="34" charset="0"/>
            </a:endParaRPr>
          </a:p>
        </p:txBody>
      </p:sp>
      <p:sp>
        <p:nvSpPr>
          <p:cNvPr id="65" name="CasellaDiTesto 64">
            <a:extLst>
              <a:ext uri="{FF2B5EF4-FFF2-40B4-BE49-F238E27FC236}">
                <a16:creationId xmlns:a16="http://schemas.microsoft.com/office/drawing/2014/main" id="{597D9E35-3F7A-428B-BDED-2C7706AE0E31}"/>
              </a:ext>
            </a:extLst>
          </p:cNvPr>
          <p:cNvSpPr txBox="1"/>
          <p:nvPr/>
        </p:nvSpPr>
        <p:spPr>
          <a:xfrm>
            <a:off x="4226849" y="4383265"/>
            <a:ext cx="506337" cy="323165"/>
          </a:xfrm>
          <a:prstGeom prst="rect">
            <a:avLst/>
          </a:prstGeom>
          <a:solidFill>
            <a:schemeClr val="bg1"/>
          </a:solidFill>
          <a:ln w="3175">
            <a:solidFill>
              <a:schemeClr val="tx1">
                <a:lumMod val="65000"/>
                <a:lumOff val="35000"/>
              </a:schemeClr>
            </a:solidFill>
          </a:ln>
        </p:spPr>
        <p:txBody>
          <a:bodyPr wrap="square" rtlCol="0">
            <a:spAutoFit/>
          </a:bodyPr>
          <a:lstStyle/>
          <a:p>
            <a:pPr algn="ctr"/>
            <a:r>
              <a:rPr lang="it-IT" sz="1500" dirty="0">
                <a:latin typeface="Century Gothic" panose="020B0502020202020204" pitchFamily="34" charset="0"/>
              </a:rPr>
              <a:t>390</a:t>
            </a:r>
            <a:endParaRPr lang="it-IT" sz="1500" b="0" i="1" dirty="0">
              <a:latin typeface="Century Gothic" panose="020B0502020202020204" pitchFamily="34" charset="0"/>
            </a:endParaRPr>
          </a:p>
        </p:txBody>
      </p:sp>
      <p:sp>
        <p:nvSpPr>
          <p:cNvPr id="66" name="CasellaDiTesto 65">
            <a:extLst>
              <a:ext uri="{FF2B5EF4-FFF2-40B4-BE49-F238E27FC236}">
                <a16:creationId xmlns:a16="http://schemas.microsoft.com/office/drawing/2014/main" id="{90AE266F-5F53-4BD9-B322-2658225F3D4B}"/>
              </a:ext>
            </a:extLst>
          </p:cNvPr>
          <p:cNvSpPr txBox="1"/>
          <p:nvPr/>
        </p:nvSpPr>
        <p:spPr>
          <a:xfrm>
            <a:off x="4816170" y="4387112"/>
            <a:ext cx="506337" cy="323165"/>
          </a:xfrm>
          <a:prstGeom prst="rect">
            <a:avLst/>
          </a:prstGeom>
          <a:solidFill>
            <a:schemeClr val="bg1"/>
          </a:solidFill>
          <a:ln w="3175">
            <a:solidFill>
              <a:schemeClr val="tx1">
                <a:lumMod val="65000"/>
                <a:lumOff val="35000"/>
              </a:schemeClr>
            </a:solidFill>
          </a:ln>
        </p:spPr>
        <p:txBody>
          <a:bodyPr wrap="square" rtlCol="0">
            <a:spAutoFit/>
          </a:bodyPr>
          <a:lstStyle/>
          <a:p>
            <a:pPr algn="ctr"/>
            <a:r>
              <a:rPr lang="it-IT" sz="1500" dirty="0">
                <a:latin typeface="Century Gothic" panose="020B0502020202020204" pitchFamily="34" charset="0"/>
              </a:rPr>
              <a:t>419</a:t>
            </a:r>
            <a:endParaRPr lang="it-IT" sz="1500" b="0" i="1" dirty="0">
              <a:latin typeface="Century Gothic" panose="020B0502020202020204" pitchFamily="34" charset="0"/>
            </a:endParaRPr>
          </a:p>
        </p:txBody>
      </p:sp>
      <p:sp>
        <p:nvSpPr>
          <p:cNvPr id="67" name="CasellaDiTesto 66">
            <a:extLst>
              <a:ext uri="{FF2B5EF4-FFF2-40B4-BE49-F238E27FC236}">
                <a16:creationId xmlns:a16="http://schemas.microsoft.com/office/drawing/2014/main" id="{DBD7F0DC-A3E4-45E1-ACF8-771C2170568A}"/>
              </a:ext>
            </a:extLst>
          </p:cNvPr>
          <p:cNvSpPr txBox="1"/>
          <p:nvPr/>
        </p:nvSpPr>
        <p:spPr>
          <a:xfrm>
            <a:off x="5405492" y="4387112"/>
            <a:ext cx="506337" cy="323165"/>
          </a:xfrm>
          <a:prstGeom prst="rect">
            <a:avLst/>
          </a:prstGeom>
          <a:solidFill>
            <a:schemeClr val="bg1"/>
          </a:solidFill>
          <a:ln w="3175">
            <a:solidFill>
              <a:schemeClr val="tx1">
                <a:lumMod val="65000"/>
                <a:lumOff val="35000"/>
              </a:schemeClr>
            </a:solidFill>
          </a:ln>
        </p:spPr>
        <p:txBody>
          <a:bodyPr wrap="square" rtlCol="0">
            <a:spAutoFit/>
          </a:bodyPr>
          <a:lstStyle/>
          <a:p>
            <a:pPr algn="ctr"/>
            <a:r>
              <a:rPr lang="it-IT" sz="1500" dirty="0">
                <a:latin typeface="Century Gothic" panose="020B0502020202020204" pitchFamily="34" charset="0"/>
              </a:rPr>
              <a:t>387</a:t>
            </a:r>
            <a:endParaRPr lang="it-IT" sz="1500" b="0" i="1" dirty="0">
              <a:latin typeface="Century Gothic" panose="020B0502020202020204" pitchFamily="34" charset="0"/>
            </a:endParaRPr>
          </a:p>
        </p:txBody>
      </p:sp>
      <p:sp>
        <p:nvSpPr>
          <p:cNvPr id="68" name="CasellaDiTesto 67">
            <a:extLst>
              <a:ext uri="{FF2B5EF4-FFF2-40B4-BE49-F238E27FC236}">
                <a16:creationId xmlns:a16="http://schemas.microsoft.com/office/drawing/2014/main" id="{8DB36284-0FE3-43E2-B0CE-56D7877FCD09}"/>
              </a:ext>
            </a:extLst>
          </p:cNvPr>
          <p:cNvSpPr txBox="1"/>
          <p:nvPr/>
        </p:nvSpPr>
        <p:spPr>
          <a:xfrm>
            <a:off x="5997989" y="4387112"/>
            <a:ext cx="506337" cy="323165"/>
          </a:xfrm>
          <a:prstGeom prst="rect">
            <a:avLst/>
          </a:prstGeom>
          <a:solidFill>
            <a:schemeClr val="bg1"/>
          </a:solidFill>
          <a:ln w="3175">
            <a:solidFill>
              <a:schemeClr val="tx1">
                <a:lumMod val="65000"/>
                <a:lumOff val="35000"/>
              </a:schemeClr>
            </a:solidFill>
          </a:ln>
        </p:spPr>
        <p:txBody>
          <a:bodyPr wrap="square" rtlCol="0">
            <a:spAutoFit/>
          </a:bodyPr>
          <a:lstStyle/>
          <a:p>
            <a:pPr algn="ctr"/>
            <a:r>
              <a:rPr lang="it-IT" sz="1500" dirty="0">
                <a:latin typeface="Century Gothic" panose="020B0502020202020204" pitchFamily="34" charset="0"/>
              </a:rPr>
              <a:t>353</a:t>
            </a:r>
            <a:endParaRPr lang="it-IT" sz="1500" b="0" i="1" dirty="0">
              <a:latin typeface="Century Gothic" panose="020B0502020202020204" pitchFamily="34" charset="0"/>
            </a:endParaRPr>
          </a:p>
        </p:txBody>
      </p:sp>
      <p:sp>
        <p:nvSpPr>
          <p:cNvPr id="76" name="CasellaDiTesto 75">
            <a:extLst>
              <a:ext uri="{FF2B5EF4-FFF2-40B4-BE49-F238E27FC236}">
                <a16:creationId xmlns:a16="http://schemas.microsoft.com/office/drawing/2014/main" id="{75195743-8D50-456F-9029-0F4FD3214EEC}"/>
              </a:ext>
            </a:extLst>
          </p:cNvPr>
          <p:cNvSpPr txBox="1"/>
          <p:nvPr/>
        </p:nvSpPr>
        <p:spPr>
          <a:xfrm>
            <a:off x="6588465" y="4387112"/>
            <a:ext cx="506337" cy="323165"/>
          </a:xfrm>
          <a:prstGeom prst="rect">
            <a:avLst/>
          </a:prstGeom>
          <a:solidFill>
            <a:schemeClr val="bg1"/>
          </a:solidFill>
          <a:ln w="3175">
            <a:solidFill>
              <a:schemeClr val="tx1">
                <a:lumMod val="65000"/>
                <a:lumOff val="35000"/>
              </a:schemeClr>
            </a:solidFill>
          </a:ln>
        </p:spPr>
        <p:txBody>
          <a:bodyPr wrap="square" rtlCol="0">
            <a:spAutoFit/>
          </a:bodyPr>
          <a:lstStyle/>
          <a:p>
            <a:pPr algn="ctr"/>
            <a:r>
              <a:rPr lang="it-IT" sz="1500" dirty="0">
                <a:latin typeface="Century Gothic" panose="020B0502020202020204" pitchFamily="34" charset="0"/>
              </a:rPr>
              <a:t>338</a:t>
            </a:r>
            <a:endParaRPr lang="it-IT" sz="1500" b="0" i="1" dirty="0">
              <a:latin typeface="Century Gothic" panose="020B0502020202020204" pitchFamily="34" charset="0"/>
            </a:endParaRPr>
          </a:p>
        </p:txBody>
      </p:sp>
      <p:sp>
        <p:nvSpPr>
          <p:cNvPr id="79" name="CasellaDiTesto 78">
            <a:extLst>
              <a:ext uri="{FF2B5EF4-FFF2-40B4-BE49-F238E27FC236}">
                <a16:creationId xmlns:a16="http://schemas.microsoft.com/office/drawing/2014/main" id="{D7B2AE98-9C09-4339-B1A3-76A6586304A0}"/>
              </a:ext>
            </a:extLst>
          </p:cNvPr>
          <p:cNvSpPr txBox="1"/>
          <p:nvPr/>
        </p:nvSpPr>
        <p:spPr>
          <a:xfrm>
            <a:off x="7055708" y="3453662"/>
            <a:ext cx="741329" cy="461665"/>
          </a:xfrm>
          <a:prstGeom prst="rect">
            <a:avLst/>
          </a:prstGeom>
          <a:solidFill>
            <a:schemeClr val="bg1"/>
          </a:solidFill>
          <a:ln w="3175">
            <a:solidFill>
              <a:schemeClr val="tx1">
                <a:lumMod val="65000"/>
                <a:lumOff val="35000"/>
              </a:schemeClr>
            </a:solidFill>
          </a:ln>
        </p:spPr>
        <p:txBody>
          <a:bodyPr wrap="square" rtlCol="0">
            <a:spAutoFit/>
          </a:bodyPr>
          <a:lstStyle/>
          <a:p>
            <a:pPr algn="ctr"/>
            <a:r>
              <a:rPr lang="it-IT" sz="2400" dirty="0">
                <a:latin typeface="Century Gothic" panose="020B0502020202020204" pitchFamily="34" charset="0"/>
              </a:rPr>
              <a:t>735</a:t>
            </a:r>
            <a:endParaRPr lang="it-IT" sz="2400" i="1" dirty="0">
              <a:latin typeface="Century Gothic" panose="020B0502020202020204" pitchFamily="34" charset="0"/>
            </a:endParaRPr>
          </a:p>
        </p:txBody>
      </p:sp>
      <p:sp>
        <p:nvSpPr>
          <p:cNvPr id="83" name="Titolo 1">
            <a:extLst>
              <a:ext uri="{FF2B5EF4-FFF2-40B4-BE49-F238E27FC236}">
                <a16:creationId xmlns:a16="http://schemas.microsoft.com/office/drawing/2014/main" id="{151F06E9-50D5-4AA6-9272-62F003D582D2}"/>
              </a:ext>
            </a:extLst>
          </p:cNvPr>
          <p:cNvSpPr txBox="1">
            <a:spLocks/>
          </p:cNvSpPr>
          <p:nvPr/>
        </p:nvSpPr>
        <p:spPr>
          <a:xfrm>
            <a:off x="335359" y="248643"/>
            <a:ext cx="11856641" cy="1425102"/>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Visione di insieme | </a:t>
            </a:r>
            <a:r>
              <a:rPr lang="it-IT" sz="2200" dirty="0">
                <a:latin typeface="Century Gothic" panose="020B0502020202020204" pitchFamily="34" charset="0"/>
                <a:ea typeface="+mj-ea"/>
                <a:cs typeface="Arial"/>
              </a:rPr>
              <a:t>Nel complesso, nel 2021 potrebbero cessare l’attività oltre 700 imprese del terziario in VDA (le imprese che fisiologicamente chiudono ogni anno + </a:t>
            </a:r>
            <a:br>
              <a:rPr lang="it-IT" sz="2200" dirty="0">
                <a:latin typeface="Century Gothic" panose="020B0502020202020204" pitchFamily="34" charset="0"/>
                <a:ea typeface="+mj-ea"/>
                <a:cs typeface="Arial"/>
              </a:rPr>
            </a:br>
            <a:r>
              <a:rPr lang="it-IT" sz="2200" dirty="0">
                <a:latin typeface="Century Gothic" panose="020B0502020202020204" pitchFamily="34" charset="0"/>
                <a:ea typeface="+mj-ea"/>
                <a:cs typeface="Arial"/>
              </a:rPr>
              <a:t>le imprese «zombie», ancora in vita nel 2020 ma di fatto inattive). Il dato sarà difficilmente bilanciato da una ripresa altrettanto marcata delle nuove iscrizioni.</a:t>
            </a:r>
          </a:p>
        </p:txBody>
      </p:sp>
      <p:sp>
        <p:nvSpPr>
          <p:cNvPr id="17" name="Ovale 16">
            <a:extLst>
              <a:ext uri="{FF2B5EF4-FFF2-40B4-BE49-F238E27FC236}">
                <a16:creationId xmlns:a16="http://schemas.microsoft.com/office/drawing/2014/main" id="{E0BC64C7-74C7-4D3D-A4D3-40491E926BAB}"/>
              </a:ext>
            </a:extLst>
          </p:cNvPr>
          <p:cNvSpPr/>
          <p:nvPr/>
        </p:nvSpPr>
        <p:spPr bwMode="auto">
          <a:xfrm>
            <a:off x="6504326" y="3817179"/>
            <a:ext cx="668126" cy="2123151"/>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7" name="CasellaDiTesto 86">
            <a:extLst>
              <a:ext uri="{FF2B5EF4-FFF2-40B4-BE49-F238E27FC236}">
                <a16:creationId xmlns:a16="http://schemas.microsoft.com/office/drawing/2014/main" id="{2AC1F783-82B4-4436-B37D-111EFF7AAAE0}"/>
              </a:ext>
            </a:extLst>
          </p:cNvPr>
          <p:cNvSpPr txBox="1"/>
          <p:nvPr/>
        </p:nvSpPr>
        <p:spPr>
          <a:xfrm>
            <a:off x="6734382" y="5807901"/>
            <a:ext cx="4963277" cy="611706"/>
          </a:xfrm>
          <a:prstGeom prst="rect">
            <a:avLst/>
          </a:prstGeom>
          <a:solidFill>
            <a:schemeClr val="tx1">
              <a:lumMod val="65000"/>
              <a:lumOff val="35000"/>
            </a:schemeClr>
          </a:solidFill>
          <a:ln>
            <a:noFill/>
          </a:ln>
        </p:spPr>
        <p:txBody>
          <a:bodyPr wrap="square" rtlCol="0">
            <a:spAutoFit/>
          </a:bodyPr>
          <a:lstStyle/>
          <a:p>
            <a:pPr>
              <a:lnSpc>
                <a:spcPct val="110000"/>
              </a:lnSpc>
              <a:spcBef>
                <a:spcPts val="600"/>
              </a:spcBef>
            </a:pPr>
            <a:r>
              <a:rPr lang="it-IT" sz="1600" b="1" dirty="0">
                <a:solidFill>
                  <a:schemeClr val="bg1"/>
                </a:solidFill>
                <a:latin typeface="Century Gothic" panose="020B0502020202020204" pitchFamily="34" charset="0"/>
              </a:rPr>
              <a:t>Numero di cessazioni più basso dal 2012 (fenomeno di «congelamento» delle cessazioni)</a:t>
            </a:r>
            <a:endParaRPr lang="it-IT" sz="1600" b="0" i="1" dirty="0">
              <a:solidFill>
                <a:schemeClr val="bg1"/>
              </a:solidFill>
              <a:latin typeface="Century Gothic" panose="020B0502020202020204" pitchFamily="34" charset="0"/>
            </a:endParaRPr>
          </a:p>
        </p:txBody>
      </p:sp>
      <p:sp>
        <p:nvSpPr>
          <p:cNvPr id="88" name="Ovale 87">
            <a:extLst>
              <a:ext uri="{FF2B5EF4-FFF2-40B4-BE49-F238E27FC236}">
                <a16:creationId xmlns:a16="http://schemas.microsoft.com/office/drawing/2014/main" id="{EAAF600B-A6BD-4053-A05F-4CFEF8457990}"/>
              </a:ext>
            </a:extLst>
          </p:cNvPr>
          <p:cNvSpPr/>
          <p:nvPr/>
        </p:nvSpPr>
        <p:spPr bwMode="auto">
          <a:xfrm>
            <a:off x="6984523" y="3096217"/>
            <a:ext cx="889276" cy="1198464"/>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89" name="Elemento grafico 88" descr="Freccia linea, curva antioraria">
            <a:extLst>
              <a:ext uri="{FF2B5EF4-FFF2-40B4-BE49-F238E27FC236}">
                <a16:creationId xmlns:a16="http://schemas.microsoft.com/office/drawing/2014/main" id="{41F068AE-1B23-4CE0-9A15-967CC1EA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723840" flipH="1">
            <a:off x="7596678" y="2926443"/>
            <a:ext cx="843643" cy="831273"/>
          </a:xfrm>
          <a:prstGeom prst="rect">
            <a:avLst/>
          </a:prstGeom>
        </p:spPr>
      </p:pic>
      <p:sp>
        <p:nvSpPr>
          <p:cNvPr id="90" name="CasellaDiTesto 89">
            <a:extLst>
              <a:ext uri="{FF2B5EF4-FFF2-40B4-BE49-F238E27FC236}">
                <a16:creationId xmlns:a16="http://schemas.microsoft.com/office/drawing/2014/main" id="{C080395C-8AFD-4466-AD09-8FFCBF47935E}"/>
              </a:ext>
            </a:extLst>
          </p:cNvPr>
          <p:cNvSpPr txBox="1"/>
          <p:nvPr/>
        </p:nvSpPr>
        <p:spPr>
          <a:xfrm>
            <a:off x="8427981" y="2873548"/>
            <a:ext cx="3269679" cy="2390526"/>
          </a:xfrm>
          <a:prstGeom prst="rect">
            <a:avLst/>
          </a:prstGeom>
          <a:solidFill>
            <a:schemeClr val="tx1">
              <a:lumMod val="65000"/>
              <a:lumOff val="35000"/>
            </a:schemeClr>
          </a:solidFill>
          <a:ln>
            <a:noFill/>
          </a:ln>
        </p:spPr>
        <p:txBody>
          <a:bodyPr wrap="square" rtlCol="0">
            <a:spAutoFit/>
          </a:bodyPr>
          <a:lstStyle/>
          <a:p>
            <a:pPr>
              <a:lnSpc>
                <a:spcPct val="110000"/>
              </a:lnSpc>
              <a:spcBef>
                <a:spcPts val="600"/>
              </a:spcBef>
            </a:pPr>
            <a:r>
              <a:rPr lang="it-IT" sz="1600" b="1" u="sng" dirty="0">
                <a:solidFill>
                  <a:schemeClr val="bg1"/>
                </a:solidFill>
                <a:latin typeface="Century Gothic" panose="020B0502020202020204" pitchFamily="34" charset="0"/>
              </a:rPr>
              <a:t>PREVISIONE DELLE CESSAZIONI NELL’ARCO DEL 2021</a:t>
            </a:r>
            <a:r>
              <a:rPr lang="it-IT" sz="1600" b="1" dirty="0">
                <a:solidFill>
                  <a:schemeClr val="bg1"/>
                </a:solidFill>
                <a:latin typeface="Century Gothic" panose="020B0502020202020204" pitchFamily="34" charset="0"/>
              </a:rPr>
              <a:t>:</a:t>
            </a:r>
          </a:p>
          <a:p>
            <a:pPr>
              <a:lnSpc>
                <a:spcPct val="110000"/>
              </a:lnSpc>
              <a:spcBef>
                <a:spcPts val="600"/>
              </a:spcBef>
            </a:pPr>
            <a:r>
              <a:rPr lang="it-IT" sz="1600" i="1" dirty="0">
                <a:solidFill>
                  <a:schemeClr val="bg1"/>
                </a:solidFill>
                <a:latin typeface="Century Gothic" panose="020B0502020202020204" pitchFamily="34" charset="0"/>
              </a:rPr>
              <a:t>1) Imprese che «normalmente» cessano l’attività</a:t>
            </a:r>
          </a:p>
          <a:p>
            <a:pPr>
              <a:lnSpc>
                <a:spcPct val="110000"/>
              </a:lnSpc>
              <a:spcBef>
                <a:spcPts val="600"/>
              </a:spcBef>
            </a:pPr>
            <a:r>
              <a:rPr lang="it-IT" sz="1600" i="1" dirty="0">
                <a:solidFill>
                  <a:schemeClr val="bg1"/>
                </a:solidFill>
                <a:latin typeface="Century Gothic" panose="020B0502020202020204" pitchFamily="34" charset="0"/>
              </a:rPr>
              <a:t>2) Imprese che nel 2020 sono rimaste in vita ma che, di fatto, sono inattive (350 imprese «zombie»)</a:t>
            </a:r>
            <a:endParaRPr lang="it-IT" sz="1600" b="0"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2281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20">
            <a:extLst>
              <a:ext uri="{FF2B5EF4-FFF2-40B4-BE49-F238E27FC236}">
                <a16:creationId xmlns:a16="http://schemas.microsoft.com/office/drawing/2014/main" id="{0A632D4F-923A-4BBB-BD03-FEBCDC05B71F}"/>
              </a:ext>
            </a:extLst>
          </p:cNvPr>
          <p:cNvGrpSpPr/>
          <p:nvPr/>
        </p:nvGrpSpPr>
        <p:grpSpPr>
          <a:xfrm>
            <a:off x="688971" y="1644021"/>
            <a:ext cx="3570014" cy="1976400"/>
            <a:chOff x="688971" y="1644021"/>
            <a:chExt cx="3570014" cy="1976400"/>
          </a:xfrm>
        </p:grpSpPr>
        <p:pic>
          <p:nvPicPr>
            <p:cNvPr id="58" name="Immagine 57">
              <a:extLst>
                <a:ext uri="{FF2B5EF4-FFF2-40B4-BE49-F238E27FC236}">
                  <a16:creationId xmlns:a16="http://schemas.microsoft.com/office/drawing/2014/main" id="{2FFBACB6-D07A-419C-A1EB-79225244AF7D}"/>
                </a:ext>
              </a:extLst>
            </p:cNvPr>
            <p:cNvPicPr>
              <a:picLocks noChangeAspect="1"/>
            </p:cNvPicPr>
            <p:nvPr/>
          </p:nvPicPr>
          <p:blipFill>
            <a:blip r:embed="rId2"/>
            <a:stretch>
              <a:fillRect/>
            </a:stretch>
          </p:blipFill>
          <p:spPr>
            <a:xfrm>
              <a:off x="688971" y="1644021"/>
              <a:ext cx="3570014" cy="1976400"/>
            </a:xfrm>
            <a:prstGeom prst="rect">
              <a:avLst/>
            </a:prstGeom>
          </p:spPr>
        </p:pic>
        <p:sp>
          <p:nvSpPr>
            <p:cNvPr id="20" name="CasellaDiTesto 19">
              <a:extLst>
                <a:ext uri="{FF2B5EF4-FFF2-40B4-BE49-F238E27FC236}">
                  <a16:creationId xmlns:a16="http://schemas.microsoft.com/office/drawing/2014/main" id="{C34BA1F3-2459-42FF-978F-6693840C35B4}"/>
                </a:ext>
              </a:extLst>
            </p:cNvPr>
            <p:cNvSpPr txBox="1"/>
            <p:nvPr/>
          </p:nvSpPr>
          <p:spPr>
            <a:xfrm>
              <a:off x="3443749" y="3310883"/>
              <a:ext cx="774571" cy="269304"/>
            </a:xfrm>
            <a:prstGeom prst="rect">
              <a:avLst/>
            </a:prstGeom>
            <a:solidFill>
              <a:schemeClr val="bg1"/>
            </a:solidFill>
          </p:spPr>
          <p:txBody>
            <a:bodyPr wrap="none" rtlCol="0">
              <a:spAutoFit/>
            </a:bodyPr>
            <a:lstStyle/>
            <a:p>
              <a:pPr algn="l"/>
              <a:r>
                <a:rPr lang="it-IT" sz="1150" b="1" dirty="0">
                  <a:latin typeface="Century Gothic" panose="020B0502020202020204" pitchFamily="34" charset="0"/>
                </a:rPr>
                <a:t>MAR ‘21</a:t>
              </a:r>
            </a:p>
          </p:txBody>
        </p:sp>
      </p:grpSp>
      <p:grpSp>
        <p:nvGrpSpPr>
          <p:cNvPr id="22" name="Gruppo 21">
            <a:extLst>
              <a:ext uri="{FF2B5EF4-FFF2-40B4-BE49-F238E27FC236}">
                <a16:creationId xmlns:a16="http://schemas.microsoft.com/office/drawing/2014/main" id="{1ABD4798-A962-4981-AEDD-CC3E011CC7C4}"/>
              </a:ext>
            </a:extLst>
          </p:cNvPr>
          <p:cNvGrpSpPr/>
          <p:nvPr/>
        </p:nvGrpSpPr>
        <p:grpSpPr>
          <a:xfrm>
            <a:off x="6532405" y="1642269"/>
            <a:ext cx="3570732" cy="1978152"/>
            <a:chOff x="6532405" y="1642269"/>
            <a:chExt cx="3570732" cy="1978152"/>
          </a:xfrm>
        </p:grpSpPr>
        <p:pic>
          <p:nvPicPr>
            <p:cNvPr id="18" name="Immagine 17">
              <a:extLst>
                <a:ext uri="{FF2B5EF4-FFF2-40B4-BE49-F238E27FC236}">
                  <a16:creationId xmlns:a16="http://schemas.microsoft.com/office/drawing/2014/main" id="{FD2D4ABA-0509-4F46-A24C-E29FB17E1231}"/>
                </a:ext>
              </a:extLst>
            </p:cNvPr>
            <p:cNvPicPr>
              <a:picLocks noChangeAspect="1"/>
            </p:cNvPicPr>
            <p:nvPr/>
          </p:nvPicPr>
          <p:blipFill>
            <a:blip r:embed="rId3"/>
            <a:stretch>
              <a:fillRect/>
            </a:stretch>
          </p:blipFill>
          <p:spPr>
            <a:xfrm>
              <a:off x="6532405" y="1642269"/>
              <a:ext cx="3570732" cy="1978152"/>
            </a:xfrm>
            <a:prstGeom prst="rect">
              <a:avLst/>
            </a:prstGeom>
          </p:spPr>
        </p:pic>
        <p:sp>
          <p:nvSpPr>
            <p:cNvPr id="37" name="CasellaDiTesto 36">
              <a:extLst>
                <a:ext uri="{FF2B5EF4-FFF2-40B4-BE49-F238E27FC236}">
                  <a16:creationId xmlns:a16="http://schemas.microsoft.com/office/drawing/2014/main" id="{F4133D2E-BA73-43EE-BBDA-FF4C72664549}"/>
                </a:ext>
              </a:extLst>
            </p:cNvPr>
            <p:cNvSpPr txBox="1"/>
            <p:nvPr/>
          </p:nvSpPr>
          <p:spPr>
            <a:xfrm>
              <a:off x="9264892" y="3310883"/>
              <a:ext cx="774571" cy="269304"/>
            </a:xfrm>
            <a:prstGeom prst="rect">
              <a:avLst/>
            </a:prstGeom>
            <a:solidFill>
              <a:schemeClr val="bg1"/>
            </a:solidFill>
          </p:spPr>
          <p:txBody>
            <a:bodyPr wrap="none" rtlCol="0">
              <a:spAutoFit/>
            </a:bodyPr>
            <a:lstStyle/>
            <a:p>
              <a:pPr algn="l"/>
              <a:r>
                <a:rPr lang="it-IT" sz="1150" b="1" dirty="0">
                  <a:latin typeface="Century Gothic" panose="020B0502020202020204" pitchFamily="34" charset="0"/>
                </a:rPr>
                <a:t>MAR ‘21</a:t>
              </a:r>
            </a:p>
          </p:txBody>
        </p:sp>
      </p:grpSp>
      <p:grpSp>
        <p:nvGrpSpPr>
          <p:cNvPr id="24" name="Gruppo 23">
            <a:extLst>
              <a:ext uri="{FF2B5EF4-FFF2-40B4-BE49-F238E27FC236}">
                <a16:creationId xmlns:a16="http://schemas.microsoft.com/office/drawing/2014/main" id="{EF424231-BD31-4A33-A4D7-4BBC90B8D456}"/>
              </a:ext>
            </a:extLst>
          </p:cNvPr>
          <p:cNvGrpSpPr/>
          <p:nvPr/>
        </p:nvGrpSpPr>
        <p:grpSpPr>
          <a:xfrm>
            <a:off x="688971" y="4286508"/>
            <a:ext cx="3570014" cy="1976400"/>
            <a:chOff x="688971" y="4286508"/>
            <a:chExt cx="3570014" cy="1976400"/>
          </a:xfrm>
        </p:grpSpPr>
        <p:pic>
          <p:nvPicPr>
            <p:cNvPr id="60" name="Immagine 59">
              <a:extLst>
                <a:ext uri="{FF2B5EF4-FFF2-40B4-BE49-F238E27FC236}">
                  <a16:creationId xmlns:a16="http://schemas.microsoft.com/office/drawing/2014/main" id="{0C92DB52-494B-40AD-A025-951DCF65CF5A}"/>
                </a:ext>
              </a:extLst>
            </p:cNvPr>
            <p:cNvPicPr>
              <a:picLocks noChangeAspect="1"/>
            </p:cNvPicPr>
            <p:nvPr/>
          </p:nvPicPr>
          <p:blipFill>
            <a:blip r:embed="rId4"/>
            <a:stretch>
              <a:fillRect/>
            </a:stretch>
          </p:blipFill>
          <p:spPr>
            <a:xfrm>
              <a:off x="688971" y="4286508"/>
              <a:ext cx="3570014" cy="1976400"/>
            </a:xfrm>
            <a:prstGeom prst="rect">
              <a:avLst/>
            </a:prstGeom>
          </p:spPr>
        </p:pic>
        <p:sp>
          <p:nvSpPr>
            <p:cNvPr id="38" name="CasellaDiTesto 37">
              <a:extLst>
                <a:ext uri="{FF2B5EF4-FFF2-40B4-BE49-F238E27FC236}">
                  <a16:creationId xmlns:a16="http://schemas.microsoft.com/office/drawing/2014/main" id="{F6A366D7-C5F7-4666-888F-D79E6F0B8BC1}"/>
                </a:ext>
              </a:extLst>
            </p:cNvPr>
            <p:cNvSpPr txBox="1"/>
            <p:nvPr/>
          </p:nvSpPr>
          <p:spPr>
            <a:xfrm>
              <a:off x="3443749" y="5951074"/>
              <a:ext cx="774571" cy="269304"/>
            </a:xfrm>
            <a:prstGeom prst="rect">
              <a:avLst/>
            </a:prstGeom>
            <a:solidFill>
              <a:schemeClr val="bg1"/>
            </a:solidFill>
          </p:spPr>
          <p:txBody>
            <a:bodyPr wrap="none" rtlCol="0">
              <a:spAutoFit/>
            </a:bodyPr>
            <a:lstStyle/>
            <a:p>
              <a:pPr algn="l"/>
              <a:r>
                <a:rPr lang="it-IT" sz="1150" b="1" dirty="0">
                  <a:latin typeface="Century Gothic" panose="020B0502020202020204" pitchFamily="34" charset="0"/>
                </a:rPr>
                <a:t>MAR ‘21</a:t>
              </a:r>
            </a:p>
          </p:txBody>
        </p:sp>
      </p:grpSp>
      <p:grpSp>
        <p:nvGrpSpPr>
          <p:cNvPr id="23" name="Gruppo 22">
            <a:extLst>
              <a:ext uri="{FF2B5EF4-FFF2-40B4-BE49-F238E27FC236}">
                <a16:creationId xmlns:a16="http://schemas.microsoft.com/office/drawing/2014/main" id="{FB0EEA2F-BBF8-46BC-BE99-D1E028B38CCA}"/>
              </a:ext>
            </a:extLst>
          </p:cNvPr>
          <p:cNvGrpSpPr/>
          <p:nvPr/>
        </p:nvGrpSpPr>
        <p:grpSpPr>
          <a:xfrm>
            <a:off x="6532405" y="4286508"/>
            <a:ext cx="3570014" cy="1976400"/>
            <a:chOff x="6532405" y="4286508"/>
            <a:chExt cx="3570014" cy="1976400"/>
          </a:xfrm>
        </p:grpSpPr>
        <p:pic>
          <p:nvPicPr>
            <p:cNvPr id="61" name="Immagine 60">
              <a:extLst>
                <a:ext uri="{FF2B5EF4-FFF2-40B4-BE49-F238E27FC236}">
                  <a16:creationId xmlns:a16="http://schemas.microsoft.com/office/drawing/2014/main" id="{5E6C9129-6372-47D8-8716-797D6DE8BC1C}"/>
                </a:ext>
              </a:extLst>
            </p:cNvPr>
            <p:cNvPicPr>
              <a:picLocks noChangeAspect="1"/>
            </p:cNvPicPr>
            <p:nvPr/>
          </p:nvPicPr>
          <p:blipFill>
            <a:blip r:embed="rId5"/>
            <a:stretch>
              <a:fillRect/>
            </a:stretch>
          </p:blipFill>
          <p:spPr>
            <a:xfrm>
              <a:off x="6532405" y="4286508"/>
              <a:ext cx="3570014" cy="1976400"/>
            </a:xfrm>
            <a:prstGeom prst="rect">
              <a:avLst/>
            </a:prstGeom>
          </p:spPr>
        </p:pic>
        <p:sp>
          <p:nvSpPr>
            <p:cNvPr id="39" name="CasellaDiTesto 38">
              <a:extLst>
                <a:ext uri="{FF2B5EF4-FFF2-40B4-BE49-F238E27FC236}">
                  <a16:creationId xmlns:a16="http://schemas.microsoft.com/office/drawing/2014/main" id="{43ECDCCD-7074-4B88-93EF-AB4DE0289427}"/>
                </a:ext>
              </a:extLst>
            </p:cNvPr>
            <p:cNvSpPr txBox="1"/>
            <p:nvPr/>
          </p:nvSpPr>
          <p:spPr>
            <a:xfrm>
              <a:off x="9264892" y="5951074"/>
              <a:ext cx="774571" cy="269304"/>
            </a:xfrm>
            <a:prstGeom prst="rect">
              <a:avLst/>
            </a:prstGeom>
            <a:solidFill>
              <a:schemeClr val="bg1"/>
            </a:solidFill>
          </p:spPr>
          <p:txBody>
            <a:bodyPr wrap="none" rtlCol="0">
              <a:spAutoFit/>
            </a:bodyPr>
            <a:lstStyle/>
            <a:p>
              <a:pPr algn="l"/>
              <a:r>
                <a:rPr lang="it-IT" sz="1150" b="1" dirty="0">
                  <a:latin typeface="Century Gothic" panose="020B0502020202020204" pitchFamily="34" charset="0"/>
                </a:rPr>
                <a:t>MAR ‘21</a:t>
              </a:r>
            </a:p>
          </p:txBody>
        </p:sp>
      </p:grpSp>
      <p:sp>
        <p:nvSpPr>
          <p:cNvPr id="8" name="Rettangolo 7">
            <a:extLst>
              <a:ext uri="{FF2B5EF4-FFF2-40B4-BE49-F238E27FC236}">
                <a16:creationId xmlns:a16="http://schemas.microsoft.com/office/drawing/2014/main" id="{E9CD7A50-5188-413D-9484-EE4EED1C7515}"/>
              </a:ext>
            </a:extLst>
          </p:cNvPr>
          <p:cNvSpPr/>
          <p:nvPr/>
        </p:nvSpPr>
        <p:spPr bwMode="auto">
          <a:xfrm>
            <a:off x="607500" y="1340768"/>
            <a:ext cx="5270816" cy="2319333"/>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9" name="Rettangolo 8">
            <a:extLst>
              <a:ext uri="{FF2B5EF4-FFF2-40B4-BE49-F238E27FC236}">
                <a16:creationId xmlns:a16="http://schemas.microsoft.com/office/drawing/2014/main" id="{9D6EC0BB-AEB5-4D3C-991F-5D87F7028488}"/>
              </a:ext>
            </a:extLst>
          </p:cNvPr>
          <p:cNvSpPr/>
          <p:nvPr/>
        </p:nvSpPr>
        <p:spPr bwMode="auto">
          <a:xfrm>
            <a:off x="6441808" y="1340768"/>
            <a:ext cx="5270816" cy="2319333"/>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0" name="Rettangolo 9">
            <a:extLst>
              <a:ext uri="{FF2B5EF4-FFF2-40B4-BE49-F238E27FC236}">
                <a16:creationId xmlns:a16="http://schemas.microsoft.com/office/drawing/2014/main" id="{A7771C6F-CB89-46DC-85A3-7737FB5EFF15}"/>
              </a:ext>
            </a:extLst>
          </p:cNvPr>
          <p:cNvSpPr/>
          <p:nvPr/>
        </p:nvSpPr>
        <p:spPr bwMode="auto">
          <a:xfrm>
            <a:off x="607500" y="4010660"/>
            <a:ext cx="5270816" cy="2319333"/>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1" name="Rettangolo 10">
            <a:extLst>
              <a:ext uri="{FF2B5EF4-FFF2-40B4-BE49-F238E27FC236}">
                <a16:creationId xmlns:a16="http://schemas.microsoft.com/office/drawing/2014/main" id="{F93C223F-B9B3-483E-A28C-6B924A256C2C}"/>
              </a:ext>
            </a:extLst>
          </p:cNvPr>
          <p:cNvSpPr/>
          <p:nvPr/>
        </p:nvSpPr>
        <p:spPr bwMode="auto">
          <a:xfrm>
            <a:off x="6441808" y="4010660"/>
            <a:ext cx="5270816" cy="2319333"/>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9" name="Rettangolo 93">
            <a:extLst>
              <a:ext uri="{FF2B5EF4-FFF2-40B4-BE49-F238E27FC236}">
                <a16:creationId xmlns:a16="http://schemas.microsoft.com/office/drawing/2014/main" id="{31E32962-0395-4FBB-82C5-6901B4E12C5A}"/>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lgn="l">
              <a:spcBef>
                <a:spcPts val="600"/>
              </a:spcBef>
            </a:pPr>
            <a:r>
              <a:rPr lang="it-IT" sz="1000" b="1" dirty="0">
                <a:latin typeface="Century Gothic" panose="020B0502020202020204" pitchFamily="34" charset="0"/>
              </a:rPr>
              <a:t>Fonte: </a:t>
            </a:r>
            <a:r>
              <a:rPr lang="it-IT" sz="1000" b="0" dirty="0">
                <a:latin typeface="Century Gothic" panose="020B0502020202020204" pitchFamily="34" charset="0"/>
              </a:rPr>
              <a:t>Elaborazioni Format </a:t>
            </a:r>
            <a:r>
              <a:rPr lang="it-IT" sz="1000" b="0" dirty="0" err="1">
                <a:latin typeface="Century Gothic" panose="020B0502020202020204" pitchFamily="34" charset="0"/>
              </a:rPr>
              <a:t>Research</a:t>
            </a:r>
            <a:r>
              <a:rPr lang="it-IT" sz="1000" b="0" dirty="0">
                <a:latin typeface="Century Gothic" panose="020B0502020202020204" pitchFamily="34" charset="0"/>
              </a:rPr>
              <a:t> su dati Istat.</a:t>
            </a:r>
            <a:endParaRPr lang="it-IT" sz="1000" b="0" i="1" dirty="0">
              <a:latin typeface="Century Gothic" panose="020B0502020202020204" pitchFamily="34" charset="0"/>
            </a:endParaRPr>
          </a:p>
        </p:txBody>
      </p:sp>
      <p:cxnSp>
        <p:nvCxnSpPr>
          <p:cNvPr id="6" name="Connettore 2 5">
            <a:extLst>
              <a:ext uri="{FF2B5EF4-FFF2-40B4-BE49-F238E27FC236}">
                <a16:creationId xmlns:a16="http://schemas.microsoft.com/office/drawing/2014/main" id="{9E1E5474-803F-4975-8D31-CB38411D3BB0}"/>
              </a:ext>
            </a:extLst>
          </p:cNvPr>
          <p:cNvCxnSpPr>
            <a:cxnSpLocks/>
          </p:cNvCxnSpPr>
          <p:nvPr/>
        </p:nvCxnSpPr>
        <p:spPr bwMode="auto">
          <a:xfrm>
            <a:off x="983432" y="5313676"/>
            <a:ext cx="3492000" cy="0"/>
          </a:xfrm>
          <a:prstGeom prst="straightConnector1">
            <a:avLst/>
          </a:prstGeom>
          <a:noFill/>
          <a:ln w="57150">
            <a:solidFill>
              <a:srgbClr val="C00000"/>
            </a:solidFill>
            <a:round/>
            <a:headEnd type="triangle" w="lg" len="lg"/>
            <a:tailEnd type="triangle" w="lg" len="lg"/>
          </a:ln>
          <a:extLst>
            <a:ext uri="{909E8E84-426E-40DD-AFC4-6F175D3DCCD1}">
              <a14:hiddenFill xmlns:a14="http://schemas.microsoft.com/office/drawing/2010/main">
                <a:noFill/>
              </a14:hiddenFill>
            </a:ext>
          </a:extLst>
        </p:spPr>
      </p:cxnSp>
      <p:sp>
        <p:nvSpPr>
          <p:cNvPr id="27" name="CasellaDiTesto 26">
            <a:extLst>
              <a:ext uri="{FF2B5EF4-FFF2-40B4-BE49-F238E27FC236}">
                <a16:creationId xmlns:a16="http://schemas.microsoft.com/office/drawing/2014/main" id="{92EE4BB3-7FD7-4D2E-9C4B-65117187A2F8}"/>
              </a:ext>
            </a:extLst>
          </p:cNvPr>
          <p:cNvSpPr txBox="1"/>
          <p:nvPr/>
        </p:nvSpPr>
        <p:spPr>
          <a:xfrm>
            <a:off x="4492774" y="4792384"/>
            <a:ext cx="1359155" cy="1200329"/>
          </a:xfrm>
          <a:prstGeom prst="rect">
            <a:avLst/>
          </a:prstGeom>
          <a:noFill/>
        </p:spPr>
        <p:txBody>
          <a:bodyPr wrap="square" rtlCol="0">
            <a:spAutoFit/>
          </a:bodyPr>
          <a:lstStyle/>
          <a:p>
            <a:pPr algn="l"/>
            <a:r>
              <a:rPr lang="it-IT" sz="3200" b="1" dirty="0">
                <a:solidFill>
                  <a:srgbClr val="C00000"/>
                </a:solidFill>
                <a:latin typeface="Century Gothic" panose="020B0502020202020204" pitchFamily="34" charset="0"/>
              </a:rPr>
              <a:t>-11 </a:t>
            </a:r>
            <a:br>
              <a:rPr lang="it-IT" sz="2000" b="1" dirty="0">
                <a:solidFill>
                  <a:srgbClr val="C00000"/>
                </a:solidFill>
                <a:latin typeface="Century Gothic" panose="020B0502020202020204" pitchFamily="34" charset="0"/>
              </a:rPr>
            </a:br>
            <a:r>
              <a:rPr lang="it-IT" sz="2000" b="1" i="1" dirty="0">
                <a:solidFill>
                  <a:srgbClr val="C00000"/>
                </a:solidFill>
                <a:latin typeface="Century Gothic" panose="020B0502020202020204" pitchFamily="34" charset="0"/>
              </a:rPr>
              <a:t>dai livelli pre-crisi</a:t>
            </a:r>
          </a:p>
        </p:txBody>
      </p:sp>
      <p:cxnSp>
        <p:nvCxnSpPr>
          <p:cNvPr id="28" name="Connettore 2 27">
            <a:extLst>
              <a:ext uri="{FF2B5EF4-FFF2-40B4-BE49-F238E27FC236}">
                <a16:creationId xmlns:a16="http://schemas.microsoft.com/office/drawing/2014/main" id="{5DC26F30-9A1B-4B75-8C94-38A1B9FAC090}"/>
              </a:ext>
            </a:extLst>
          </p:cNvPr>
          <p:cNvCxnSpPr>
            <a:cxnSpLocks/>
          </p:cNvCxnSpPr>
          <p:nvPr/>
        </p:nvCxnSpPr>
        <p:spPr bwMode="auto">
          <a:xfrm>
            <a:off x="6821413" y="5318444"/>
            <a:ext cx="3492000" cy="0"/>
          </a:xfrm>
          <a:prstGeom prst="straightConnector1">
            <a:avLst/>
          </a:prstGeom>
          <a:noFill/>
          <a:ln w="57150">
            <a:solidFill>
              <a:srgbClr val="C00000"/>
            </a:solidFill>
            <a:round/>
            <a:headEnd type="triangle" w="lg" len="lg"/>
            <a:tailEnd type="triangle" w="lg" len="lg"/>
          </a:ln>
          <a:extLst>
            <a:ext uri="{909E8E84-426E-40DD-AFC4-6F175D3DCCD1}">
              <a14:hiddenFill xmlns:a14="http://schemas.microsoft.com/office/drawing/2010/main">
                <a:noFill/>
              </a14:hiddenFill>
            </a:ext>
          </a:extLst>
        </p:spPr>
      </p:cxnSp>
      <p:sp>
        <p:nvSpPr>
          <p:cNvPr id="29" name="CasellaDiTesto 28">
            <a:extLst>
              <a:ext uri="{FF2B5EF4-FFF2-40B4-BE49-F238E27FC236}">
                <a16:creationId xmlns:a16="http://schemas.microsoft.com/office/drawing/2014/main" id="{531F2738-FB89-482D-A8E1-88BE75103405}"/>
              </a:ext>
            </a:extLst>
          </p:cNvPr>
          <p:cNvSpPr txBox="1"/>
          <p:nvPr/>
        </p:nvSpPr>
        <p:spPr>
          <a:xfrm>
            <a:off x="10330755" y="4797152"/>
            <a:ext cx="1359155" cy="1200329"/>
          </a:xfrm>
          <a:prstGeom prst="rect">
            <a:avLst/>
          </a:prstGeom>
          <a:noFill/>
        </p:spPr>
        <p:txBody>
          <a:bodyPr wrap="square" rtlCol="0">
            <a:spAutoFit/>
          </a:bodyPr>
          <a:lstStyle/>
          <a:p>
            <a:pPr algn="l"/>
            <a:r>
              <a:rPr lang="it-IT" sz="3200" b="1" dirty="0">
                <a:solidFill>
                  <a:srgbClr val="C00000"/>
                </a:solidFill>
                <a:latin typeface="Century Gothic" panose="020B0502020202020204" pitchFamily="34" charset="0"/>
              </a:rPr>
              <a:t>-6 </a:t>
            </a:r>
            <a:br>
              <a:rPr lang="it-IT" sz="2000" b="1" dirty="0">
                <a:solidFill>
                  <a:srgbClr val="C00000"/>
                </a:solidFill>
                <a:latin typeface="Century Gothic" panose="020B0502020202020204" pitchFamily="34" charset="0"/>
              </a:rPr>
            </a:br>
            <a:r>
              <a:rPr lang="it-IT" sz="2000" b="1" i="1" dirty="0">
                <a:solidFill>
                  <a:srgbClr val="C00000"/>
                </a:solidFill>
                <a:latin typeface="Century Gothic" panose="020B0502020202020204" pitchFamily="34" charset="0"/>
              </a:rPr>
              <a:t>dai livelli pre-crisi</a:t>
            </a:r>
          </a:p>
        </p:txBody>
      </p:sp>
      <p:cxnSp>
        <p:nvCxnSpPr>
          <p:cNvPr id="30" name="Connettore 2 29">
            <a:extLst>
              <a:ext uri="{FF2B5EF4-FFF2-40B4-BE49-F238E27FC236}">
                <a16:creationId xmlns:a16="http://schemas.microsoft.com/office/drawing/2014/main" id="{326376B6-8473-40EF-83B4-C49A5F01AB02}"/>
              </a:ext>
            </a:extLst>
          </p:cNvPr>
          <p:cNvCxnSpPr>
            <a:cxnSpLocks/>
          </p:cNvCxnSpPr>
          <p:nvPr/>
        </p:nvCxnSpPr>
        <p:spPr bwMode="auto">
          <a:xfrm>
            <a:off x="980525" y="2596987"/>
            <a:ext cx="3492000" cy="0"/>
          </a:xfrm>
          <a:prstGeom prst="straightConnector1">
            <a:avLst/>
          </a:prstGeom>
          <a:noFill/>
          <a:ln w="57150">
            <a:solidFill>
              <a:srgbClr val="008000"/>
            </a:solidFill>
            <a:round/>
            <a:headEnd type="triangle" w="lg" len="lg"/>
            <a:tailEnd type="triangle" w="lg" len="lg"/>
          </a:ln>
          <a:extLst>
            <a:ext uri="{909E8E84-426E-40DD-AFC4-6F175D3DCCD1}">
              <a14:hiddenFill xmlns:a14="http://schemas.microsoft.com/office/drawing/2010/main">
                <a:noFill/>
              </a14:hiddenFill>
            </a:ext>
          </a:extLst>
        </p:spPr>
      </p:cxnSp>
      <p:sp>
        <p:nvSpPr>
          <p:cNvPr id="31" name="CasellaDiTesto 30">
            <a:extLst>
              <a:ext uri="{FF2B5EF4-FFF2-40B4-BE49-F238E27FC236}">
                <a16:creationId xmlns:a16="http://schemas.microsoft.com/office/drawing/2014/main" id="{D736B694-CE3A-4E71-A1FE-9CBC7650A746}"/>
              </a:ext>
            </a:extLst>
          </p:cNvPr>
          <p:cNvSpPr txBox="1"/>
          <p:nvPr/>
        </p:nvSpPr>
        <p:spPr>
          <a:xfrm>
            <a:off x="4489867" y="2075695"/>
            <a:ext cx="1359155" cy="1200329"/>
          </a:xfrm>
          <a:prstGeom prst="rect">
            <a:avLst/>
          </a:prstGeom>
          <a:noFill/>
        </p:spPr>
        <p:txBody>
          <a:bodyPr wrap="square" rtlCol="0">
            <a:spAutoFit/>
          </a:bodyPr>
          <a:lstStyle/>
          <a:p>
            <a:pPr algn="l"/>
            <a:r>
              <a:rPr lang="it-IT" sz="3200" b="1" dirty="0">
                <a:solidFill>
                  <a:srgbClr val="008000"/>
                </a:solidFill>
                <a:latin typeface="Century Gothic" panose="020B0502020202020204" pitchFamily="34" charset="0"/>
              </a:rPr>
              <a:t>+2 </a:t>
            </a:r>
            <a:br>
              <a:rPr lang="it-IT" sz="2000" b="1" dirty="0">
                <a:solidFill>
                  <a:srgbClr val="008000"/>
                </a:solidFill>
                <a:latin typeface="Century Gothic" panose="020B0502020202020204" pitchFamily="34" charset="0"/>
              </a:rPr>
            </a:br>
            <a:r>
              <a:rPr lang="it-IT" sz="2000" b="1" i="1" dirty="0">
                <a:solidFill>
                  <a:srgbClr val="008000"/>
                </a:solidFill>
                <a:latin typeface="Century Gothic" panose="020B0502020202020204" pitchFamily="34" charset="0"/>
              </a:rPr>
              <a:t>dai livelli pre-crisi</a:t>
            </a:r>
          </a:p>
        </p:txBody>
      </p:sp>
      <p:cxnSp>
        <p:nvCxnSpPr>
          <p:cNvPr id="32" name="Connettore 2 31">
            <a:extLst>
              <a:ext uri="{FF2B5EF4-FFF2-40B4-BE49-F238E27FC236}">
                <a16:creationId xmlns:a16="http://schemas.microsoft.com/office/drawing/2014/main" id="{6B8CB341-2805-48C7-A6BA-3F190797EDD9}"/>
              </a:ext>
            </a:extLst>
          </p:cNvPr>
          <p:cNvCxnSpPr>
            <a:cxnSpLocks/>
          </p:cNvCxnSpPr>
          <p:nvPr/>
        </p:nvCxnSpPr>
        <p:spPr bwMode="auto">
          <a:xfrm>
            <a:off x="6818506" y="2601755"/>
            <a:ext cx="3492000" cy="0"/>
          </a:xfrm>
          <a:prstGeom prst="straightConnector1">
            <a:avLst/>
          </a:prstGeom>
          <a:noFill/>
          <a:ln w="57150">
            <a:solidFill>
              <a:srgbClr val="008000"/>
            </a:solidFill>
            <a:round/>
            <a:headEnd type="triangle" w="lg" len="lg"/>
            <a:tailEnd type="triangle" w="lg" len="lg"/>
          </a:ln>
          <a:extLst>
            <a:ext uri="{909E8E84-426E-40DD-AFC4-6F175D3DCCD1}">
              <a14:hiddenFill xmlns:a14="http://schemas.microsoft.com/office/drawing/2010/main">
                <a:noFill/>
              </a14:hiddenFill>
            </a:ext>
          </a:extLst>
        </p:spPr>
      </p:cxnSp>
      <p:sp>
        <p:nvSpPr>
          <p:cNvPr id="33" name="CasellaDiTesto 32">
            <a:extLst>
              <a:ext uri="{FF2B5EF4-FFF2-40B4-BE49-F238E27FC236}">
                <a16:creationId xmlns:a16="http://schemas.microsoft.com/office/drawing/2014/main" id="{55EC4BE5-F52C-4A05-8777-1848B804D5C2}"/>
              </a:ext>
            </a:extLst>
          </p:cNvPr>
          <p:cNvSpPr txBox="1"/>
          <p:nvPr/>
        </p:nvSpPr>
        <p:spPr>
          <a:xfrm>
            <a:off x="10327848" y="2080463"/>
            <a:ext cx="1359155" cy="1200329"/>
          </a:xfrm>
          <a:prstGeom prst="rect">
            <a:avLst/>
          </a:prstGeom>
          <a:noFill/>
        </p:spPr>
        <p:txBody>
          <a:bodyPr wrap="square" rtlCol="0">
            <a:spAutoFit/>
          </a:bodyPr>
          <a:lstStyle/>
          <a:p>
            <a:pPr algn="l"/>
            <a:r>
              <a:rPr lang="it-IT" sz="3200" b="1" dirty="0">
                <a:solidFill>
                  <a:srgbClr val="008000"/>
                </a:solidFill>
                <a:latin typeface="Century Gothic" panose="020B0502020202020204" pitchFamily="34" charset="0"/>
              </a:rPr>
              <a:t>+1 </a:t>
            </a:r>
            <a:br>
              <a:rPr lang="it-IT" sz="2000" b="1" dirty="0">
                <a:solidFill>
                  <a:srgbClr val="008000"/>
                </a:solidFill>
                <a:latin typeface="Century Gothic" panose="020B0502020202020204" pitchFamily="34" charset="0"/>
              </a:rPr>
            </a:br>
            <a:r>
              <a:rPr lang="it-IT" sz="2000" b="1" i="1" dirty="0">
                <a:solidFill>
                  <a:srgbClr val="008000"/>
                </a:solidFill>
                <a:latin typeface="Century Gothic" panose="020B0502020202020204" pitchFamily="34" charset="0"/>
              </a:rPr>
              <a:t>dai livelli pre-crisi</a:t>
            </a:r>
          </a:p>
        </p:txBody>
      </p:sp>
      <p:sp>
        <p:nvSpPr>
          <p:cNvPr id="34" name="Titolo 1">
            <a:extLst>
              <a:ext uri="{FF2B5EF4-FFF2-40B4-BE49-F238E27FC236}">
                <a16:creationId xmlns:a16="http://schemas.microsoft.com/office/drawing/2014/main" id="{11A8AF93-5422-4586-ACF0-5D0254F08845}"/>
              </a:ext>
            </a:extLst>
          </p:cNvPr>
          <p:cNvSpPr txBox="1">
            <a:spLocks/>
          </p:cNvSpPr>
          <p:nvPr/>
        </p:nvSpPr>
        <p:spPr>
          <a:xfrm>
            <a:off x="335360" y="248643"/>
            <a:ext cx="11856640" cy="747994"/>
          </a:xfrm>
          <a:prstGeom prst="rect">
            <a:avLst/>
          </a:prstGeom>
        </p:spPr>
        <p:txBody>
          <a:bodyPr wrap="square" lIns="67500" tIns="35100" rIns="67500" bIns="35100">
            <a:spAutoFit/>
          </a:bodyPr>
          <a:lstStyle/>
          <a:p>
            <a:pPr algn="l">
              <a:defRPr/>
            </a:pPr>
            <a:r>
              <a:rPr lang="it-IT" sz="2200" dirty="0">
                <a:solidFill>
                  <a:srgbClr val="203864"/>
                </a:solidFill>
                <a:latin typeface="Century Gothic" panose="020B0502020202020204" pitchFamily="34" charset="0"/>
                <a:cs typeface="Arial"/>
              </a:rPr>
              <a:t>Clima di fiducia (ISTAT – </a:t>
            </a:r>
            <a:r>
              <a:rPr lang="it-IT" sz="2200" u="sng" dirty="0">
                <a:solidFill>
                  <a:srgbClr val="203864"/>
                </a:solidFill>
                <a:latin typeface="Century Gothic" panose="020B0502020202020204" pitchFamily="34" charset="0"/>
                <a:cs typeface="Arial"/>
              </a:rPr>
              <a:t>DATI A LIVELLO NAZIONALE</a:t>
            </a:r>
            <a:r>
              <a:rPr lang="it-IT" sz="2200" dirty="0">
                <a:solidFill>
                  <a:srgbClr val="203864"/>
                </a:solidFill>
                <a:latin typeface="Century Gothic" panose="020B0502020202020204" pitchFamily="34" charset="0"/>
                <a:cs typeface="Arial"/>
              </a:rPr>
              <a:t>) |</a:t>
            </a:r>
            <a:r>
              <a:rPr lang="it-IT" sz="2200" dirty="0">
                <a:solidFill>
                  <a:srgbClr val="FF0000"/>
                </a:solidFill>
                <a:latin typeface="Century Gothic" panose="020B0502020202020204" pitchFamily="34" charset="0"/>
                <a:cs typeface="Arial"/>
              </a:rPr>
              <a:t> </a:t>
            </a:r>
            <a:r>
              <a:rPr lang="it-IT" sz="2200" b="1" dirty="0">
                <a:latin typeface="Century Gothic" panose="020B0502020202020204" pitchFamily="34" charset="0"/>
                <a:cs typeface="Arial"/>
              </a:rPr>
              <a:t>Manifattura e costruzioni ormai in piena ripresa. Ancora in estrema difficoltà il terziario.</a:t>
            </a:r>
            <a:endParaRPr lang="it-IT" sz="2200" b="1" dirty="0">
              <a:latin typeface="Century Gothic" panose="020B0502020202020204" pitchFamily="34" charset="0"/>
              <a:ea typeface="+mj-ea"/>
              <a:cs typeface="Arial"/>
            </a:endParaRPr>
          </a:p>
        </p:txBody>
      </p:sp>
      <p:sp>
        <p:nvSpPr>
          <p:cNvPr id="35" name="Titolo 1">
            <a:extLst>
              <a:ext uri="{FF2B5EF4-FFF2-40B4-BE49-F238E27FC236}">
                <a16:creationId xmlns:a16="http://schemas.microsoft.com/office/drawing/2014/main" id="{6BFF60D2-BE04-4341-B486-C8C0034938E0}"/>
              </a:ext>
            </a:extLst>
          </p:cNvPr>
          <p:cNvSpPr txBox="1">
            <a:spLocks/>
          </p:cNvSpPr>
          <p:nvPr/>
        </p:nvSpPr>
        <p:spPr>
          <a:xfrm>
            <a:off x="490882" y="1202660"/>
            <a:ext cx="4432035" cy="301718"/>
          </a:xfrm>
          <a:prstGeom prst="rect">
            <a:avLst/>
          </a:prstGeom>
          <a:solidFill>
            <a:schemeClr val="tx1"/>
          </a:solidFill>
          <a:ln>
            <a:noFill/>
          </a:ln>
        </p:spPr>
        <p:txBody>
          <a:bodyPr wrap="square" lIns="67500" tIns="35100" rIns="67500" bIns="35100">
            <a:spAutoFit/>
          </a:bodyPr>
          <a:lstStyle/>
          <a:p>
            <a:pPr algn="l">
              <a:defRPr/>
            </a:pPr>
            <a:r>
              <a:rPr lang="it-IT" sz="1500" b="1" dirty="0">
                <a:solidFill>
                  <a:schemeClr val="bg1"/>
                </a:solidFill>
                <a:latin typeface="Century Gothic" panose="020B0502020202020204" pitchFamily="34" charset="0"/>
                <a:ea typeface="+mj-ea"/>
                <a:cs typeface="Arial"/>
              </a:rPr>
              <a:t>MANIFATTURA – </a:t>
            </a:r>
            <a:r>
              <a:rPr lang="it-IT" sz="1200" i="1" dirty="0">
                <a:solidFill>
                  <a:schemeClr val="bg1"/>
                </a:solidFill>
                <a:latin typeface="Century Gothic" panose="020B0502020202020204" pitchFamily="34" charset="0"/>
                <a:ea typeface="+mj-ea"/>
                <a:cs typeface="Arial"/>
              </a:rPr>
              <a:t>Indicatori di fiducia (Base 2018=100)</a:t>
            </a:r>
            <a:endParaRPr lang="it-IT" sz="1500" i="1" dirty="0">
              <a:solidFill>
                <a:schemeClr val="bg1"/>
              </a:solidFill>
              <a:latin typeface="Century Gothic" panose="020B0502020202020204" pitchFamily="34" charset="0"/>
              <a:ea typeface="+mj-ea"/>
              <a:cs typeface="Arial"/>
            </a:endParaRPr>
          </a:p>
        </p:txBody>
      </p:sp>
      <p:sp>
        <p:nvSpPr>
          <p:cNvPr id="36" name="Titolo 1">
            <a:extLst>
              <a:ext uri="{FF2B5EF4-FFF2-40B4-BE49-F238E27FC236}">
                <a16:creationId xmlns:a16="http://schemas.microsoft.com/office/drawing/2014/main" id="{00267F6D-4EF8-4E7D-99B0-16345CC8ADC2}"/>
              </a:ext>
            </a:extLst>
          </p:cNvPr>
          <p:cNvSpPr txBox="1">
            <a:spLocks/>
          </p:cNvSpPr>
          <p:nvPr/>
        </p:nvSpPr>
        <p:spPr>
          <a:xfrm>
            <a:off x="6323530" y="1202660"/>
            <a:ext cx="4432035" cy="301718"/>
          </a:xfrm>
          <a:prstGeom prst="rect">
            <a:avLst/>
          </a:prstGeom>
          <a:solidFill>
            <a:schemeClr val="tx1"/>
          </a:solidFill>
          <a:ln>
            <a:noFill/>
          </a:ln>
        </p:spPr>
        <p:txBody>
          <a:bodyPr wrap="square" lIns="67500" tIns="35100" rIns="67500" bIns="35100">
            <a:spAutoFit/>
          </a:bodyPr>
          <a:lstStyle/>
          <a:p>
            <a:pPr algn="l">
              <a:defRPr/>
            </a:pPr>
            <a:r>
              <a:rPr lang="it-IT" sz="1500" b="1" dirty="0">
                <a:solidFill>
                  <a:schemeClr val="bg1"/>
                </a:solidFill>
                <a:latin typeface="Century Gothic" panose="020B0502020202020204" pitchFamily="34" charset="0"/>
                <a:ea typeface="+mj-ea"/>
                <a:cs typeface="Arial"/>
              </a:rPr>
              <a:t>COSTRUZIONI – </a:t>
            </a:r>
            <a:r>
              <a:rPr lang="it-IT" sz="1200" i="1" dirty="0">
                <a:solidFill>
                  <a:schemeClr val="bg1"/>
                </a:solidFill>
                <a:latin typeface="Century Gothic" panose="020B0502020202020204" pitchFamily="34" charset="0"/>
                <a:ea typeface="+mj-ea"/>
                <a:cs typeface="Arial"/>
              </a:rPr>
              <a:t>Indicatori di fiducia (Base 2018=100)</a:t>
            </a:r>
            <a:endParaRPr lang="it-IT" sz="1500" b="1" dirty="0">
              <a:solidFill>
                <a:schemeClr val="bg1"/>
              </a:solidFill>
              <a:latin typeface="Century Gothic" panose="020B0502020202020204" pitchFamily="34" charset="0"/>
              <a:ea typeface="+mj-ea"/>
              <a:cs typeface="Arial"/>
            </a:endParaRPr>
          </a:p>
        </p:txBody>
      </p:sp>
      <p:sp>
        <p:nvSpPr>
          <p:cNvPr id="40" name="Titolo 1">
            <a:extLst>
              <a:ext uri="{FF2B5EF4-FFF2-40B4-BE49-F238E27FC236}">
                <a16:creationId xmlns:a16="http://schemas.microsoft.com/office/drawing/2014/main" id="{23E651CA-5293-42B2-961C-32CF9178BB3F}"/>
              </a:ext>
            </a:extLst>
          </p:cNvPr>
          <p:cNvSpPr txBox="1">
            <a:spLocks/>
          </p:cNvSpPr>
          <p:nvPr/>
        </p:nvSpPr>
        <p:spPr>
          <a:xfrm>
            <a:off x="479375" y="3872552"/>
            <a:ext cx="4432035" cy="301718"/>
          </a:xfrm>
          <a:prstGeom prst="rect">
            <a:avLst/>
          </a:prstGeom>
          <a:solidFill>
            <a:schemeClr val="tx1"/>
          </a:solidFill>
          <a:ln>
            <a:noFill/>
          </a:ln>
        </p:spPr>
        <p:txBody>
          <a:bodyPr wrap="square" lIns="67500" tIns="35100" rIns="67500" bIns="35100">
            <a:spAutoFit/>
          </a:bodyPr>
          <a:lstStyle/>
          <a:p>
            <a:pPr algn="l">
              <a:defRPr/>
            </a:pPr>
            <a:r>
              <a:rPr lang="it-IT" sz="1500" b="1" dirty="0">
                <a:solidFill>
                  <a:schemeClr val="bg1"/>
                </a:solidFill>
                <a:latin typeface="Century Gothic" panose="020B0502020202020204" pitchFamily="34" charset="0"/>
                <a:ea typeface="+mj-ea"/>
                <a:cs typeface="Arial"/>
              </a:rPr>
              <a:t>COMMERCIO – </a:t>
            </a:r>
            <a:r>
              <a:rPr lang="it-IT" sz="1200" i="1" dirty="0">
                <a:solidFill>
                  <a:schemeClr val="bg1"/>
                </a:solidFill>
                <a:latin typeface="Century Gothic" panose="020B0502020202020204" pitchFamily="34" charset="0"/>
                <a:ea typeface="+mj-ea"/>
                <a:cs typeface="Arial"/>
              </a:rPr>
              <a:t>Indicatori di fiducia (Base 2018=100)</a:t>
            </a:r>
            <a:endParaRPr lang="it-IT" sz="1500" b="1" dirty="0">
              <a:solidFill>
                <a:schemeClr val="bg1"/>
              </a:solidFill>
              <a:latin typeface="Century Gothic" panose="020B0502020202020204" pitchFamily="34" charset="0"/>
              <a:ea typeface="+mj-ea"/>
              <a:cs typeface="Arial"/>
            </a:endParaRPr>
          </a:p>
        </p:txBody>
      </p:sp>
      <p:sp>
        <p:nvSpPr>
          <p:cNvPr id="41" name="Titolo 1">
            <a:extLst>
              <a:ext uri="{FF2B5EF4-FFF2-40B4-BE49-F238E27FC236}">
                <a16:creationId xmlns:a16="http://schemas.microsoft.com/office/drawing/2014/main" id="{E09E07C4-05DC-4BAE-AED4-5D3A0D687153}"/>
              </a:ext>
            </a:extLst>
          </p:cNvPr>
          <p:cNvSpPr txBox="1">
            <a:spLocks/>
          </p:cNvSpPr>
          <p:nvPr/>
        </p:nvSpPr>
        <p:spPr>
          <a:xfrm>
            <a:off x="6323530" y="3872552"/>
            <a:ext cx="4432035" cy="301718"/>
          </a:xfrm>
          <a:prstGeom prst="rect">
            <a:avLst/>
          </a:prstGeom>
          <a:solidFill>
            <a:schemeClr val="tx1"/>
          </a:solidFill>
          <a:ln>
            <a:noFill/>
          </a:ln>
        </p:spPr>
        <p:txBody>
          <a:bodyPr wrap="square" lIns="67500" tIns="35100" rIns="67500" bIns="35100">
            <a:spAutoFit/>
          </a:bodyPr>
          <a:lstStyle/>
          <a:p>
            <a:pPr algn="l">
              <a:defRPr/>
            </a:pPr>
            <a:r>
              <a:rPr lang="it-IT" sz="1500" b="1" dirty="0">
                <a:solidFill>
                  <a:schemeClr val="bg1"/>
                </a:solidFill>
                <a:latin typeface="Century Gothic" panose="020B0502020202020204" pitchFamily="34" charset="0"/>
                <a:ea typeface="+mj-ea"/>
                <a:cs typeface="Arial"/>
              </a:rPr>
              <a:t>SERVIZI – </a:t>
            </a:r>
            <a:r>
              <a:rPr lang="it-IT" sz="1200" i="1" dirty="0">
                <a:solidFill>
                  <a:schemeClr val="bg1"/>
                </a:solidFill>
                <a:latin typeface="Century Gothic" panose="020B0502020202020204" pitchFamily="34" charset="0"/>
                <a:ea typeface="+mj-ea"/>
                <a:cs typeface="Arial"/>
              </a:rPr>
              <a:t>Indicatori di fiducia (Base 2018=100)</a:t>
            </a:r>
            <a:endParaRPr lang="it-IT" sz="1500" b="1" dirty="0">
              <a:solidFill>
                <a:schemeClr val="bg1"/>
              </a:solidFill>
              <a:latin typeface="Century Gothic" panose="020B0502020202020204" pitchFamily="34" charset="0"/>
              <a:ea typeface="+mj-ea"/>
              <a:cs typeface="Arial"/>
            </a:endParaRPr>
          </a:p>
        </p:txBody>
      </p:sp>
    </p:spTree>
    <p:extLst>
      <p:ext uri="{BB962C8B-B14F-4D97-AF65-F5344CB8AC3E}">
        <p14:creationId xmlns:p14="http://schemas.microsoft.com/office/powerpoint/2010/main" val="3839292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199BA7C-A979-4F0E-9003-8BFE380FD0A4}"/>
              </a:ext>
            </a:extLst>
          </p:cNvPr>
          <p:cNvPicPr>
            <a:picLocks noChangeAspect="1"/>
          </p:cNvPicPr>
          <p:nvPr/>
        </p:nvPicPr>
        <p:blipFill>
          <a:blip r:embed="rId2"/>
          <a:stretch>
            <a:fillRect/>
          </a:stretch>
        </p:blipFill>
        <p:spPr>
          <a:xfrm>
            <a:off x="424800" y="2278800"/>
            <a:ext cx="5988241" cy="3092400"/>
          </a:xfrm>
          <a:prstGeom prst="rect">
            <a:avLst/>
          </a:prstGeom>
        </p:spPr>
      </p:pic>
      <p:graphicFrame>
        <p:nvGraphicFramePr>
          <p:cNvPr id="44" name="Tabella 11">
            <a:extLst>
              <a:ext uri="{FF2B5EF4-FFF2-40B4-BE49-F238E27FC236}">
                <a16:creationId xmlns:a16="http://schemas.microsoft.com/office/drawing/2014/main" id="{23F05EA1-9B71-4DB0-BC84-501F0D41FBA4}"/>
              </a:ext>
            </a:extLst>
          </p:cNvPr>
          <p:cNvGraphicFramePr>
            <a:graphicFrameLocks noGrp="1"/>
          </p:cNvGraphicFramePr>
          <p:nvPr/>
        </p:nvGraphicFramePr>
        <p:xfrm>
          <a:off x="7526635" y="3147843"/>
          <a:ext cx="3321605" cy="2500608"/>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416768">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416768">
                <a:tc>
                  <a:txBody>
                    <a:bodyPr/>
                    <a:lstStyle/>
                    <a:p>
                      <a:pPr algn="l" fontAlgn="ctr"/>
                      <a:r>
                        <a:rPr lang="it-IT" sz="1200" b="1" i="0" u="none" strike="noStrike">
                          <a:effectLst/>
                          <a:latin typeface="Century Gothic" panose="020B0502020202020204" pitchFamily="34" charset="0"/>
                        </a:rPr>
                        <a:t>GIU '19</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16%</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59%</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25%</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45</a:t>
                      </a:r>
                    </a:p>
                  </a:txBody>
                  <a:tcPr marL="7620" marR="7620" marT="7620" marB="0" anchor="ctr"/>
                </a:tc>
                <a:extLst>
                  <a:ext uri="{0D108BD9-81ED-4DB2-BD59-A6C34878D82A}">
                    <a16:rowId xmlns:a16="http://schemas.microsoft.com/office/drawing/2014/main" val="2546973793"/>
                  </a:ext>
                </a:extLst>
              </a:tr>
              <a:tr h="416768">
                <a:tc>
                  <a:txBody>
                    <a:bodyPr/>
                    <a:lstStyle/>
                    <a:p>
                      <a:pPr algn="l" fontAlgn="ctr"/>
                      <a:r>
                        <a:rPr lang="it-IT" sz="1200" b="1" i="0" u="none" strike="noStrike">
                          <a:effectLst/>
                          <a:latin typeface="Century Gothic" panose="020B0502020202020204" pitchFamily="34" charset="0"/>
                        </a:rPr>
                        <a:t>DIC '19</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16%</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25%</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46</a:t>
                      </a:r>
                    </a:p>
                  </a:txBody>
                  <a:tcPr marL="7620" marR="7620" marT="7620" marB="0" anchor="ctr"/>
                </a:tc>
                <a:extLst>
                  <a:ext uri="{0D108BD9-81ED-4DB2-BD59-A6C34878D82A}">
                    <a16:rowId xmlns:a16="http://schemas.microsoft.com/office/drawing/2014/main" val="3752504863"/>
                  </a:ext>
                </a:extLst>
              </a:tr>
              <a:tr h="416768">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2%</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8%</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90%</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6</a:t>
                      </a:r>
                    </a:p>
                  </a:txBody>
                  <a:tcPr marL="7620" marR="7620" marT="7620" marB="0" anchor="ctr"/>
                </a:tc>
                <a:extLst>
                  <a:ext uri="{0D108BD9-81ED-4DB2-BD59-A6C34878D82A}">
                    <a16:rowId xmlns:a16="http://schemas.microsoft.com/office/drawing/2014/main" val="4271376257"/>
                  </a:ext>
                </a:extLst>
              </a:tr>
              <a:tr h="416768">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9%</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22%</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69%</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20</a:t>
                      </a:r>
                    </a:p>
                  </a:txBody>
                  <a:tcPr marL="7620" marR="7620" marT="7620" marB="0" anchor="ctr"/>
                </a:tc>
                <a:extLst>
                  <a:ext uri="{0D108BD9-81ED-4DB2-BD59-A6C34878D82A}">
                    <a16:rowId xmlns:a16="http://schemas.microsoft.com/office/drawing/2014/main" val="3559385142"/>
                  </a:ext>
                </a:extLst>
              </a:tr>
              <a:tr h="416768">
                <a:tc gridSpan="4">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it-IT" sz="1600" b="1" i="0" u="none" strike="noStrike">
                          <a:solidFill>
                            <a:schemeClr val="tx1"/>
                          </a:solidFill>
                          <a:effectLst/>
                          <a:latin typeface="Century Gothic" panose="020B0502020202020204" pitchFamily="34" charset="0"/>
                        </a:rPr>
                        <a:t>PREV. GIUGNO ‘21</a:t>
                      </a:r>
                    </a:p>
                  </a:txBody>
                  <a:tcPr marL="7200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a:txBody>
                    <a:bodyPr/>
                    <a:lstStyle/>
                    <a:p>
                      <a:pPr marL="0" algn="ctr" defTabSz="914377" rtl="0" eaLnBrk="1" fontAlgn="ctr" latinLnBrk="0" hangingPunct="1"/>
                      <a:r>
                        <a:rPr lang="it-IT" sz="1600" b="1" i="0" u="none" strike="noStrike" kern="1200" dirty="0">
                          <a:solidFill>
                            <a:srgbClr val="203864"/>
                          </a:solidFill>
                          <a:effectLst/>
                          <a:latin typeface="Century Gothic" panose="020B0502020202020204" pitchFamily="34" charset="0"/>
                          <a:ea typeface="+mn-ea"/>
                          <a:cs typeface="+mn-cs"/>
                        </a:rPr>
                        <a:t>35</a:t>
                      </a:r>
                    </a:p>
                  </a:txBody>
                  <a:tcPr marL="7620" marR="7620" marT="7620" marB="0" anchor="ctr"/>
                </a:tc>
                <a:extLst>
                  <a:ext uri="{0D108BD9-81ED-4DB2-BD59-A6C34878D82A}">
                    <a16:rowId xmlns:a16="http://schemas.microsoft.com/office/drawing/2014/main" val="1704451205"/>
                  </a:ext>
                </a:extLst>
              </a:tr>
            </a:tbl>
          </a:graphicData>
        </a:graphic>
      </p:graphicFrame>
      <p:sp>
        <p:nvSpPr>
          <p:cNvPr id="11268" name="Text Box 49"/>
          <p:cNvSpPr txBox="1">
            <a:spLocks noChangeArrowheads="1"/>
          </p:cNvSpPr>
          <p:nvPr/>
        </p:nvSpPr>
        <p:spPr bwMode="auto">
          <a:xfrm>
            <a:off x="335360" y="6190766"/>
            <a:ext cx="11665296" cy="384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entury Gothic" panose="020B0502020202020204" pitchFamily="34" charset="0"/>
              </a:rPr>
              <a:t>Base campione: </a:t>
            </a:r>
            <a:r>
              <a:rPr lang="it-IT" altLang="it-IT" sz="900" b="0" dirty="0">
                <a:latin typeface="Century Gothic" panose="020B0502020202020204" pitchFamily="34" charset="0"/>
              </a:rPr>
              <a:t>430 casi. </a:t>
            </a:r>
            <a:r>
              <a:rPr lang="it-IT" altLang="ja-JP" sz="900" b="0" dirty="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entury Gothic" panose="020B0502020202020204" pitchFamily="34" charset="0"/>
              </a:rPr>
              <a:t>I dati sono riportati all’universo.	</a:t>
            </a:r>
            <a:endParaRPr lang="it-IT" altLang="it-IT" sz="900" dirty="0">
              <a:latin typeface="Century Gothic" panose="020B0502020202020204" pitchFamily="34" charset="0"/>
            </a:endParaRPr>
          </a:p>
        </p:txBody>
      </p:sp>
      <p:sp>
        <p:nvSpPr>
          <p:cNvPr id="27" name="Titolo 1">
            <a:extLst>
              <a:ext uri="{FF2B5EF4-FFF2-40B4-BE49-F238E27FC236}">
                <a16:creationId xmlns:a16="http://schemas.microsoft.com/office/drawing/2014/main" id="{DDEE5856-F717-412E-9B1E-E7DF8CEB0259}"/>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Fiducia economia italiana |</a:t>
            </a:r>
            <a:r>
              <a:rPr lang="it-IT" sz="2200" dirty="0">
                <a:solidFill>
                  <a:srgbClr val="FF0000"/>
                </a:solidFill>
                <a:latin typeface="Century Gothic" panose="020B0502020202020204" pitchFamily="34" charset="0"/>
                <a:cs typeface="Arial"/>
              </a:rPr>
              <a:t> </a:t>
            </a:r>
            <a:r>
              <a:rPr lang="it-IT" sz="2200" dirty="0">
                <a:latin typeface="Century Gothic" panose="020B0502020202020204" pitchFamily="34" charset="0"/>
                <a:cs typeface="Arial"/>
              </a:rPr>
              <a:t>Il prolungato periodo di chiusura «a intermittenza» delle attività ha rallentato la ripresa della fiducia negli ultimi mesi del 2020 e nei primi mesi del 2021. Solo lieve l’ottimismo delle imprese del terziario della VDA da qui a giugno.</a:t>
            </a:r>
            <a:endParaRPr lang="it-IT" sz="2200" strike="sngStrike" dirty="0">
              <a:latin typeface="Century Gothic" panose="020B0502020202020204" pitchFamily="34" charset="0"/>
              <a:cs typeface="Arial"/>
            </a:endParaRPr>
          </a:p>
        </p:txBody>
      </p:sp>
      <p:sp>
        <p:nvSpPr>
          <p:cNvPr id="35" name="Titolo 1">
            <a:extLst>
              <a:ext uri="{FF2B5EF4-FFF2-40B4-BE49-F238E27FC236}">
                <a16:creationId xmlns:a16="http://schemas.microsoft.com/office/drawing/2014/main" id="{A759CB3F-2F8A-4377-B06F-AC77ADAD8C7E}"/>
              </a:ext>
            </a:extLst>
          </p:cNvPr>
          <p:cNvSpPr txBox="1">
            <a:spLocks/>
          </p:cNvSpPr>
          <p:nvPr/>
        </p:nvSpPr>
        <p:spPr>
          <a:xfrm>
            <a:off x="423287" y="1815997"/>
            <a:ext cx="6062194"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CLIMA DI FIDUCIA ECONOMIA ITALIANA (</a:t>
            </a:r>
            <a:r>
              <a:rPr lang="it-IT" sz="1600" u="sng">
                <a:solidFill>
                  <a:schemeClr val="bg1"/>
                </a:solidFill>
                <a:latin typeface="Century Gothic" panose="020B0502020202020204" pitchFamily="34" charset="0"/>
                <a:ea typeface="+mj-ea"/>
                <a:cs typeface="Arial"/>
              </a:rPr>
              <a:t>VDA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sp>
        <p:nvSpPr>
          <p:cNvPr id="36" name="CasellaDiTesto 9">
            <a:extLst>
              <a:ext uri="{FF2B5EF4-FFF2-40B4-BE49-F238E27FC236}">
                <a16:creationId xmlns:a16="http://schemas.microsoft.com/office/drawing/2014/main" id="{785050CA-F58A-43FB-916D-E533A19213E6}"/>
              </a:ext>
            </a:extLst>
          </p:cNvPr>
          <p:cNvSpPr txBox="1">
            <a:spLocks noChangeArrowheads="1"/>
          </p:cNvSpPr>
          <p:nvPr/>
        </p:nvSpPr>
        <p:spPr bwMode="auto">
          <a:xfrm>
            <a:off x="1010712" y="3270183"/>
            <a:ext cx="2160819"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VDA</a:t>
            </a:r>
          </a:p>
        </p:txBody>
      </p:sp>
      <p:cxnSp>
        <p:nvCxnSpPr>
          <p:cNvPr id="57" name="Connettore diritto 56">
            <a:extLst>
              <a:ext uri="{FF2B5EF4-FFF2-40B4-BE49-F238E27FC236}">
                <a16:creationId xmlns:a16="http://schemas.microsoft.com/office/drawing/2014/main" id="{9D8B0951-19B2-4D3E-9AB5-C8802DC5EB0D}"/>
              </a:ext>
            </a:extLst>
          </p:cNvPr>
          <p:cNvCxnSpPr/>
          <p:nvPr/>
        </p:nvCxnSpPr>
        <p:spPr bwMode="auto">
          <a:xfrm>
            <a:off x="2531207"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58" name="CasellaDiTesto 9">
            <a:extLst>
              <a:ext uri="{FF2B5EF4-FFF2-40B4-BE49-F238E27FC236}">
                <a16:creationId xmlns:a16="http://schemas.microsoft.com/office/drawing/2014/main" id="{F97D2262-E073-4DCA-BD11-09A2959F2584}"/>
              </a:ext>
            </a:extLst>
          </p:cNvPr>
          <p:cNvSpPr txBox="1">
            <a:spLocks noChangeArrowheads="1"/>
          </p:cNvSpPr>
          <p:nvPr/>
        </p:nvSpPr>
        <p:spPr bwMode="auto">
          <a:xfrm>
            <a:off x="893131" y="4294224"/>
            <a:ext cx="1728192"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sp>
        <p:nvSpPr>
          <p:cNvPr id="60" name="Rettangolo 59">
            <a:extLst>
              <a:ext uri="{FF2B5EF4-FFF2-40B4-BE49-F238E27FC236}">
                <a16:creationId xmlns:a16="http://schemas.microsoft.com/office/drawing/2014/main" id="{1C48693C-F6DC-4AC6-BF86-AA3D9DDA7D42}"/>
              </a:ext>
            </a:extLst>
          </p:cNvPr>
          <p:cNvSpPr/>
          <p:nvPr/>
        </p:nvSpPr>
        <p:spPr>
          <a:xfrm>
            <a:off x="1497527" y="2534707"/>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cxnSp>
        <p:nvCxnSpPr>
          <p:cNvPr id="30" name="Connettore diritto 29">
            <a:extLst>
              <a:ext uri="{FF2B5EF4-FFF2-40B4-BE49-F238E27FC236}">
                <a16:creationId xmlns:a16="http://schemas.microsoft.com/office/drawing/2014/main" id="{49BBA9AE-1A35-406F-8DC0-6D8E956391A9}"/>
              </a:ext>
            </a:extLst>
          </p:cNvPr>
          <p:cNvCxnSpPr/>
          <p:nvPr/>
        </p:nvCxnSpPr>
        <p:spPr bwMode="auto">
          <a:xfrm>
            <a:off x="7248128" y="2532949"/>
            <a:ext cx="0" cy="3492000"/>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cxnSp>
        <p:nvCxnSpPr>
          <p:cNvPr id="37" name="Connettore 2 36">
            <a:extLst>
              <a:ext uri="{FF2B5EF4-FFF2-40B4-BE49-F238E27FC236}">
                <a16:creationId xmlns:a16="http://schemas.microsoft.com/office/drawing/2014/main" id="{388D520A-0AA1-4DB5-BCF1-F3C052AF932D}"/>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CasellaDiTesto 38">
            <a:extLst>
              <a:ext uri="{FF2B5EF4-FFF2-40B4-BE49-F238E27FC236}">
                <a16:creationId xmlns:a16="http://schemas.microsoft.com/office/drawing/2014/main" id="{91C5CC1B-B363-48F6-8064-0B5F554F7432}"/>
              </a:ext>
            </a:extLst>
          </p:cNvPr>
          <p:cNvSpPr txBox="1"/>
          <p:nvPr/>
        </p:nvSpPr>
        <p:spPr>
          <a:xfrm>
            <a:off x="9304301" y="2754859"/>
            <a:ext cx="513282" cy="276999"/>
          </a:xfrm>
          <a:prstGeom prst="rect">
            <a:avLst/>
          </a:prstGeom>
          <a:noFill/>
        </p:spPr>
        <p:txBody>
          <a:bodyPr wrap="none" rtlCol="0">
            <a:spAutoFit/>
          </a:bodyPr>
          <a:lstStyle/>
          <a:p>
            <a:pPr algn="ctr"/>
            <a:r>
              <a:rPr lang="it-IT" sz="1200">
                <a:latin typeface="Century Gothic" panose="020B0502020202020204" pitchFamily="34" charset="0"/>
              </a:rPr>
              <a:t>VDA</a:t>
            </a:r>
          </a:p>
        </p:txBody>
      </p:sp>
      <p:cxnSp>
        <p:nvCxnSpPr>
          <p:cNvPr id="40" name="Connettore 2 39">
            <a:extLst>
              <a:ext uri="{FF2B5EF4-FFF2-40B4-BE49-F238E27FC236}">
                <a16:creationId xmlns:a16="http://schemas.microsoft.com/office/drawing/2014/main" id="{A4C73A7B-1D59-443F-ADDA-80AAE8B03FC4}"/>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1" name="CasellaDiTesto 40">
            <a:extLst>
              <a:ext uri="{FF2B5EF4-FFF2-40B4-BE49-F238E27FC236}">
                <a16:creationId xmlns:a16="http://schemas.microsoft.com/office/drawing/2014/main" id="{488978BB-B9B7-4248-9830-2942F2BC0742}"/>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sp>
        <p:nvSpPr>
          <p:cNvPr id="43" name="Ovale 42">
            <a:extLst>
              <a:ext uri="{FF2B5EF4-FFF2-40B4-BE49-F238E27FC236}">
                <a16:creationId xmlns:a16="http://schemas.microsoft.com/office/drawing/2014/main" id="{FD6331D3-E7FA-44F1-9FE4-AB86443B6DDD}"/>
              </a:ext>
            </a:extLst>
          </p:cNvPr>
          <p:cNvSpPr/>
          <p:nvPr/>
        </p:nvSpPr>
        <p:spPr bwMode="auto">
          <a:xfrm>
            <a:off x="10207657" y="4842027"/>
            <a:ext cx="647998" cy="83355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graphicFrame>
        <p:nvGraphicFramePr>
          <p:cNvPr id="45" name="Tabella 44">
            <a:extLst>
              <a:ext uri="{FF2B5EF4-FFF2-40B4-BE49-F238E27FC236}">
                <a16:creationId xmlns:a16="http://schemas.microsoft.com/office/drawing/2014/main" id="{0F40298F-BEB0-4D3E-86B3-4A93907AFBF7}"/>
              </a:ext>
            </a:extLst>
          </p:cNvPr>
          <p:cNvGraphicFramePr>
            <a:graphicFrameLocks noGrp="1"/>
          </p:cNvGraphicFramePr>
          <p:nvPr/>
        </p:nvGraphicFramePr>
        <p:xfrm>
          <a:off x="11147607" y="3147843"/>
          <a:ext cx="648000" cy="2500608"/>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416768">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416768">
                <a:tc>
                  <a:txBody>
                    <a:bodyPr/>
                    <a:lstStyle/>
                    <a:p>
                      <a:pPr algn="ctr" fontAlgn="ctr"/>
                      <a:r>
                        <a:rPr lang="it-IT" sz="1600" b="1" i="0" u="none" strike="noStrike">
                          <a:solidFill>
                            <a:srgbClr val="F79646"/>
                          </a:solidFill>
                          <a:effectLst/>
                          <a:latin typeface="Century Gothic" panose="020B0502020202020204" pitchFamily="34" charset="0"/>
                        </a:rPr>
                        <a:t>28</a:t>
                      </a:r>
                    </a:p>
                  </a:txBody>
                  <a:tcPr marL="7620" marR="7620" marT="7620" marB="0" anchor="ctr"/>
                </a:tc>
                <a:extLst>
                  <a:ext uri="{0D108BD9-81ED-4DB2-BD59-A6C34878D82A}">
                    <a16:rowId xmlns:a16="http://schemas.microsoft.com/office/drawing/2014/main" val="51798999"/>
                  </a:ext>
                </a:extLst>
              </a:tr>
              <a:tr h="416768">
                <a:tc>
                  <a:txBody>
                    <a:bodyPr/>
                    <a:lstStyle/>
                    <a:p>
                      <a:pPr algn="ctr" fontAlgn="ctr"/>
                      <a:r>
                        <a:rPr lang="it-IT" sz="1600" b="1" i="0" u="none" strike="noStrike">
                          <a:solidFill>
                            <a:srgbClr val="F79646"/>
                          </a:solidFill>
                          <a:effectLst/>
                          <a:latin typeface="Century Gothic" panose="020B0502020202020204" pitchFamily="34" charset="0"/>
                        </a:rPr>
                        <a:t>28</a:t>
                      </a:r>
                    </a:p>
                  </a:txBody>
                  <a:tcPr marL="7620" marR="7620" marT="7620" marB="0" anchor="ctr"/>
                </a:tc>
                <a:extLst>
                  <a:ext uri="{0D108BD9-81ED-4DB2-BD59-A6C34878D82A}">
                    <a16:rowId xmlns:a16="http://schemas.microsoft.com/office/drawing/2014/main" val="2113083857"/>
                  </a:ext>
                </a:extLst>
              </a:tr>
              <a:tr h="416768">
                <a:tc>
                  <a:txBody>
                    <a:bodyPr/>
                    <a:lstStyle/>
                    <a:p>
                      <a:pPr algn="ctr" fontAlgn="ctr"/>
                      <a:r>
                        <a:rPr lang="it-IT" sz="1600" b="1" i="0" u="none" strike="noStrike">
                          <a:solidFill>
                            <a:srgbClr val="F79646"/>
                          </a:solidFill>
                          <a:effectLst/>
                          <a:latin typeface="Century Gothic" panose="020B0502020202020204" pitchFamily="34" charset="0"/>
                        </a:rPr>
                        <a:t>12</a:t>
                      </a:r>
                    </a:p>
                  </a:txBody>
                  <a:tcPr marL="7620" marR="7620" marT="7620" marB="0" anchor="ctr"/>
                </a:tc>
                <a:extLst>
                  <a:ext uri="{0D108BD9-81ED-4DB2-BD59-A6C34878D82A}">
                    <a16:rowId xmlns:a16="http://schemas.microsoft.com/office/drawing/2014/main" val="1777035430"/>
                  </a:ext>
                </a:extLst>
              </a:tr>
              <a:tr h="416768">
                <a:tc>
                  <a:txBody>
                    <a:bodyPr/>
                    <a:lstStyle/>
                    <a:p>
                      <a:pPr algn="ctr" fontAlgn="ctr"/>
                      <a:r>
                        <a:rPr lang="it-IT" sz="1600" b="1" i="0" u="none" strike="noStrike">
                          <a:solidFill>
                            <a:srgbClr val="F79646"/>
                          </a:solidFill>
                          <a:effectLst/>
                          <a:latin typeface="Century Gothic" panose="020B0502020202020204" pitchFamily="34" charset="0"/>
                        </a:rPr>
                        <a:t>17</a:t>
                      </a:r>
                    </a:p>
                  </a:txBody>
                  <a:tcPr marL="7620" marR="7620" marT="7620" marB="0" anchor="ctr"/>
                </a:tc>
                <a:extLst>
                  <a:ext uri="{0D108BD9-81ED-4DB2-BD59-A6C34878D82A}">
                    <a16:rowId xmlns:a16="http://schemas.microsoft.com/office/drawing/2014/main" val="2964193220"/>
                  </a:ext>
                </a:extLst>
              </a:tr>
              <a:tr h="416768">
                <a:tc>
                  <a:txBody>
                    <a:bodyPr/>
                    <a:lstStyle/>
                    <a:p>
                      <a:pPr algn="ctr" fontAlgn="ctr"/>
                      <a:r>
                        <a:rPr lang="it-IT" sz="1600" b="1" i="0" u="none" strike="noStrike">
                          <a:solidFill>
                            <a:srgbClr val="F79646"/>
                          </a:solidFill>
                          <a:effectLst/>
                          <a:latin typeface="Century Gothic" panose="020B0502020202020204" pitchFamily="34" charset="0"/>
                        </a:rPr>
                        <a:t>24</a:t>
                      </a:r>
                    </a:p>
                  </a:txBody>
                  <a:tcPr marL="7620" marR="7620" marT="7620" marB="0" anchor="ctr"/>
                </a:tc>
                <a:extLst>
                  <a:ext uri="{0D108BD9-81ED-4DB2-BD59-A6C34878D82A}">
                    <a16:rowId xmlns:a16="http://schemas.microsoft.com/office/drawing/2014/main" val="1328386160"/>
                  </a:ext>
                </a:extLst>
              </a:tr>
            </a:tbl>
          </a:graphicData>
        </a:graphic>
      </p:graphicFrame>
      <p:cxnSp>
        <p:nvCxnSpPr>
          <p:cNvPr id="47" name="Connettore diritto 46">
            <a:extLst>
              <a:ext uri="{FF2B5EF4-FFF2-40B4-BE49-F238E27FC236}">
                <a16:creationId xmlns:a16="http://schemas.microsoft.com/office/drawing/2014/main" id="{BA3CC088-EC2C-4F68-AB74-CD07AA97763F}"/>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55" name="Elemento grafico 54" descr="Freccia linea: curva antioraria">
            <a:extLst>
              <a:ext uri="{FF2B5EF4-FFF2-40B4-BE49-F238E27FC236}">
                <a16:creationId xmlns:a16="http://schemas.microsoft.com/office/drawing/2014/main" id="{FD84AC12-B9BA-49DC-8D25-ECB974B565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56" name="CasellaDiTesto 9">
            <a:extLst>
              <a:ext uri="{FF2B5EF4-FFF2-40B4-BE49-F238E27FC236}">
                <a16:creationId xmlns:a16="http://schemas.microsoft.com/office/drawing/2014/main" id="{3EE16837-2123-4E1D-A2E7-465F45EF0EE9}"/>
              </a:ext>
            </a:extLst>
          </p:cNvPr>
          <p:cNvSpPr txBox="1">
            <a:spLocks noChangeArrowheads="1"/>
          </p:cNvSpPr>
          <p:nvPr/>
        </p:nvSpPr>
        <p:spPr bwMode="auto">
          <a:xfrm>
            <a:off x="7339534" y="1797318"/>
            <a:ext cx="4586972" cy="1092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dirty="0">
                <a:latin typeface="Century Gothic" panose="020B0502020202020204" pitchFamily="34" charset="0"/>
              </a:rPr>
              <a:t>A Suo giudizio la situazione economica complessiva dell’Italia, a prescindere dalla situazione della Sua impresa e del suo Settore, negli ultimi sei mesi, rispetto ai sei mesi precedenti, è migliorata, invariata, peggiorata? </a:t>
            </a:r>
            <a:endParaRPr lang="it-IT" altLang="it-IT" sz="1300" b="0"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2105182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CDC00A6-84B4-46A9-9F02-6D1014800ACF}"/>
              </a:ext>
            </a:extLst>
          </p:cNvPr>
          <p:cNvPicPr>
            <a:picLocks noChangeAspect="1"/>
          </p:cNvPicPr>
          <p:nvPr/>
        </p:nvPicPr>
        <p:blipFill>
          <a:blip r:embed="rId2"/>
          <a:stretch>
            <a:fillRect/>
          </a:stretch>
        </p:blipFill>
        <p:spPr>
          <a:xfrm>
            <a:off x="424800" y="2278800"/>
            <a:ext cx="5988241" cy="3092400"/>
          </a:xfrm>
          <a:prstGeom prst="rect">
            <a:avLst/>
          </a:prstGeom>
        </p:spPr>
      </p:pic>
      <p:sp>
        <p:nvSpPr>
          <p:cNvPr id="30" name="Titolo 1">
            <a:extLst>
              <a:ext uri="{FF2B5EF4-FFF2-40B4-BE49-F238E27FC236}">
                <a16:creationId xmlns:a16="http://schemas.microsoft.com/office/drawing/2014/main" id="{022DB523-2F02-4586-A69F-BE73338A22BD}"/>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Andamento impresa </a:t>
            </a:r>
            <a:r>
              <a:rPr lang="it-IT" sz="2200" dirty="0">
                <a:solidFill>
                  <a:srgbClr val="203864"/>
                </a:solidFill>
                <a:latin typeface="Century Gothic" panose="020B0502020202020204" pitchFamily="34" charset="0"/>
                <a:ea typeface="+mj-ea"/>
                <a:cs typeface="Arial"/>
              </a:rPr>
              <a:t>| </a:t>
            </a:r>
            <a:r>
              <a:rPr lang="it-IT" sz="2200" dirty="0">
                <a:latin typeface="Century Gothic" panose="020B0502020202020204" pitchFamily="34" charset="0"/>
                <a:cs typeface="Arial"/>
              </a:rPr>
              <a:t>La crisi ha colpito il terziario in VDA più duramente rispetto alla media nazionale. Il </a:t>
            </a:r>
            <a:r>
              <a:rPr lang="it-IT" sz="2200" i="1" dirty="0">
                <a:latin typeface="Century Gothic" panose="020B0502020202020204" pitchFamily="34" charset="0"/>
                <a:cs typeface="Arial"/>
              </a:rPr>
              <a:t>sentiment </a:t>
            </a:r>
            <a:r>
              <a:rPr lang="it-IT" sz="2200" dirty="0">
                <a:latin typeface="Century Gothic" panose="020B0502020202020204" pitchFamily="34" charset="0"/>
                <a:cs typeface="Arial"/>
              </a:rPr>
              <a:t>per l’andamento della propria impresa da qui a giugno è in miglioramento (e torna sopra la media Italia), ma resta ancora troppo debole.</a:t>
            </a:r>
            <a:endParaRPr lang="it-IT" sz="2200" strike="sngStrike" dirty="0">
              <a:latin typeface="Century Gothic" panose="020B0502020202020204" pitchFamily="34" charset="0"/>
              <a:ea typeface="+mj-ea"/>
              <a:cs typeface="Arial"/>
            </a:endParaRPr>
          </a:p>
        </p:txBody>
      </p:sp>
      <p:graphicFrame>
        <p:nvGraphicFramePr>
          <p:cNvPr id="35" name="Tabella 11">
            <a:extLst>
              <a:ext uri="{FF2B5EF4-FFF2-40B4-BE49-F238E27FC236}">
                <a16:creationId xmlns:a16="http://schemas.microsoft.com/office/drawing/2014/main" id="{E5D8E8C4-DDBD-456B-91B5-ADF82033977B}"/>
              </a:ext>
            </a:extLst>
          </p:cNvPr>
          <p:cNvGraphicFramePr>
            <a:graphicFrameLocks noGrp="1"/>
          </p:cNvGraphicFramePr>
          <p:nvPr/>
        </p:nvGraphicFramePr>
        <p:xfrm>
          <a:off x="7526635" y="3147843"/>
          <a:ext cx="3321605" cy="2500608"/>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416768">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416768">
                <a:tc>
                  <a:txBody>
                    <a:bodyPr/>
                    <a:lstStyle/>
                    <a:p>
                      <a:pPr algn="l" fontAlgn="ctr"/>
                      <a:r>
                        <a:rPr lang="it-IT" sz="1200" b="1" i="0" u="none" strike="noStrike">
                          <a:effectLst/>
                          <a:latin typeface="Century Gothic" panose="020B0502020202020204" pitchFamily="34" charset="0"/>
                        </a:rPr>
                        <a:t>GIU '19</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18%</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56%</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26%</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46</a:t>
                      </a:r>
                    </a:p>
                  </a:txBody>
                  <a:tcPr marL="7620" marR="7620" marT="7620" marB="0" anchor="ctr"/>
                </a:tc>
                <a:extLst>
                  <a:ext uri="{0D108BD9-81ED-4DB2-BD59-A6C34878D82A}">
                    <a16:rowId xmlns:a16="http://schemas.microsoft.com/office/drawing/2014/main" val="2546973793"/>
                  </a:ext>
                </a:extLst>
              </a:tr>
              <a:tr h="416768">
                <a:tc>
                  <a:txBody>
                    <a:bodyPr/>
                    <a:lstStyle/>
                    <a:p>
                      <a:pPr algn="l" fontAlgn="ctr"/>
                      <a:r>
                        <a:rPr lang="it-IT" sz="1200" b="1" i="0" u="none" strike="noStrike">
                          <a:effectLst/>
                          <a:latin typeface="Century Gothic" panose="020B0502020202020204" pitchFamily="34" charset="0"/>
                        </a:rPr>
                        <a:t>DIC '19</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18%</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57%</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25%</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46</a:t>
                      </a:r>
                    </a:p>
                  </a:txBody>
                  <a:tcPr marL="7620" marR="7620" marT="7620" marB="0" anchor="ctr"/>
                </a:tc>
                <a:extLst>
                  <a:ext uri="{0D108BD9-81ED-4DB2-BD59-A6C34878D82A}">
                    <a16:rowId xmlns:a16="http://schemas.microsoft.com/office/drawing/2014/main" val="3752504863"/>
                  </a:ext>
                </a:extLst>
              </a:tr>
              <a:tr h="416768">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2%</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18%</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80%</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11</a:t>
                      </a:r>
                    </a:p>
                  </a:txBody>
                  <a:tcPr marL="7620" marR="7620" marT="7620" marB="0" anchor="ctr"/>
                </a:tc>
                <a:extLst>
                  <a:ext uri="{0D108BD9-81ED-4DB2-BD59-A6C34878D82A}">
                    <a16:rowId xmlns:a16="http://schemas.microsoft.com/office/drawing/2014/main" val="4271376257"/>
                  </a:ext>
                </a:extLst>
              </a:tr>
              <a:tr h="416768">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13%</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29%</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58%</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28</a:t>
                      </a:r>
                    </a:p>
                  </a:txBody>
                  <a:tcPr marL="7620" marR="7620" marT="7620" marB="0" anchor="ctr"/>
                </a:tc>
                <a:extLst>
                  <a:ext uri="{0D108BD9-81ED-4DB2-BD59-A6C34878D82A}">
                    <a16:rowId xmlns:a16="http://schemas.microsoft.com/office/drawing/2014/main" val="3559385142"/>
                  </a:ext>
                </a:extLst>
              </a:tr>
              <a:tr h="416768">
                <a:tc gridSpan="4">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it-IT" sz="1600" b="1" i="0" u="none" strike="noStrike">
                          <a:solidFill>
                            <a:schemeClr val="tx1"/>
                          </a:solidFill>
                          <a:effectLst/>
                          <a:latin typeface="Century Gothic" panose="020B0502020202020204" pitchFamily="34" charset="0"/>
                        </a:rPr>
                        <a:t>PREV. GIUGNO ‘21</a:t>
                      </a:r>
                    </a:p>
                  </a:txBody>
                  <a:tcPr marL="7200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a:txBody>
                    <a:bodyPr/>
                    <a:lstStyle/>
                    <a:p>
                      <a:pPr algn="ctr" fontAlgn="ctr"/>
                      <a:r>
                        <a:rPr lang="it-IT" sz="1600" b="1" i="0" u="none" strike="noStrike" dirty="0">
                          <a:solidFill>
                            <a:srgbClr val="203864"/>
                          </a:solidFill>
                          <a:effectLst/>
                          <a:latin typeface="Century Gothic" panose="020B0502020202020204" pitchFamily="34" charset="0"/>
                        </a:rPr>
                        <a:t>40</a:t>
                      </a:r>
                    </a:p>
                  </a:txBody>
                  <a:tcPr marL="7620" marR="7620" marT="7620" marB="0" anchor="ctr"/>
                </a:tc>
                <a:extLst>
                  <a:ext uri="{0D108BD9-81ED-4DB2-BD59-A6C34878D82A}">
                    <a16:rowId xmlns:a16="http://schemas.microsoft.com/office/drawing/2014/main" val="1704451205"/>
                  </a:ext>
                </a:extLst>
              </a:tr>
            </a:tbl>
          </a:graphicData>
        </a:graphic>
      </p:graphicFrame>
      <p:sp>
        <p:nvSpPr>
          <p:cNvPr id="39" name="Titolo 1">
            <a:extLst>
              <a:ext uri="{FF2B5EF4-FFF2-40B4-BE49-F238E27FC236}">
                <a16:creationId xmlns:a16="http://schemas.microsoft.com/office/drawing/2014/main" id="{BF395310-DC96-4A70-8559-C586EE164F7C}"/>
              </a:ext>
            </a:extLst>
          </p:cNvPr>
          <p:cNvSpPr txBox="1">
            <a:spLocks/>
          </p:cNvSpPr>
          <p:nvPr/>
        </p:nvSpPr>
        <p:spPr>
          <a:xfrm>
            <a:off x="423287" y="1815997"/>
            <a:ext cx="6062194"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ANDAMENTO IMPRESA (</a:t>
            </a:r>
            <a:r>
              <a:rPr lang="it-IT" sz="1600" u="sng">
                <a:solidFill>
                  <a:schemeClr val="bg1"/>
                </a:solidFill>
                <a:latin typeface="Century Gothic" panose="020B0502020202020204" pitchFamily="34" charset="0"/>
                <a:ea typeface="+mj-ea"/>
                <a:cs typeface="Arial"/>
              </a:rPr>
              <a:t>VDA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sp>
        <p:nvSpPr>
          <p:cNvPr id="49" name="CasellaDiTesto 9">
            <a:extLst>
              <a:ext uri="{FF2B5EF4-FFF2-40B4-BE49-F238E27FC236}">
                <a16:creationId xmlns:a16="http://schemas.microsoft.com/office/drawing/2014/main" id="{DFCCAA79-039E-468A-92C5-0A35C81847D4}"/>
              </a:ext>
            </a:extLst>
          </p:cNvPr>
          <p:cNvSpPr txBox="1">
            <a:spLocks noChangeArrowheads="1"/>
          </p:cNvSpPr>
          <p:nvPr/>
        </p:nvSpPr>
        <p:spPr bwMode="auto">
          <a:xfrm>
            <a:off x="971800" y="3299367"/>
            <a:ext cx="2160819"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VDA</a:t>
            </a:r>
          </a:p>
        </p:txBody>
      </p:sp>
      <p:cxnSp>
        <p:nvCxnSpPr>
          <p:cNvPr id="66" name="Connettore diritto 65">
            <a:extLst>
              <a:ext uri="{FF2B5EF4-FFF2-40B4-BE49-F238E27FC236}">
                <a16:creationId xmlns:a16="http://schemas.microsoft.com/office/drawing/2014/main" id="{4ED151A7-D090-4972-B7FC-E2A67A9BAB60}"/>
              </a:ext>
            </a:extLst>
          </p:cNvPr>
          <p:cNvCxnSpPr/>
          <p:nvPr/>
        </p:nvCxnSpPr>
        <p:spPr bwMode="auto">
          <a:xfrm>
            <a:off x="2531207"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67" name="CasellaDiTesto 9">
            <a:extLst>
              <a:ext uri="{FF2B5EF4-FFF2-40B4-BE49-F238E27FC236}">
                <a16:creationId xmlns:a16="http://schemas.microsoft.com/office/drawing/2014/main" id="{D17B753B-F038-4A7F-BC88-63672F617AD1}"/>
              </a:ext>
            </a:extLst>
          </p:cNvPr>
          <p:cNvSpPr txBox="1">
            <a:spLocks noChangeArrowheads="1"/>
          </p:cNvSpPr>
          <p:nvPr/>
        </p:nvSpPr>
        <p:spPr bwMode="auto">
          <a:xfrm>
            <a:off x="782802" y="4092685"/>
            <a:ext cx="1728192"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sp>
        <p:nvSpPr>
          <p:cNvPr id="68" name="Rettangolo 67">
            <a:extLst>
              <a:ext uri="{FF2B5EF4-FFF2-40B4-BE49-F238E27FC236}">
                <a16:creationId xmlns:a16="http://schemas.microsoft.com/office/drawing/2014/main" id="{61CD6537-9F95-4D0E-8469-A446A2FF8F3B}"/>
              </a:ext>
            </a:extLst>
          </p:cNvPr>
          <p:cNvSpPr/>
          <p:nvPr/>
        </p:nvSpPr>
        <p:spPr>
          <a:xfrm>
            <a:off x="1497527" y="2534707"/>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a:t>
            </a:r>
            <a:r>
              <a:rPr lang="it-IT" sz="1000" i="1" err="1">
                <a:solidFill>
                  <a:schemeClr val="tx2">
                    <a:lumMod val="65000"/>
                    <a:lumOff val="35000"/>
                  </a:schemeClr>
                </a:solidFill>
                <a:latin typeface="Century Gothic" panose="020B0502020202020204" pitchFamily="34" charset="0"/>
              </a:rPr>
              <a:t>lockdown</a:t>
            </a:r>
            <a:endParaRPr lang="it-IT" sz="700" i="1">
              <a:solidFill>
                <a:schemeClr val="tx2">
                  <a:lumMod val="65000"/>
                  <a:lumOff val="35000"/>
                </a:schemeClr>
              </a:solidFill>
              <a:latin typeface="Century Gothic" panose="020B0502020202020204" pitchFamily="34" charset="0"/>
            </a:endParaRPr>
          </a:p>
        </p:txBody>
      </p:sp>
      <p:cxnSp>
        <p:nvCxnSpPr>
          <p:cNvPr id="75" name="Connettore diritto 74">
            <a:extLst>
              <a:ext uri="{FF2B5EF4-FFF2-40B4-BE49-F238E27FC236}">
                <a16:creationId xmlns:a16="http://schemas.microsoft.com/office/drawing/2014/main" id="{36942831-FC96-4C0C-B478-5D9D3037E2C8}"/>
              </a:ext>
            </a:extLst>
          </p:cNvPr>
          <p:cNvCxnSpPr/>
          <p:nvPr/>
        </p:nvCxnSpPr>
        <p:spPr bwMode="auto">
          <a:xfrm>
            <a:off x="7248128" y="2532949"/>
            <a:ext cx="0" cy="3492000"/>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cxnSp>
        <p:nvCxnSpPr>
          <p:cNvPr id="76" name="Connettore 2 75">
            <a:extLst>
              <a:ext uri="{FF2B5EF4-FFF2-40B4-BE49-F238E27FC236}">
                <a16:creationId xmlns:a16="http://schemas.microsoft.com/office/drawing/2014/main" id="{1B8F2468-15FC-49EC-AC0F-ED0788D4D29D}"/>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7" name="CasellaDiTesto 76">
            <a:extLst>
              <a:ext uri="{FF2B5EF4-FFF2-40B4-BE49-F238E27FC236}">
                <a16:creationId xmlns:a16="http://schemas.microsoft.com/office/drawing/2014/main" id="{3F0E85FC-ACC0-4CCC-BC51-5C09F1CD05AB}"/>
              </a:ext>
            </a:extLst>
          </p:cNvPr>
          <p:cNvSpPr txBox="1"/>
          <p:nvPr/>
        </p:nvSpPr>
        <p:spPr>
          <a:xfrm>
            <a:off x="9304301" y="2754859"/>
            <a:ext cx="513282" cy="276999"/>
          </a:xfrm>
          <a:prstGeom prst="rect">
            <a:avLst/>
          </a:prstGeom>
          <a:noFill/>
        </p:spPr>
        <p:txBody>
          <a:bodyPr wrap="none" rtlCol="0">
            <a:spAutoFit/>
          </a:bodyPr>
          <a:lstStyle/>
          <a:p>
            <a:pPr algn="ctr"/>
            <a:r>
              <a:rPr lang="it-IT" sz="1200">
                <a:latin typeface="Century Gothic" panose="020B0502020202020204" pitchFamily="34" charset="0"/>
              </a:rPr>
              <a:t>VDA</a:t>
            </a:r>
          </a:p>
        </p:txBody>
      </p:sp>
      <p:cxnSp>
        <p:nvCxnSpPr>
          <p:cNvPr id="78" name="Connettore 2 77">
            <a:extLst>
              <a:ext uri="{FF2B5EF4-FFF2-40B4-BE49-F238E27FC236}">
                <a16:creationId xmlns:a16="http://schemas.microsoft.com/office/drawing/2014/main" id="{B8710F85-B900-4ABD-AFF1-5CFF2749AED4}"/>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9" name="CasellaDiTesto 78">
            <a:extLst>
              <a:ext uri="{FF2B5EF4-FFF2-40B4-BE49-F238E27FC236}">
                <a16:creationId xmlns:a16="http://schemas.microsoft.com/office/drawing/2014/main" id="{043790B9-6128-49D7-801F-884B0139303D}"/>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sp>
        <p:nvSpPr>
          <p:cNvPr id="80" name="Ovale 79">
            <a:extLst>
              <a:ext uri="{FF2B5EF4-FFF2-40B4-BE49-F238E27FC236}">
                <a16:creationId xmlns:a16="http://schemas.microsoft.com/office/drawing/2014/main" id="{607FA8CA-04DB-4790-8053-E8ACE998087C}"/>
              </a:ext>
            </a:extLst>
          </p:cNvPr>
          <p:cNvSpPr/>
          <p:nvPr/>
        </p:nvSpPr>
        <p:spPr bwMode="auto">
          <a:xfrm>
            <a:off x="10207657" y="4842027"/>
            <a:ext cx="647998" cy="83355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graphicFrame>
        <p:nvGraphicFramePr>
          <p:cNvPr id="81" name="Tabella 80">
            <a:extLst>
              <a:ext uri="{FF2B5EF4-FFF2-40B4-BE49-F238E27FC236}">
                <a16:creationId xmlns:a16="http://schemas.microsoft.com/office/drawing/2014/main" id="{F8B7709B-C619-4648-93C3-2C98CACC0252}"/>
              </a:ext>
            </a:extLst>
          </p:cNvPr>
          <p:cNvGraphicFramePr>
            <a:graphicFrameLocks noGrp="1"/>
          </p:cNvGraphicFramePr>
          <p:nvPr/>
        </p:nvGraphicFramePr>
        <p:xfrm>
          <a:off x="11147607" y="3147843"/>
          <a:ext cx="648000" cy="2500608"/>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416768">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416768">
                <a:tc>
                  <a:txBody>
                    <a:bodyPr/>
                    <a:lstStyle/>
                    <a:p>
                      <a:pPr algn="ctr" fontAlgn="ctr"/>
                      <a:r>
                        <a:rPr lang="it-IT" sz="1600" b="1" i="0" u="none" strike="noStrike">
                          <a:solidFill>
                            <a:srgbClr val="F79646"/>
                          </a:solidFill>
                          <a:effectLst/>
                          <a:latin typeface="Century Gothic" panose="020B0502020202020204" pitchFamily="34" charset="0"/>
                        </a:rPr>
                        <a:t>36</a:t>
                      </a:r>
                    </a:p>
                  </a:txBody>
                  <a:tcPr marL="7620" marR="7620" marT="7620" marB="0" anchor="ctr"/>
                </a:tc>
                <a:extLst>
                  <a:ext uri="{0D108BD9-81ED-4DB2-BD59-A6C34878D82A}">
                    <a16:rowId xmlns:a16="http://schemas.microsoft.com/office/drawing/2014/main" val="51798999"/>
                  </a:ext>
                </a:extLst>
              </a:tr>
              <a:tr h="416768">
                <a:tc>
                  <a:txBody>
                    <a:bodyPr/>
                    <a:lstStyle/>
                    <a:p>
                      <a:pPr algn="ctr" fontAlgn="ctr"/>
                      <a:r>
                        <a:rPr lang="it-IT" sz="1600" b="1" i="0" u="none" strike="noStrike">
                          <a:solidFill>
                            <a:srgbClr val="F79646"/>
                          </a:solidFill>
                          <a:effectLst/>
                          <a:latin typeface="Century Gothic" panose="020B0502020202020204" pitchFamily="34" charset="0"/>
                        </a:rPr>
                        <a:t>36</a:t>
                      </a:r>
                    </a:p>
                  </a:txBody>
                  <a:tcPr marL="7620" marR="7620" marT="7620" marB="0" anchor="ctr"/>
                </a:tc>
                <a:extLst>
                  <a:ext uri="{0D108BD9-81ED-4DB2-BD59-A6C34878D82A}">
                    <a16:rowId xmlns:a16="http://schemas.microsoft.com/office/drawing/2014/main" val="2113083857"/>
                  </a:ext>
                </a:extLst>
              </a:tr>
              <a:tr h="416768">
                <a:tc>
                  <a:txBody>
                    <a:bodyPr/>
                    <a:lstStyle/>
                    <a:p>
                      <a:pPr algn="ctr" fontAlgn="ctr"/>
                      <a:r>
                        <a:rPr lang="it-IT" sz="1600" b="1" i="0" u="none" strike="noStrike">
                          <a:solidFill>
                            <a:srgbClr val="F79646"/>
                          </a:solidFill>
                          <a:effectLst/>
                          <a:latin typeface="Century Gothic" panose="020B0502020202020204" pitchFamily="34" charset="0"/>
                        </a:rPr>
                        <a:t>18</a:t>
                      </a:r>
                    </a:p>
                  </a:txBody>
                  <a:tcPr marL="7620" marR="7620" marT="7620" marB="0" anchor="ctr"/>
                </a:tc>
                <a:extLst>
                  <a:ext uri="{0D108BD9-81ED-4DB2-BD59-A6C34878D82A}">
                    <a16:rowId xmlns:a16="http://schemas.microsoft.com/office/drawing/2014/main" val="1777035430"/>
                  </a:ext>
                </a:extLst>
              </a:tr>
              <a:tr h="416768">
                <a:tc>
                  <a:txBody>
                    <a:bodyPr/>
                    <a:lstStyle/>
                    <a:p>
                      <a:pPr algn="ctr" fontAlgn="ctr"/>
                      <a:r>
                        <a:rPr lang="it-IT" sz="1600" b="1" i="0" u="none" strike="noStrike">
                          <a:solidFill>
                            <a:srgbClr val="F79646"/>
                          </a:solidFill>
                          <a:effectLst/>
                          <a:latin typeface="Century Gothic" panose="020B0502020202020204" pitchFamily="34" charset="0"/>
                        </a:rPr>
                        <a:t>24</a:t>
                      </a:r>
                    </a:p>
                  </a:txBody>
                  <a:tcPr marL="7620" marR="7620" marT="7620" marB="0" anchor="ctr"/>
                </a:tc>
                <a:extLst>
                  <a:ext uri="{0D108BD9-81ED-4DB2-BD59-A6C34878D82A}">
                    <a16:rowId xmlns:a16="http://schemas.microsoft.com/office/drawing/2014/main" val="2964193220"/>
                  </a:ext>
                </a:extLst>
              </a:tr>
              <a:tr h="416768">
                <a:tc>
                  <a:txBody>
                    <a:bodyPr/>
                    <a:lstStyle/>
                    <a:p>
                      <a:pPr algn="ctr" fontAlgn="ctr"/>
                      <a:r>
                        <a:rPr lang="it-IT" sz="1600" b="1" i="0" u="none" strike="noStrike">
                          <a:solidFill>
                            <a:srgbClr val="F79646"/>
                          </a:solidFill>
                          <a:effectLst/>
                          <a:latin typeface="Century Gothic" panose="020B0502020202020204" pitchFamily="34" charset="0"/>
                        </a:rPr>
                        <a:t>31</a:t>
                      </a:r>
                    </a:p>
                  </a:txBody>
                  <a:tcPr marL="7620" marR="7620" marT="7620" marB="0" anchor="ctr"/>
                </a:tc>
                <a:extLst>
                  <a:ext uri="{0D108BD9-81ED-4DB2-BD59-A6C34878D82A}">
                    <a16:rowId xmlns:a16="http://schemas.microsoft.com/office/drawing/2014/main" val="1328386160"/>
                  </a:ext>
                </a:extLst>
              </a:tr>
            </a:tbl>
          </a:graphicData>
        </a:graphic>
      </p:graphicFrame>
      <p:cxnSp>
        <p:nvCxnSpPr>
          <p:cNvPr id="89" name="Connettore diritto 88">
            <a:extLst>
              <a:ext uri="{FF2B5EF4-FFF2-40B4-BE49-F238E27FC236}">
                <a16:creationId xmlns:a16="http://schemas.microsoft.com/office/drawing/2014/main" id="{6973689F-7CB1-45EB-8F4F-8696B8415DB7}"/>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90" name="Elemento grafico 89" descr="Freccia linea: curva antioraria">
            <a:extLst>
              <a:ext uri="{FF2B5EF4-FFF2-40B4-BE49-F238E27FC236}">
                <a16:creationId xmlns:a16="http://schemas.microsoft.com/office/drawing/2014/main" id="{676D2A81-9D14-4752-833B-5297E3DDAB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91" name="CasellaDiTesto 9">
            <a:extLst>
              <a:ext uri="{FF2B5EF4-FFF2-40B4-BE49-F238E27FC236}">
                <a16:creationId xmlns:a16="http://schemas.microsoft.com/office/drawing/2014/main" id="{60C98761-3BA3-4488-AFDA-F51D846D67EC}"/>
              </a:ext>
            </a:extLst>
          </p:cNvPr>
          <p:cNvSpPr txBox="1">
            <a:spLocks noChangeArrowheads="1"/>
          </p:cNvSpPr>
          <p:nvPr/>
        </p:nvSpPr>
        <p:spPr bwMode="auto">
          <a:xfrm>
            <a:off x="7339534" y="1797318"/>
            <a:ext cx="4586972"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dirty="0">
                <a:latin typeface="Century Gothic" panose="020B0502020202020204" pitchFamily="34" charset="0"/>
              </a:rPr>
              <a:t>Come giudica l’andamento economico generale della Sua impresa negli ultimi sei mesi rispetto ai sei mesi precedenti, migliorato, invariato, peggiorato? </a:t>
            </a:r>
            <a:endParaRPr lang="it-IT" altLang="it-IT" sz="1300" b="0" dirty="0">
              <a:solidFill>
                <a:schemeClr val="accent2"/>
              </a:solidFill>
              <a:latin typeface="Century Gothic" panose="020B0502020202020204" pitchFamily="34" charset="0"/>
            </a:endParaRPr>
          </a:p>
        </p:txBody>
      </p:sp>
      <p:sp>
        <p:nvSpPr>
          <p:cNvPr id="22" name="Text Box 49">
            <a:extLst>
              <a:ext uri="{FF2B5EF4-FFF2-40B4-BE49-F238E27FC236}">
                <a16:creationId xmlns:a16="http://schemas.microsoft.com/office/drawing/2014/main" id="{5C2E5193-E2E8-4E4F-92FF-DA40B0554900}"/>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entury Gothic" panose="020B0502020202020204" pitchFamily="34" charset="0"/>
              </a:rPr>
              <a:t>Base campione: </a:t>
            </a:r>
            <a:r>
              <a:rPr lang="it-IT" altLang="it-IT" sz="900" b="0" dirty="0">
                <a:latin typeface="Century Gothic" panose="020B0502020202020204" pitchFamily="34" charset="0"/>
              </a:rPr>
              <a:t>430 casi. </a:t>
            </a:r>
            <a:r>
              <a:rPr lang="it-IT" altLang="ja-JP" sz="900" b="0" dirty="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entury Gothic" panose="020B0502020202020204" pitchFamily="34" charset="0"/>
              </a:rPr>
              <a:t>I dati sono riportati all’universo.	</a:t>
            </a:r>
            <a:endParaRPr lang="it-IT" altLang="it-IT" sz="900" dirty="0">
              <a:latin typeface="Century Gothic" panose="020B0502020202020204" pitchFamily="34" charset="0"/>
            </a:endParaRPr>
          </a:p>
        </p:txBody>
      </p:sp>
    </p:spTree>
    <p:extLst>
      <p:ext uri="{BB962C8B-B14F-4D97-AF65-F5344CB8AC3E}">
        <p14:creationId xmlns:p14="http://schemas.microsoft.com/office/powerpoint/2010/main" val="4073975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1DBA1E44-E92E-43F6-BCBA-4A1E02C31D15}"/>
              </a:ext>
            </a:extLst>
          </p:cNvPr>
          <p:cNvPicPr>
            <a:picLocks noChangeAspect="1"/>
          </p:cNvPicPr>
          <p:nvPr/>
        </p:nvPicPr>
        <p:blipFill>
          <a:blip r:embed="rId2"/>
          <a:stretch>
            <a:fillRect/>
          </a:stretch>
        </p:blipFill>
        <p:spPr>
          <a:xfrm>
            <a:off x="9028800" y="4089600"/>
            <a:ext cx="2874264" cy="2269236"/>
          </a:xfrm>
          <a:prstGeom prst="rect">
            <a:avLst/>
          </a:prstGeom>
        </p:spPr>
      </p:pic>
      <p:pic>
        <p:nvPicPr>
          <p:cNvPr id="12" name="Immagine 11">
            <a:extLst>
              <a:ext uri="{FF2B5EF4-FFF2-40B4-BE49-F238E27FC236}">
                <a16:creationId xmlns:a16="http://schemas.microsoft.com/office/drawing/2014/main" id="{26518287-F47F-43BC-BF91-08A87C77C4C4}"/>
              </a:ext>
            </a:extLst>
          </p:cNvPr>
          <p:cNvPicPr>
            <a:picLocks noChangeAspect="1"/>
          </p:cNvPicPr>
          <p:nvPr/>
        </p:nvPicPr>
        <p:blipFill>
          <a:blip r:embed="rId3"/>
          <a:stretch>
            <a:fillRect/>
          </a:stretch>
        </p:blipFill>
        <p:spPr>
          <a:xfrm>
            <a:off x="6177600" y="4194000"/>
            <a:ext cx="2874264" cy="2269236"/>
          </a:xfrm>
          <a:prstGeom prst="rect">
            <a:avLst/>
          </a:prstGeom>
        </p:spPr>
      </p:pic>
      <p:pic>
        <p:nvPicPr>
          <p:cNvPr id="11" name="Immagine 10">
            <a:extLst>
              <a:ext uri="{FF2B5EF4-FFF2-40B4-BE49-F238E27FC236}">
                <a16:creationId xmlns:a16="http://schemas.microsoft.com/office/drawing/2014/main" id="{52CBABEF-77EF-497D-A53B-608395B20A48}"/>
              </a:ext>
            </a:extLst>
          </p:cNvPr>
          <p:cNvPicPr>
            <a:picLocks noChangeAspect="1"/>
          </p:cNvPicPr>
          <p:nvPr/>
        </p:nvPicPr>
        <p:blipFill>
          <a:blip r:embed="rId4"/>
          <a:stretch>
            <a:fillRect/>
          </a:stretch>
        </p:blipFill>
        <p:spPr>
          <a:xfrm>
            <a:off x="3279600" y="4194000"/>
            <a:ext cx="2874264" cy="2269236"/>
          </a:xfrm>
          <a:prstGeom prst="rect">
            <a:avLst/>
          </a:prstGeom>
        </p:spPr>
      </p:pic>
      <p:pic>
        <p:nvPicPr>
          <p:cNvPr id="10" name="Immagine 9">
            <a:extLst>
              <a:ext uri="{FF2B5EF4-FFF2-40B4-BE49-F238E27FC236}">
                <a16:creationId xmlns:a16="http://schemas.microsoft.com/office/drawing/2014/main" id="{5D453A28-AF66-4390-86CD-381811FFAC58}"/>
              </a:ext>
            </a:extLst>
          </p:cNvPr>
          <p:cNvPicPr>
            <a:picLocks noChangeAspect="1"/>
          </p:cNvPicPr>
          <p:nvPr/>
        </p:nvPicPr>
        <p:blipFill>
          <a:blip r:embed="rId5"/>
          <a:stretch>
            <a:fillRect/>
          </a:stretch>
        </p:blipFill>
        <p:spPr>
          <a:xfrm>
            <a:off x="378000" y="4194000"/>
            <a:ext cx="2874264" cy="2269236"/>
          </a:xfrm>
          <a:prstGeom prst="rect">
            <a:avLst/>
          </a:prstGeom>
        </p:spPr>
      </p:pic>
      <p:pic>
        <p:nvPicPr>
          <p:cNvPr id="9" name="Immagine 8">
            <a:extLst>
              <a:ext uri="{FF2B5EF4-FFF2-40B4-BE49-F238E27FC236}">
                <a16:creationId xmlns:a16="http://schemas.microsoft.com/office/drawing/2014/main" id="{4C0F469E-3627-4916-8CD3-E6A958B62058}"/>
              </a:ext>
            </a:extLst>
          </p:cNvPr>
          <p:cNvPicPr>
            <a:picLocks noChangeAspect="1"/>
          </p:cNvPicPr>
          <p:nvPr/>
        </p:nvPicPr>
        <p:blipFill>
          <a:blip r:embed="rId6"/>
          <a:stretch>
            <a:fillRect/>
          </a:stretch>
        </p:blipFill>
        <p:spPr>
          <a:xfrm>
            <a:off x="9028800" y="1519200"/>
            <a:ext cx="2874264" cy="2269236"/>
          </a:xfrm>
          <a:prstGeom prst="rect">
            <a:avLst/>
          </a:prstGeom>
        </p:spPr>
      </p:pic>
      <p:pic>
        <p:nvPicPr>
          <p:cNvPr id="3" name="Immagine 2">
            <a:extLst>
              <a:ext uri="{FF2B5EF4-FFF2-40B4-BE49-F238E27FC236}">
                <a16:creationId xmlns:a16="http://schemas.microsoft.com/office/drawing/2014/main" id="{7B909F4E-6511-4D5A-B40B-30E63E79021D}"/>
              </a:ext>
            </a:extLst>
          </p:cNvPr>
          <p:cNvPicPr>
            <a:picLocks noChangeAspect="1"/>
          </p:cNvPicPr>
          <p:nvPr/>
        </p:nvPicPr>
        <p:blipFill>
          <a:blip r:embed="rId7"/>
          <a:stretch>
            <a:fillRect/>
          </a:stretch>
        </p:blipFill>
        <p:spPr>
          <a:xfrm>
            <a:off x="6177600" y="1519200"/>
            <a:ext cx="2874264" cy="2269236"/>
          </a:xfrm>
          <a:prstGeom prst="rect">
            <a:avLst/>
          </a:prstGeom>
        </p:spPr>
      </p:pic>
      <p:pic>
        <p:nvPicPr>
          <p:cNvPr id="2" name="Immagine 1">
            <a:extLst>
              <a:ext uri="{FF2B5EF4-FFF2-40B4-BE49-F238E27FC236}">
                <a16:creationId xmlns:a16="http://schemas.microsoft.com/office/drawing/2014/main" id="{4055F4C0-EB96-44D4-B4A3-D4446AC7FF35}"/>
              </a:ext>
            </a:extLst>
          </p:cNvPr>
          <p:cNvPicPr>
            <a:picLocks noChangeAspect="1"/>
          </p:cNvPicPr>
          <p:nvPr/>
        </p:nvPicPr>
        <p:blipFill>
          <a:blip r:embed="rId8"/>
          <a:stretch>
            <a:fillRect/>
          </a:stretch>
        </p:blipFill>
        <p:spPr>
          <a:xfrm>
            <a:off x="3279600" y="1519200"/>
            <a:ext cx="2874264" cy="2269236"/>
          </a:xfrm>
          <a:prstGeom prst="rect">
            <a:avLst/>
          </a:prstGeom>
        </p:spPr>
      </p:pic>
      <p:sp>
        <p:nvSpPr>
          <p:cNvPr id="42" name="Rettangolo 41">
            <a:extLst>
              <a:ext uri="{FF2B5EF4-FFF2-40B4-BE49-F238E27FC236}">
                <a16:creationId xmlns:a16="http://schemas.microsoft.com/office/drawing/2014/main" id="{CC2A3027-9189-4202-8A88-48B952638DA3}"/>
              </a:ext>
            </a:extLst>
          </p:cNvPr>
          <p:cNvSpPr/>
          <p:nvPr/>
        </p:nvSpPr>
        <p:spPr bwMode="auto">
          <a:xfrm>
            <a:off x="3296692"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4" name="Rettangolo 43">
            <a:extLst>
              <a:ext uri="{FF2B5EF4-FFF2-40B4-BE49-F238E27FC236}">
                <a16:creationId xmlns:a16="http://schemas.microsoft.com/office/drawing/2014/main" id="{AF40E8E5-99F1-4A23-BD8C-DB7BA0750D02}"/>
              </a:ext>
            </a:extLst>
          </p:cNvPr>
          <p:cNvSpPr/>
          <p:nvPr/>
        </p:nvSpPr>
        <p:spPr bwMode="auto">
          <a:xfrm>
            <a:off x="6186016"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6" name="Rettangolo 45">
            <a:extLst>
              <a:ext uri="{FF2B5EF4-FFF2-40B4-BE49-F238E27FC236}">
                <a16:creationId xmlns:a16="http://schemas.microsoft.com/office/drawing/2014/main" id="{691E7F52-E34C-4D15-B450-6B7D5D616FD1}"/>
              </a:ext>
            </a:extLst>
          </p:cNvPr>
          <p:cNvSpPr/>
          <p:nvPr/>
        </p:nvSpPr>
        <p:spPr bwMode="auto">
          <a:xfrm>
            <a:off x="9075340"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8" name="Rettangolo 47">
            <a:extLst>
              <a:ext uri="{FF2B5EF4-FFF2-40B4-BE49-F238E27FC236}">
                <a16:creationId xmlns:a16="http://schemas.microsoft.com/office/drawing/2014/main" id="{986DCC28-2E2F-43EF-B455-242DA5FCC816}"/>
              </a:ext>
            </a:extLst>
          </p:cNvPr>
          <p:cNvSpPr/>
          <p:nvPr/>
        </p:nvSpPr>
        <p:spPr bwMode="auto">
          <a:xfrm>
            <a:off x="407368"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50" name="Rettangolo 49">
            <a:extLst>
              <a:ext uri="{FF2B5EF4-FFF2-40B4-BE49-F238E27FC236}">
                <a16:creationId xmlns:a16="http://schemas.microsoft.com/office/drawing/2014/main" id="{02637029-FA99-42BA-9169-112ED9B58D4C}"/>
              </a:ext>
            </a:extLst>
          </p:cNvPr>
          <p:cNvSpPr/>
          <p:nvPr/>
        </p:nvSpPr>
        <p:spPr bwMode="auto">
          <a:xfrm>
            <a:off x="3296692"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51" name="Rettangolo 50">
            <a:extLst>
              <a:ext uri="{FF2B5EF4-FFF2-40B4-BE49-F238E27FC236}">
                <a16:creationId xmlns:a16="http://schemas.microsoft.com/office/drawing/2014/main" id="{04988FA4-5B87-4A48-B461-16F9DE3717E7}"/>
              </a:ext>
            </a:extLst>
          </p:cNvPr>
          <p:cNvSpPr/>
          <p:nvPr/>
        </p:nvSpPr>
        <p:spPr bwMode="auto">
          <a:xfrm>
            <a:off x="6186016"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52" name="Rettangolo 51">
            <a:extLst>
              <a:ext uri="{FF2B5EF4-FFF2-40B4-BE49-F238E27FC236}">
                <a16:creationId xmlns:a16="http://schemas.microsoft.com/office/drawing/2014/main" id="{8F609E39-461D-4074-985E-F16A57FB693A}"/>
              </a:ext>
            </a:extLst>
          </p:cNvPr>
          <p:cNvSpPr/>
          <p:nvPr/>
        </p:nvSpPr>
        <p:spPr bwMode="auto">
          <a:xfrm>
            <a:off x="9075340"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53" name="Titolo 1">
            <a:extLst>
              <a:ext uri="{FF2B5EF4-FFF2-40B4-BE49-F238E27FC236}">
                <a16:creationId xmlns:a16="http://schemas.microsoft.com/office/drawing/2014/main" id="{4979BFAB-7133-4CE7-87CF-2E295EAA6AFA}"/>
              </a:ext>
            </a:extLst>
          </p:cNvPr>
          <p:cNvSpPr txBox="1">
            <a:spLocks/>
          </p:cNvSpPr>
          <p:nvPr/>
        </p:nvSpPr>
        <p:spPr>
          <a:xfrm>
            <a:off x="3237058"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FOOD</a:t>
            </a:r>
          </a:p>
        </p:txBody>
      </p:sp>
      <p:sp>
        <p:nvSpPr>
          <p:cNvPr id="54" name="Titolo 1">
            <a:extLst>
              <a:ext uri="{FF2B5EF4-FFF2-40B4-BE49-F238E27FC236}">
                <a16:creationId xmlns:a16="http://schemas.microsoft.com/office/drawing/2014/main" id="{E68C76B9-B2E1-439B-9679-734A48F4BE65}"/>
              </a:ext>
            </a:extLst>
          </p:cNvPr>
          <p:cNvSpPr txBox="1">
            <a:spLocks/>
          </p:cNvSpPr>
          <p:nvPr/>
        </p:nvSpPr>
        <p:spPr>
          <a:xfrm>
            <a:off x="6127497"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NO FOOD</a:t>
            </a:r>
          </a:p>
        </p:txBody>
      </p:sp>
      <p:sp>
        <p:nvSpPr>
          <p:cNvPr id="55" name="Titolo 1">
            <a:extLst>
              <a:ext uri="{FF2B5EF4-FFF2-40B4-BE49-F238E27FC236}">
                <a16:creationId xmlns:a16="http://schemas.microsoft.com/office/drawing/2014/main" id="{7DF64AC1-8AAD-4E00-95AA-4C8D297D7FD1}"/>
              </a:ext>
            </a:extLst>
          </p:cNvPr>
          <p:cNvSpPr txBox="1">
            <a:spLocks/>
          </p:cNvSpPr>
          <p:nvPr/>
        </p:nvSpPr>
        <p:spPr>
          <a:xfrm>
            <a:off x="9015161"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Ristorazione</a:t>
            </a:r>
          </a:p>
        </p:txBody>
      </p:sp>
      <p:sp>
        <p:nvSpPr>
          <p:cNvPr id="56" name="Titolo 1">
            <a:extLst>
              <a:ext uri="{FF2B5EF4-FFF2-40B4-BE49-F238E27FC236}">
                <a16:creationId xmlns:a16="http://schemas.microsoft.com/office/drawing/2014/main" id="{958B2CAC-A3B0-4EAC-B9F1-C48531032DC5}"/>
              </a:ext>
            </a:extLst>
          </p:cNvPr>
          <p:cNvSpPr txBox="1">
            <a:spLocks/>
          </p:cNvSpPr>
          <p:nvPr/>
        </p:nvSpPr>
        <p:spPr>
          <a:xfrm>
            <a:off x="342906"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Ricezione turistica</a:t>
            </a:r>
          </a:p>
        </p:txBody>
      </p:sp>
      <p:sp>
        <p:nvSpPr>
          <p:cNvPr id="57" name="Titolo 1">
            <a:extLst>
              <a:ext uri="{FF2B5EF4-FFF2-40B4-BE49-F238E27FC236}">
                <a16:creationId xmlns:a16="http://schemas.microsoft.com/office/drawing/2014/main" id="{F24C5AD7-E598-4797-9A99-B0B09FCA84BB}"/>
              </a:ext>
            </a:extLst>
          </p:cNvPr>
          <p:cNvSpPr txBox="1">
            <a:spLocks/>
          </p:cNvSpPr>
          <p:nvPr/>
        </p:nvSpPr>
        <p:spPr>
          <a:xfrm>
            <a:off x="3237058"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Trasporti e logistica</a:t>
            </a:r>
          </a:p>
        </p:txBody>
      </p:sp>
      <p:sp>
        <p:nvSpPr>
          <p:cNvPr id="58" name="Titolo 1">
            <a:extLst>
              <a:ext uri="{FF2B5EF4-FFF2-40B4-BE49-F238E27FC236}">
                <a16:creationId xmlns:a16="http://schemas.microsoft.com/office/drawing/2014/main" id="{DB8BCA64-18B6-4F88-A9DC-511575EA927D}"/>
              </a:ext>
            </a:extLst>
          </p:cNvPr>
          <p:cNvSpPr txBox="1">
            <a:spLocks/>
          </p:cNvSpPr>
          <p:nvPr/>
        </p:nvSpPr>
        <p:spPr>
          <a:xfrm>
            <a:off x="6127497"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imprese</a:t>
            </a:r>
          </a:p>
        </p:txBody>
      </p:sp>
      <p:sp>
        <p:nvSpPr>
          <p:cNvPr id="60" name="Titolo 1">
            <a:extLst>
              <a:ext uri="{FF2B5EF4-FFF2-40B4-BE49-F238E27FC236}">
                <a16:creationId xmlns:a16="http://schemas.microsoft.com/office/drawing/2014/main" id="{57A5E1DC-889F-4E7B-A6B9-8D269E0AD950}"/>
              </a:ext>
            </a:extLst>
          </p:cNvPr>
          <p:cNvSpPr txBox="1">
            <a:spLocks/>
          </p:cNvSpPr>
          <p:nvPr/>
        </p:nvSpPr>
        <p:spPr>
          <a:xfrm>
            <a:off x="9015161"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persona</a:t>
            </a:r>
          </a:p>
        </p:txBody>
      </p:sp>
      <p:sp>
        <p:nvSpPr>
          <p:cNvPr id="62" name="Rettangolo 61">
            <a:extLst>
              <a:ext uri="{FF2B5EF4-FFF2-40B4-BE49-F238E27FC236}">
                <a16:creationId xmlns:a16="http://schemas.microsoft.com/office/drawing/2014/main" id="{A7DC9AC1-E7A6-4B52-B7BE-E02C428999F7}"/>
              </a:ext>
            </a:extLst>
          </p:cNvPr>
          <p:cNvSpPr/>
          <p:nvPr/>
        </p:nvSpPr>
        <p:spPr>
          <a:xfrm>
            <a:off x="3205361" y="1701756"/>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64" name="Rettangolo 63">
            <a:extLst>
              <a:ext uri="{FF2B5EF4-FFF2-40B4-BE49-F238E27FC236}">
                <a16:creationId xmlns:a16="http://schemas.microsoft.com/office/drawing/2014/main" id="{15D5806A-B04E-4031-9D3C-890BE4FEEF39}"/>
              </a:ext>
            </a:extLst>
          </p:cNvPr>
          <p:cNvSpPr/>
          <p:nvPr/>
        </p:nvSpPr>
        <p:spPr>
          <a:xfrm>
            <a:off x="3899585" y="285204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34</a:t>
            </a:r>
          </a:p>
        </p:txBody>
      </p:sp>
      <p:sp>
        <p:nvSpPr>
          <p:cNvPr id="66" name="CasellaDiTesto 9">
            <a:extLst>
              <a:ext uri="{FF2B5EF4-FFF2-40B4-BE49-F238E27FC236}">
                <a16:creationId xmlns:a16="http://schemas.microsoft.com/office/drawing/2014/main" id="{59011441-57EA-4228-AC99-EF90F02EFA26}"/>
              </a:ext>
            </a:extLst>
          </p:cNvPr>
          <p:cNvSpPr txBox="1">
            <a:spLocks noChangeArrowheads="1"/>
          </p:cNvSpPr>
          <p:nvPr/>
        </p:nvSpPr>
        <p:spPr bwMode="auto">
          <a:xfrm>
            <a:off x="3453865" y="2884567"/>
            <a:ext cx="6825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FOOD</a:t>
            </a:r>
          </a:p>
        </p:txBody>
      </p:sp>
      <p:pic>
        <p:nvPicPr>
          <p:cNvPr id="71" name="Elemento grafico 70" descr="Professore">
            <a:extLst>
              <a:ext uri="{FF2B5EF4-FFF2-40B4-BE49-F238E27FC236}">
                <a16:creationId xmlns:a16="http://schemas.microsoft.com/office/drawing/2014/main" id="{F4AC18D2-2FBD-49B4-B6FC-BC93DDC5F90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2933" y="1105694"/>
            <a:ext cx="516155" cy="516155"/>
          </a:xfrm>
          <a:prstGeom prst="rect">
            <a:avLst/>
          </a:prstGeom>
        </p:spPr>
      </p:pic>
      <p:sp>
        <p:nvSpPr>
          <p:cNvPr id="72" name="Text Box 18">
            <a:extLst>
              <a:ext uri="{FF2B5EF4-FFF2-40B4-BE49-F238E27FC236}">
                <a16:creationId xmlns:a16="http://schemas.microsoft.com/office/drawing/2014/main" id="{EAA29662-AD15-4883-B2B1-DB1629E4D93D}"/>
              </a:ext>
            </a:extLst>
          </p:cNvPr>
          <p:cNvSpPr txBox="1">
            <a:spLocks noChangeArrowheads="1"/>
          </p:cNvSpPr>
          <p:nvPr/>
        </p:nvSpPr>
        <p:spPr bwMode="auto">
          <a:xfrm>
            <a:off x="432933" y="1604503"/>
            <a:ext cx="2520001" cy="740845"/>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relativi alla </a:t>
            </a:r>
            <a:r>
              <a:rPr lang="it-IT" altLang="it-IT" sz="1600" b="1" u="sng">
                <a:solidFill>
                  <a:schemeClr val="tx1"/>
                </a:solidFill>
              </a:rPr>
              <a:t>VALLE D’AOSTA</a:t>
            </a:r>
            <a:r>
              <a:rPr lang="it-IT" altLang="it-IT" sz="1300" b="1">
                <a:solidFill>
                  <a:schemeClr val="tx1"/>
                </a:solidFill>
              </a:rPr>
              <a:t>:</a:t>
            </a:r>
            <a:endParaRPr lang="it-IT" altLang="it-IT" sz="1300" b="1" i="1">
              <a:solidFill>
                <a:schemeClr val="tx1"/>
              </a:solidFill>
            </a:endParaRPr>
          </a:p>
        </p:txBody>
      </p:sp>
      <p:cxnSp>
        <p:nvCxnSpPr>
          <p:cNvPr id="127" name="Connettore diritto 126">
            <a:extLst>
              <a:ext uri="{FF2B5EF4-FFF2-40B4-BE49-F238E27FC236}">
                <a16:creationId xmlns:a16="http://schemas.microsoft.com/office/drawing/2014/main" id="{96A5E3FB-9C35-4303-9B19-08C60DBD37A8}"/>
              </a:ext>
            </a:extLst>
          </p:cNvPr>
          <p:cNvCxnSpPr>
            <a:cxnSpLocks/>
          </p:cNvCxnSpPr>
          <p:nvPr/>
        </p:nvCxnSpPr>
        <p:spPr bwMode="auto">
          <a:xfrm>
            <a:off x="4203102"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87" name="Titolo 1">
            <a:extLst>
              <a:ext uri="{FF2B5EF4-FFF2-40B4-BE49-F238E27FC236}">
                <a16:creationId xmlns:a16="http://schemas.microsoft.com/office/drawing/2014/main" id="{EEB61FC0-3360-4C0E-BC30-00AF5C736839}"/>
              </a:ext>
            </a:extLst>
          </p:cNvPr>
          <p:cNvSpPr txBox="1">
            <a:spLocks/>
          </p:cNvSpPr>
          <p:nvPr/>
        </p:nvSpPr>
        <p:spPr>
          <a:xfrm>
            <a:off x="335360" y="248643"/>
            <a:ext cx="11881320"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Andamento impresa | </a:t>
            </a:r>
            <a:r>
              <a:rPr lang="it-IT" sz="2200">
                <a:latin typeface="Century Gothic" panose="020B0502020202020204" pitchFamily="34" charset="0"/>
                <a:cs typeface="Arial"/>
              </a:rPr>
              <a:t>Analisi per settore di attività economica</a:t>
            </a:r>
            <a:endParaRPr lang="it-IT" sz="2200" strike="sngStrike">
              <a:solidFill>
                <a:srgbClr val="FF0000"/>
              </a:solidFill>
              <a:latin typeface="Century Gothic" panose="020B0502020202020204" pitchFamily="34" charset="0"/>
              <a:cs typeface="Arial"/>
            </a:endParaRPr>
          </a:p>
        </p:txBody>
      </p:sp>
      <p:sp>
        <p:nvSpPr>
          <p:cNvPr id="88" name="CasellaDiTesto 9">
            <a:extLst>
              <a:ext uri="{FF2B5EF4-FFF2-40B4-BE49-F238E27FC236}">
                <a16:creationId xmlns:a16="http://schemas.microsoft.com/office/drawing/2014/main" id="{D92ACE3C-57D1-434A-AA41-ABF789CC27DE}"/>
              </a:ext>
            </a:extLst>
          </p:cNvPr>
          <p:cNvSpPr txBox="1">
            <a:spLocks noChangeArrowheads="1"/>
          </p:cNvSpPr>
          <p:nvPr/>
        </p:nvSpPr>
        <p:spPr bwMode="auto">
          <a:xfrm>
            <a:off x="6421978" y="2367074"/>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89" name="CasellaDiTesto 9">
            <a:extLst>
              <a:ext uri="{FF2B5EF4-FFF2-40B4-BE49-F238E27FC236}">
                <a16:creationId xmlns:a16="http://schemas.microsoft.com/office/drawing/2014/main" id="{255E2DC5-566E-4656-9D30-D788A6F4BE2A}"/>
              </a:ext>
            </a:extLst>
          </p:cNvPr>
          <p:cNvSpPr txBox="1">
            <a:spLocks noChangeArrowheads="1"/>
          </p:cNvSpPr>
          <p:nvPr/>
        </p:nvSpPr>
        <p:spPr bwMode="auto">
          <a:xfrm>
            <a:off x="6237103" y="2820730"/>
            <a:ext cx="73536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NO FOOD</a:t>
            </a:r>
          </a:p>
        </p:txBody>
      </p:sp>
      <p:sp>
        <p:nvSpPr>
          <p:cNvPr id="90" name="CasellaDiTesto 9">
            <a:extLst>
              <a:ext uri="{FF2B5EF4-FFF2-40B4-BE49-F238E27FC236}">
                <a16:creationId xmlns:a16="http://schemas.microsoft.com/office/drawing/2014/main" id="{F8913C93-13DF-444A-A70D-73BEA0D37576}"/>
              </a:ext>
            </a:extLst>
          </p:cNvPr>
          <p:cNvSpPr txBox="1">
            <a:spLocks noChangeArrowheads="1"/>
          </p:cNvSpPr>
          <p:nvPr/>
        </p:nvSpPr>
        <p:spPr bwMode="auto">
          <a:xfrm>
            <a:off x="9159406" y="2635017"/>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95" name="CasellaDiTesto 9">
            <a:extLst>
              <a:ext uri="{FF2B5EF4-FFF2-40B4-BE49-F238E27FC236}">
                <a16:creationId xmlns:a16="http://schemas.microsoft.com/office/drawing/2014/main" id="{D24786D3-7611-435F-84AC-64D7866A17C5}"/>
              </a:ext>
            </a:extLst>
          </p:cNvPr>
          <p:cNvSpPr txBox="1">
            <a:spLocks noChangeArrowheads="1"/>
          </p:cNvSpPr>
          <p:nvPr/>
        </p:nvSpPr>
        <p:spPr bwMode="auto">
          <a:xfrm>
            <a:off x="9084203" y="2127516"/>
            <a:ext cx="112621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Ristorazione</a:t>
            </a:r>
          </a:p>
        </p:txBody>
      </p:sp>
      <p:sp>
        <p:nvSpPr>
          <p:cNvPr id="99" name="CasellaDiTesto 9">
            <a:extLst>
              <a:ext uri="{FF2B5EF4-FFF2-40B4-BE49-F238E27FC236}">
                <a16:creationId xmlns:a16="http://schemas.microsoft.com/office/drawing/2014/main" id="{C6259D56-9DE4-4053-BCD8-878F32436335}"/>
              </a:ext>
            </a:extLst>
          </p:cNvPr>
          <p:cNvSpPr txBox="1">
            <a:spLocks noChangeArrowheads="1"/>
          </p:cNvSpPr>
          <p:nvPr/>
        </p:nvSpPr>
        <p:spPr bwMode="auto">
          <a:xfrm>
            <a:off x="521771" y="5407068"/>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01" name="CasellaDiTesto 9">
            <a:extLst>
              <a:ext uri="{FF2B5EF4-FFF2-40B4-BE49-F238E27FC236}">
                <a16:creationId xmlns:a16="http://schemas.microsoft.com/office/drawing/2014/main" id="{046147B6-52E2-4FF7-9869-C1A6EE5F6558}"/>
              </a:ext>
            </a:extLst>
          </p:cNvPr>
          <p:cNvSpPr txBox="1">
            <a:spLocks noChangeArrowheads="1"/>
          </p:cNvSpPr>
          <p:nvPr/>
        </p:nvSpPr>
        <p:spPr bwMode="auto">
          <a:xfrm>
            <a:off x="427709" y="4555442"/>
            <a:ext cx="9040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Ricezione turistica</a:t>
            </a:r>
          </a:p>
        </p:txBody>
      </p:sp>
      <p:sp>
        <p:nvSpPr>
          <p:cNvPr id="102" name="CasellaDiTesto 9">
            <a:extLst>
              <a:ext uri="{FF2B5EF4-FFF2-40B4-BE49-F238E27FC236}">
                <a16:creationId xmlns:a16="http://schemas.microsoft.com/office/drawing/2014/main" id="{A977AD70-89E6-43CF-AA57-B07126724853}"/>
              </a:ext>
            </a:extLst>
          </p:cNvPr>
          <p:cNvSpPr txBox="1">
            <a:spLocks noChangeArrowheads="1"/>
          </p:cNvSpPr>
          <p:nvPr/>
        </p:nvSpPr>
        <p:spPr bwMode="auto">
          <a:xfrm>
            <a:off x="3394013" y="5398097"/>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03" name="CasellaDiTesto 9">
            <a:extLst>
              <a:ext uri="{FF2B5EF4-FFF2-40B4-BE49-F238E27FC236}">
                <a16:creationId xmlns:a16="http://schemas.microsoft.com/office/drawing/2014/main" id="{71FD9644-0261-4EBF-A233-1E04A7F5A34D}"/>
              </a:ext>
            </a:extLst>
          </p:cNvPr>
          <p:cNvSpPr txBox="1">
            <a:spLocks noChangeArrowheads="1"/>
          </p:cNvSpPr>
          <p:nvPr/>
        </p:nvSpPr>
        <p:spPr bwMode="auto">
          <a:xfrm>
            <a:off x="3341120" y="4841972"/>
            <a:ext cx="13922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Trasporti</a:t>
            </a:r>
          </a:p>
        </p:txBody>
      </p:sp>
      <p:sp>
        <p:nvSpPr>
          <p:cNvPr id="104" name="CasellaDiTesto 9">
            <a:extLst>
              <a:ext uri="{FF2B5EF4-FFF2-40B4-BE49-F238E27FC236}">
                <a16:creationId xmlns:a16="http://schemas.microsoft.com/office/drawing/2014/main" id="{7A525F41-7846-4EC7-AEFA-DE2F849E6401}"/>
              </a:ext>
            </a:extLst>
          </p:cNvPr>
          <p:cNvSpPr txBox="1">
            <a:spLocks noChangeArrowheads="1"/>
          </p:cNvSpPr>
          <p:nvPr/>
        </p:nvSpPr>
        <p:spPr bwMode="auto">
          <a:xfrm>
            <a:off x="6299196" y="5372483"/>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05" name="CasellaDiTesto 9">
            <a:extLst>
              <a:ext uri="{FF2B5EF4-FFF2-40B4-BE49-F238E27FC236}">
                <a16:creationId xmlns:a16="http://schemas.microsoft.com/office/drawing/2014/main" id="{DECC3BC4-6EF6-4478-A231-C8C28F05B7E2}"/>
              </a:ext>
            </a:extLst>
          </p:cNvPr>
          <p:cNvSpPr txBox="1">
            <a:spLocks noChangeArrowheads="1"/>
          </p:cNvSpPr>
          <p:nvPr/>
        </p:nvSpPr>
        <p:spPr bwMode="auto">
          <a:xfrm>
            <a:off x="6247260" y="4696989"/>
            <a:ext cx="71739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Imprese</a:t>
            </a:r>
          </a:p>
        </p:txBody>
      </p:sp>
      <p:sp>
        <p:nvSpPr>
          <p:cNvPr id="106" name="CasellaDiTesto 9">
            <a:extLst>
              <a:ext uri="{FF2B5EF4-FFF2-40B4-BE49-F238E27FC236}">
                <a16:creationId xmlns:a16="http://schemas.microsoft.com/office/drawing/2014/main" id="{04F846CB-86BA-47D6-AC08-DD57B4DD016E}"/>
              </a:ext>
            </a:extLst>
          </p:cNvPr>
          <p:cNvSpPr txBox="1">
            <a:spLocks noChangeArrowheads="1"/>
          </p:cNvSpPr>
          <p:nvPr/>
        </p:nvSpPr>
        <p:spPr bwMode="auto">
          <a:xfrm>
            <a:off x="9117922" y="5205506"/>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07" name="CasellaDiTesto 9">
            <a:extLst>
              <a:ext uri="{FF2B5EF4-FFF2-40B4-BE49-F238E27FC236}">
                <a16:creationId xmlns:a16="http://schemas.microsoft.com/office/drawing/2014/main" id="{231A5BD5-3B9C-4754-A950-CE91649A0F7B}"/>
              </a:ext>
            </a:extLst>
          </p:cNvPr>
          <p:cNvSpPr txBox="1">
            <a:spLocks noChangeArrowheads="1"/>
          </p:cNvSpPr>
          <p:nvPr/>
        </p:nvSpPr>
        <p:spPr bwMode="auto">
          <a:xfrm>
            <a:off x="9051864" y="4723100"/>
            <a:ext cx="70059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Persona</a:t>
            </a:r>
          </a:p>
        </p:txBody>
      </p:sp>
      <p:cxnSp>
        <p:nvCxnSpPr>
          <p:cNvPr id="110" name="Connettore diritto 109">
            <a:extLst>
              <a:ext uri="{FF2B5EF4-FFF2-40B4-BE49-F238E27FC236}">
                <a16:creationId xmlns:a16="http://schemas.microsoft.com/office/drawing/2014/main" id="{D3C1F232-0382-44D8-A086-56F4AE1747BB}"/>
              </a:ext>
            </a:extLst>
          </p:cNvPr>
          <p:cNvCxnSpPr/>
          <p:nvPr/>
        </p:nvCxnSpPr>
        <p:spPr bwMode="auto">
          <a:xfrm>
            <a:off x="1292964" y="4360625"/>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cxnSp>
        <p:nvCxnSpPr>
          <p:cNvPr id="111" name="Connettore diritto 110">
            <a:extLst>
              <a:ext uri="{FF2B5EF4-FFF2-40B4-BE49-F238E27FC236}">
                <a16:creationId xmlns:a16="http://schemas.microsoft.com/office/drawing/2014/main" id="{16DCA35F-B3AB-4727-AF65-57F57DD9BFB7}"/>
              </a:ext>
            </a:extLst>
          </p:cNvPr>
          <p:cNvCxnSpPr>
            <a:cxnSpLocks/>
          </p:cNvCxnSpPr>
          <p:nvPr/>
        </p:nvCxnSpPr>
        <p:spPr bwMode="auto">
          <a:xfrm>
            <a:off x="7099032"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13" name="Rettangolo 112">
            <a:extLst>
              <a:ext uri="{FF2B5EF4-FFF2-40B4-BE49-F238E27FC236}">
                <a16:creationId xmlns:a16="http://schemas.microsoft.com/office/drawing/2014/main" id="{829089CF-1B33-47BF-B2B9-82CE73931C30}"/>
              </a:ext>
            </a:extLst>
          </p:cNvPr>
          <p:cNvSpPr/>
          <p:nvPr/>
        </p:nvSpPr>
        <p:spPr>
          <a:xfrm>
            <a:off x="6096162" y="1708430"/>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15" name="Connettore diritto 114">
            <a:extLst>
              <a:ext uri="{FF2B5EF4-FFF2-40B4-BE49-F238E27FC236}">
                <a16:creationId xmlns:a16="http://schemas.microsoft.com/office/drawing/2014/main" id="{D1204724-0974-4A1B-BE78-C85143E51551}"/>
              </a:ext>
            </a:extLst>
          </p:cNvPr>
          <p:cNvCxnSpPr>
            <a:cxnSpLocks/>
          </p:cNvCxnSpPr>
          <p:nvPr/>
        </p:nvCxnSpPr>
        <p:spPr bwMode="auto">
          <a:xfrm>
            <a:off x="9931172" y="1751216"/>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16" name="Rettangolo 115">
            <a:extLst>
              <a:ext uri="{FF2B5EF4-FFF2-40B4-BE49-F238E27FC236}">
                <a16:creationId xmlns:a16="http://schemas.microsoft.com/office/drawing/2014/main" id="{3416E4CA-AEA9-4A10-9ED3-73228F2BABB8}"/>
              </a:ext>
            </a:extLst>
          </p:cNvPr>
          <p:cNvSpPr/>
          <p:nvPr/>
        </p:nvSpPr>
        <p:spPr>
          <a:xfrm>
            <a:off x="8928302" y="1701756"/>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18" name="Rettangolo 117">
            <a:extLst>
              <a:ext uri="{FF2B5EF4-FFF2-40B4-BE49-F238E27FC236}">
                <a16:creationId xmlns:a16="http://schemas.microsoft.com/office/drawing/2014/main" id="{128F44E5-C42C-444D-AEF0-78372677FFEC}"/>
              </a:ext>
            </a:extLst>
          </p:cNvPr>
          <p:cNvSpPr/>
          <p:nvPr/>
        </p:nvSpPr>
        <p:spPr>
          <a:xfrm>
            <a:off x="309050" y="4336644"/>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19" name="Connettore diritto 118">
            <a:extLst>
              <a:ext uri="{FF2B5EF4-FFF2-40B4-BE49-F238E27FC236}">
                <a16:creationId xmlns:a16="http://schemas.microsoft.com/office/drawing/2014/main" id="{6734B2DC-7E5F-4B84-99AE-30EFB340EFB2}"/>
              </a:ext>
            </a:extLst>
          </p:cNvPr>
          <p:cNvCxnSpPr>
            <a:cxnSpLocks/>
          </p:cNvCxnSpPr>
          <p:nvPr/>
        </p:nvCxnSpPr>
        <p:spPr bwMode="auto">
          <a:xfrm>
            <a:off x="4193373" y="435165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20" name="Rettangolo 119">
            <a:extLst>
              <a:ext uri="{FF2B5EF4-FFF2-40B4-BE49-F238E27FC236}">
                <a16:creationId xmlns:a16="http://schemas.microsoft.com/office/drawing/2014/main" id="{12806230-03C4-4CA0-A1CC-546C00C8FBB6}"/>
              </a:ext>
            </a:extLst>
          </p:cNvPr>
          <p:cNvSpPr/>
          <p:nvPr/>
        </p:nvSpPr>
        <p:spPr>
          <a:xfrm>
            <a:off x="3195632" y="432767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22" name="Connettore diritto 121">
            <a:extLst>
              <a:ext uri="{FF2B5EF4-FFF2-40B4-BE49-F238E27FC236}">
                <a16:creationId xmlns:a16="http://schemas.microsoft.com/office/drawing/2014/main" id="{2F7E3F34-B89D-4F7C-B8C8-8610EE973ADF}"/>
              </a:ext>
            </a:extLst>
          </p:cNvPr>
          <p:cNvCxnSpPr>
            <a:cxnSpLocks/>
          </p:cNvCxnSpPr>
          <p:nvPr/>
        </p:nvCxnSpPr>
        <p:spPr bwMode="auto">
          <a:xfrm>
            <a:off x="7108760" y="434384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23" name="Rettangolo 122">
            <a:extLst>
              <a:ext uri="{FF2B5EF4-FFF2-40B4-BE49-F238E27FC236}">
                <a16:creationId xmlns:a16="http://schemas.microsoft.com/office/drawing/2014/main" id="{0610B838-DDC7-4643-B7F2-D7A54BB0F322}"/>
              </a:ext>
            </a:extLst>
          </p:cNvPr>
          <p:cNvSpPr/>
          <p:nvPr/>
        </p:nvSpPr>
        <p:spPr>
          <a:xfrm>
            <a:off x="6105890" y="431986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24" name="Connettore diritto 123">
            <a:extLst>
              <a:ext uri="{FF2B5EF4-FFF2-40B4-BE49-F238E27FC236}">
                <a16:creationId xmlns:a16="http://schemas.microsoft.com/office/drawing/2014/main" id="{22F1B89F-A503-4785-A2B1-874FC8702190}"/>
              </a:ext>
            </a:extLst>
          </p:cNvPr>
          <p:cNvCxnSpPr>
            <a:cxnSpLocks/>
          </p:cNvCxnSpPr>
          <p:nvPr/>
        </p:nvCxnSpPr>
        <p:spPr bwMode="auto">
          <a:xfrm>
            <a:off x="9940902" y="4338501"/>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25" name="Rettangolo 124">
            <a:extLst>
              <a:ext uri="{FF2B5EF4-FFF2-40B4-BE49-F238E27FC236}">
                <a16:creationId xmlns:a16="http://schemas.microsoft.com/office/drawing/2014/main" id="{3A902066-CA84-4560-BA85-A374298B808D}"/>
              </a:ext>
            </a:extLst>
          </p:cNvPr>
          <p:cNvSpPr/>
          <p:nvPr/>
        </p:nvSpPr>
        <p:spPr>
          <a:xfrm>
            <a:off x="8938032" y="4314520"/>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80" name="CasellaDiTesto 9">
            <a:extLst>
              <a:ext uri="{FF2B5EF4-FFF2-40B4-BE49-F238E27FC236}">
                <a16:creationId xmlns:a16="http://schemas.microsoft.com/office/drawing/2014/main" id="{ADD85055-7DE7-47FB-92D1-32AAD4844667}"/>
              </a:ext>
            </a:extLst>
          </p:cNvPr>
          <p:cNvSpPr txBox="1">
            <a:spLocks noChangeArrowheads="1"/>
          </p:cNvSpPr>
          <p:nvPr/>
        </p:nvSpPr>
        <p:spPr bwMode="auto">
          <a:xfrm>
            <a:off x="3464547" y="2365413"/>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92" name="Rettangolo 91">
            <a:extLst>
              <a:ext uri="{FF2B5EF4-FFF2-40B4-BE49-F238E27FC236}">
                <a16:creationId xmlns:a16="http://schemas.microsoft.com/office/drawing/2014/main" id="{9D5770CC-3295-4AE7-8353-3ED9D592A5AB}"/>
              </a:ext>
            </a:extLst>
          </p:cNvPr>
          <p:cNvSpPr/>
          <p:nvPr/>
        </p:nvSpPr>
        <p:spPr bwMode="auto">
          <a:xfrm>
            <a:off x="566459" y="2522325"/>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3" name="CasellaDiTesto 9">
            <a:extLst>
              <a:ext uri="{FF2B5EF4-FFF2-40B4-BE49-F238E27FC236}">
                <a16:creationId xmlns:a16="http://schemas.microsoft.com/office/drawing/2014/main" id="{61723FE2-D918-4C84-B7A8-3F8F24310D45}"/>
              </a:ext>
            </a:extLst>
          </p:cNvPr>
          <p:cNvSpPr txBox="1">
            <a:spLocks noChangeArrowheads="1"/>
          </p:cNvSpPr>
          <p:nvPr/>
        </p:nvSpPr>
        <p:spPr bwMode="auto">
          <a:xfrm>
            <a:off x="785014" y="2476371"/>
            <a:ext cx="1610538"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Settore specifico</a:t>
            </a:r>
          </a:p>
        </p:txBody>
      </p:sp>
      <p:sp>
        <p:nvSpPr>
          <p:cNvPr id="94" name="Rettangolo 93">
            <a:extLst>
              <a:ext uri="{FF2B5EF4-FFF2-40B4-BE49-F238E27FC236}">
                <a16:creationId xmlns:a16="http://schemas.microsoft.com/office/drawing/2014/main" id="{8276E241-CD53-4035-A773-E0C99EE5D59C}"/>
              </a:ext>
            </a:extLst>
          </p:cNvPr>
          <p:cNvSpPr/>
          <p:nvPr/>
        </p:nvSpPr>
        <p:spPr bwMode="auto">
          <a:xfrm>
            <a:off x="566459" y="2928178"/>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17" name="CasellaDiTesto 9">
            <a:extLst>
              <a:ext uri="{FF2B5EF4-FFF2-40B4-BE49-F238E27FC236}">
                <a16:creationId xmlns:a16="http://schemas.microsoft.com/office/drawing/2014/main" id="{31A3DAF0-C44A-4B7B-A6BD-5D4ADA0E899A}"/>
              </a:ext>
            </a:extLst>
          </p:cNvPr>
          <p:cNvSpPr txBox="1">
            <a:spLocks noChangeArrowheads="1"/>
          </p:cNvSpPr>
          <p:nvPr/>
        </p:nvSpPr>
        <p:spPr bwMode="auto">
          <a:xfrm>
            <a:off x="785014" y="2879637"/>
            <a:ext cx="1610538"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Totale Terziario</a:t>
            </a:r>
          </a:p>
        </p:txBody>
      </p:sp>
      <p:sp>
        <p:nvSpPr>
          <p:cNvPr id="121" name="Rettangolo 120">
            <a:extLst>
              <a:ext uri="{FF2B5EF4-FFF2-40B4-BE49-F238E27FC236}">
                <a16:creationId xmlns:a16="http://schemas.microsoft.com/office/drawing/2014/main" id="{CEA60884-45BD-4FD6-BDAD-AE7C60138F60}"/>
              </a:ext>
            </a:extLst>
          </p:cNvPr>
          <p:cNvSpPr/>
          <p:nvPr/>
        </p:nvSpPr>
        <p:spPr>
          <a:xfrm>
            <a:off x="5002598" y="2306709"/>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51</a:t>
            </a:r>
          </a:p>
        </p:txBody>
      </p:sp>
      <p:sp>
        <p:nvSpPr>
          <p:cNvPr id="126" name="Rettangolo 125">
            <a:extLst>
              <a:ext uri="{FF2B5EF4-FFF2-40B4-BE49-F238E27FC236}">
                <a16:creationId xmlns:a16="http://schemas.microsoft.com/office/drawing/2014/main" id="{82F64A78-6A10-43EF-B697-C3CCC4417C7C}"/>
              </a:ext>
            </a:extLst>
          </p:cNvPr>
          <p:cNvSpPr/>
          <p:nvPr/>
        </p:nvSpPr>
        <p:spPr>
          <a:xfrm>
            <a:off x="5617152" y="2235281"/>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55</a:t>
            </a:r>
          </a:p>
        </p:txBody>
      </p:sp>
      <p:sp>
        <p:nvSpPr>
          <p:cNvPr id="128" name="Rettangolo 127">
            <a:extLst>
              <a:ext uri="{FF2B5EF4-FFF2-40B4-BE49-F238E27FC236}">
                <a16:creationId xmlns:a16="http://schemas.microsoft.com/office/drawing/2014/main" id="{8387A613-0381-4CCA-AA45-1658E631D126}"/>
              </a:ext>
            </a:extLst>
          </p:cNvPr>
          <p:cNvSpPr/>
          <p:nvPr/>
        </p:nvSpPr>
        <p:spPr>
          <a:xfrm>
            <a:off x="6792756" y="2766803"/>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38</a:t>
            </a:r>
          </a:p>
        </p:txBody>
      </p:sp>
      <p:sp>
        <p:nvSpPr>
          <p:cNvPr id="129" name="Rettangolo 128">
            <a:extLst>
              <a:ext uri="{FF2B5EF4-FFF2-40B4-BE49-F238E27FC236}">
                <a16:creationId xmlns:a16="http://schemas.microsoft.com/office/drawing/2014/main" id="{127F38B4-6706-4D8B-B4B7-480500433E11}"/>
              </a:ext>
            </a:extLst>
          </p:cNvPr>
          <p:cNvSpPr/>
          <p:nvPr/>
        </p:nvSpPr>
        <p:spPr>
          <a:xfrm>
            <a:off x="7974330" y="2968000"/>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26</a:t>
            </a:r>
          </a:p>
        </p:txBody>
      </p:sp>
      <p:sp>
        <p:nvSpPr>
          <p:cNvPr id="131" name="Rettangolo 130">
            <a:extLst>
              <a:ext uri="{FF2B5EF4-FFF2-40B4-BE49-F238E27FC236}">
                <a16:creationId xmlns:a16="http://schemas.microsoft.com/office/drawing/2014/main" id="{824EB7AC-0AD4-48EA-9660-FBA74A816E70}"/>
              </a:ext>
            </a:extLst>
          </p:cNvPr>
          <p:cNvSpPr/>
          <p:nvPr/>
        </p:nvSpPr>
        <p:spPr>
          <a:xfrm>
            <a:off x="8510827" y="2801061"/>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33</a:t>
            </a:r>
          </a:p>
        </p:txBody>
      </p:sp>
      <p:sp>
        <p:nvSpPr>
          <p:cNvPr id="132" name="Rettangolo 131">
            <a:extLst>
              <a:ext uri="{FF2B5EF4-FFF2-40B4-BE49-F238E27FC236}">
                <a16:creationId xmlns:a16="http://schemas.microsoft.com/office/drawing/2014/main" id="{3E222011-4F52-4CC7-AFD7-FCA25214D76A}"/>
              </a:ext>
            </a:extLst>
          </p:cNvPr>
          <p:cNvSpPr/>
          <p:nvPr/>
        </p:nvSpPr>
        <p:spPr>
          <a:xfrm>
            <a:off x="9628582" y="2328536"/>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49</a:t>
            </a:r>
          </a:p>
        </p:txBody>
      </p:sp>
      <p:sp>
        <p:nvSpPr>
          <p:cNvPr id="133" name="Rettangolo 132">
            <a:extLst>
              <a:ext uri="{FF2B5EF4-FFF2-40B4-BE49-F238E27FC236}">
                <a16:creationId xmlns:a16="http://schemas.microsoft.com/office/drawing/2014/main" id="{341C4B81-896C-4AFF-A8AC-A6DA4B3D2F45}"/>
              </a:ext>
            </a:extLst>
          </p:cNvPr>
          <p:cNvSpPr/>
          <p:nvPr/>
        </p:nvSpPr>
        <p:spPr>
          <a:xfrm>
            <a:off x="10855887" y="3129296"/>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16</a:t>
            </a:r>
          </a:p>
        </p:txBody>
      </p:sp>
      <p:sp>
        <p:nvSpPr>
          <p:cNvPr id="135" name="Rettangolo 134">
            <a:extLst>
              <a:ext uri="{FF2B5EF4-FFF2-40B4-BE49-F238E27FC236}">
                <a16:creationId xmlns:a16="http://schemas.microsoft.com/office/drawing/2014/main" id="{AD0DC1D3-E2E6-462C-93BA-57BE5005DA48}"/>
              </a:ext>
            </a:extLst>
          </p:cNvPr>
          <p:cNvSpPr/>
          <p:nvPr/>
        </p:nvSpPr>
        <p:spPr>
          <a:xfrm>
            <a:off x="11369145" y="2871529"/>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30</a:t>
            </a:r>
          </a:p>
        </p:txBody>
      </p:sp>
      <p:sp>
        <p:nvSpPr>
          <p:cNvPr id="138" name="Rettangolo 137">
            <a:extLst>
              <a:ext uri="{FF2B5EF4-FFF2-40B4-BE49-F238E27FC236}">
                <a16:creationId xmlns:a16="http://schemas.microsoft.com/office/drawing/2014/main" id="{B62ED382-B471-4ECF-90AA-F951F0F7C084}"/>
              </a:ext>
            </a:extLst>
          </p:cNvPr>
          <p:cNvSpPr/>
          <p:nvPr/>
        </p:nvSpPr>
        <p:spPr>
          <a:xfrm>
            <a:off x="998457" y="4796616"/>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60</a:t>
            </a:r>
          </a:p>
        </p:txBody>
      </p:sp>
      <p:sp>
        <p:nvSpPr>
          <p:cNvPr id="139" name="Rettangolo 138">
            <a:extLst>
              <a:ext uri="{FF2B5EF4-FFF2-40B4-BE49-F238E27FC236}">
                <a16:creationId xmlns:a16="http://schemas.microsoft.com/office/drawing/2014/main" id="{57063D38-A704-4F6A-AD51-946B3F687F15}"/>
              </a:ext>
            </a:extLst>
          </p:cNvPr>
          <p:cNvSpPr/>
          <p:nvPr/>
        </p:nvSpPr>
        <p:spPr>
          <a:xfrm>
            <a:off x="2159782" y="586351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14</a:t>
            </a:r>
          </a:p>
        </p:txBody>
      </p:sp>
      <p:sp>
        <p:nvSpPr>
          <p:cNvPr id="140" name="Rettangolo 139">
            <a:extLst>
              <a:ext uri="{FF2B5EF4-FFF2-40B4-BE49-F238E27FC236}">
                <a16:creationId xmlns:a16="http://schemas.microsoft.com/office/drawing/2014/main" id="{F7517C94-4C65-42E3-9204-32D1BDA1DAE0}"/>
              </a:ext>
            </a:extLst>
          </p:cNvPr>
          <p:cNvSpPr/>
          <p:nvPr/>
        </p:nvSpPr>
        <p:spPr>
          <a:xfrm>
            <a:off x="2714540" y="5588022"/>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28</a:t>
            </a:r>
          </a:p>
        </p:txBody>
      </p:sp>
      <p:sp>
        <p:nvSpPr>
          <p:cNvPr id="142" name="Rettangolo 141">
            <a:extLst>
              <a:ext uri="{FF2B5EF4-FFF2-40B4-BE49-F238E27FC236}">
                <a16:creationId xmlns:a16="http://schemas.microsoft.com/office/drawing/2014/main" id="{D7152AAF-65C6-4088-AC0C-0BCD92CBEDB1}"/>
              </a:ext>
            </a:extLst>
          </p:cNvPr>
          <p:cNvSpPr/>
          <p:nvPr/>
        </p:nvSpPr>
        <p:spPr>
          <a:xfrm>
            <a:off x="3891275" y="5009457"/>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46</a:t>
            </a:r>
          </a:p>
        </p:txBody>
      </p:sp>
      <p:sp>
        <p:nvSpPr>
          <p:cNvPr id="143" name="Rettangolo 142">
            <a:extLst>
              <a:ext uri="{FF2B5EF4-FFF2-40B4-BE49-F238E27FC236}">
                <a16:creationId xmlns:a16="http://schemas.microsoft.com/office/drawing/2014/main" id="{A04987C9-B3E9-4EE9-AAE0-5820B2EB54DA}"/>
              </a:ext>
            </a:extLst>
          </p:cNvPr>
          <p:cNvSpPr/>
          <p:nvPr/>
        </p:nvSpPr>
        <p:spPr>
          <a:xfrm>
            <a:off x="5071820" y="5671684"/>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26</a:t>
            </a:r>
          </a:p>
        </p:txBody>
      </p:sp>
      <p:sp>
        <p:nvSpPr>
          <p:cNvPr id="144" name="Rettangolo 143">
            <a:extLst>
              <a:ext uri="{FF2B5EF4-FFF2-40B4-BE49-F238E27FC236}">
                <a16:creationId xmlns:a16="http://schemas.microsoft.com/office/drawing/2014/main" id="{1EF4A851-A713-4EE9-87DD-920291941F49}"/>
              </a:ext>
            </a:extLst>
          </p:cNvPr>
          <p:cNvSpPr/>
          <p:nvPr/>
        </p:nvSpPr>
        <p:spPr>
          <a:xfrm>
            <a:off x="5586685" y="5425598"/>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39</a:t>
            </a:r>
          </a:p>
        </p:txBody>
      </p:sp>
      <p:sp>
        <p:nvSpPr>
          <p:cNvPr id="146" name="Rettangolo 145">
            <a:extLst>
              <a:ext uri="{FF2B5EF4-FFF2-40B4-BE49-F238E27FC236}">
                <a16:creationId xmlns:a16="http://schemas.microsoft.com/office/drawing/2014/main" id="{2AB40FBA-94A0-4AF1-851E-301C871BCF5D}"/>
              </a:ext>
            </a:extLst>
          </p:cNvPr>
          <p:cNvSpPr/>
          <p:nvPr/>
        </p:nvSpPr>
        <p:spPr>
          <a:xfrm>
            <a:off x="6771297" y="4932989"/>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52</a:t>
            </a:r>
          </a:p>
        </p:txBody>
      </p:sp>
      <p:sp>
        <p:nvSpPr>
          <p:cNvPr id="150" name="Rettangolo 149">
            <a:extLst>
              <a:ext uri="{FF2B5EF4-FFF2-40B4-BE49-F238E27FC236}">
                <a16:creationId xmlns:a16="http://schemas.microsoft.com/office/drawing/2014/main" id="{CD8E2945-E394-462F-9CFE-1A8F9B0FA408}"/>
              </a:ext>
            </a:extLst>
          </p:cNvPr>
          <p:cNvSpPr/>
          <p:nvPr/>
        </p:nvSpPr>
        <p:spPr>
          <a:xfrm>
            <a:off x="7829483" y="5230692"/>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38</a:t>
            </a:r>
          </a:p>
        </p:txBody>
      </p:sp>
      <p:sp>
        <p:nvSpPr>
          <p:cNvPr id="151" name="Rettangolo 150">
            <a:extLst>
              <a:ext uri="{FF2B5EF4-FFF2-40B4-BE49-F238E27FC236}">
                <a16:creationId xmlns:a16="http://schemas.microsoft.com/office/drawing/2014/main" id="{BF936366-B8ED-49F5-96ED-8C64B6759BDF}"/>
              </a:ext>
            </a:extLst>
          </p:cNvPr>
          <p:cNvSpPr/>
          <p:nvPr/>
        </p:nvSpPr>
        <p:spPr>
          <a:xfrm>
            <a:off x="8548348" y="5070040"/>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48</a:t>
            </a:r>
          </a:p>
        </p:txBody>
      </p:sp>
      <p:sp>
        <p:nvSpPr>
          <p:cNvPr id="152" name="Rettangolo 151">
            <a:extLst>
              <a:ext uri="{FF2B5EF4-FFF2-40B4-BE49-F238E27FC236}">
                <a16:creationId xmlns:a16="http://schemas.microsoft.com/office/drawing/2014/main" id="{336E615E-79F9-4A87-8158-1F5A48D255AA}"/>
              </a:ext>
            </a:extLst>
          </p:cNvPr>
          <p:cNvSpPr/>
          <p:nvPr/>
        </p:nvSpPr>
        <p:spPr>
          <a:xfrm>
            <a:off x="9632833" y="4922856"/>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46</a:t>
            </a:r>
          </a:p>
        </p:txBody>
      </p:sp>
      <p:sp>
        <p:nvSpPr>
          <p:cNvPr id="154" name="Rettangolo 153">
            <a:extLst>
              <a:ext uri="{FF2B5EF4-FFF2-40B4-BE49-F238E27FC236}">
                <a16:creationId xmlns:a16="http://schemas.microsoft.com/office/drawing/2014/main" id="{B226F3C1-96C9-40CC-BB75-CDA223DBC60D}"/>
              </a:ext>
            </a:extLst>
          </p:cNvPr>
          <p:cNvSpPr/>
          <p:nvPr/>
        </p:nvSpPr>
        <p:spPr>
          <a:xfrm>
            <a:off x="10822020" y="5647610"/>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23</a:t>
            </a:r>
          </a:p>
        </p:txBody>
      </p:sp>
      <p:sp>
        <p:nvSpPr>
          <p:cNvPr id="155" name="Rettangolo 154">
            <a:extLst>
              <a:ext uri="{FF2B5EF4-FFF2-40B4-BE49-F238E27FC236}">
                <a16:creationId xmlns:a16="http://schemas.microsoft.com/office/drawing/2014/main" id="{B00B3FF9-B66E-4852-9094-4491C35D091B}"/>
              </a:ext>
            </a:extLst>
          </p:cNvPr>
          <p:cNvSpPr/>
          <p:nvPr/>
        </p:nvSpPr>
        <p:spPr>
          <a:xfrm>
            <a:off x="11369144" y="5345991"/>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37</a:t>
            </a:r>
          </a:p>
        </p:txBody>
      </p:sp>
    </p:spTree>
    <p:extLst>
      <p:ext uri="{BB962C8B-B14F-4D97-AF65-F5344CB8AC3E}">
        <p14:creationId xmlns:p14="http://schemas.microsoft.com/office/powerpoint/2010/main" val="1084449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2D1335FD-39FC-47E6-977B-A281288F9608}"/>
              </a:ext>
            </a:extLst>
          </p:cNvPr>
          <p:cNvPicPr>
            <a:picLocks noChangeAspect="1"/>
          </p:cNvPicPr>
          <p:nvPr/>
        </p:nvPicPr>
        <p:blipFill>
          <a:blip r:embed="rId2"/>
          <a:stretch>
            <a:fillRect/>
          </a:stretch>
        </p:blipFill>
        <p:spPr>
          <a:xfrm>
            <a:off x="8308800" y="4089600"/>
            <a:ext cx="3552444" cy="2331720"/>
          </a:xfrm>
          <a:prstGeom prst="rect">
            <a:avLst/>
          </a:prstGeom>
        </p:spPr>
      </p:pic>
      <p:pic>
        <p:nvPicPr>
          <p:cNvPr id="10" name="Immagine 9">
            <a:extLst>
              <a:ext uri="{FF2B5EF4-FFF2-40B4-BE49-F238E27FC236}">
                <a16:creationId xmlns:a16="http://schemas.microsoft.com/office/drawing/2014/main" id="{687844CA-805C-4DC3-9DA7-2A98F3983487}"/>
              </a:ext>
            </a:extLst>
          </p:cNvPr>
          <p:cNvPicPr>
            <a:picLocks noChangeAspect="1"/>
          </p:cNvPicPr>
          <p:nvPr/>
        </p:nvPicPr>
        <p:blipFill>
          <a:blip r:embed="rId3"/>
          <a:stretch>
            <a:fillRect/>
          </a:stretch>
        </p:blipFill>
        <p:spPr>
          <a:xfrm>
            <a:off x="4474800" y="4089600"/>
            <a:ext cx="3552444" cy="2331720"/>
          </a:xfrm>
          <a:prstGeom prst="rect">
            <a:avLst/>
          </a:prstGeom>
        </p:spPr>
      </p:pic>
      <p:pic>
        <p:nvPicPr>
          <p:cNvPr id="9" name="Immagine 8">
            <a:extLst>
              <a:ext uri="{FF2B5EF4-FFF2-40B4-BE49-F238E27FC236}">
                <a16:creationId xmlns:a16="http://schemas.microsoft.com/office/drawing/2014/main" id="{5937D250-A9DB-4642-8BAC-8181E47CB007}"/>
              </a:ext>
            </a:extLst>
          </p:cNvPr>
          <p:cNvPicPr>
            <a:picLocks noChangeAspect="1"/>
          </p:cNvPicPr>
          <p:nvPr/>
        </p:nvPicPr>
        <p:blipFill>
          <a:blip r:embed="rId4"/>
          <a:stretch>
            <a:fillRect/>
          </a:stretch>
        </p:blipFill>
        <p:spPr>
          <a:xfrm>
            <a:off x="592014" y="4089600"/>
            <a:ext cx="3552444" cy="2331720"/>
          </a:xfrm>
          <a:prstGeom prst="rect">
            <a:avLst/>
          </a:prstGeom>
        </p:spPr>
      </p:pic>
      <p:pic>
        <p:nvPicPr>
          <p:cNvPr id="8" name="Immagine 7">
            <a:extLst>
              <a:ext uri="{FF2B5EF4-FFF2-40B4-BE49-F238E27FC236}">
                <a16:creationId xmlns:a16="http://schemas.microsoft.com/office/drawing/2014/main" id="{86E2F3A2-DFAC-4858-83CE-784F84BF5D75}"/>
              </a:ext>
            </a:extLst>
          </p:cNvPr>
          <p:cNvPicPr>
            <a:picLocks noChangeAspect="1"/>
          </p:cNvPicPr>
          <p:nvPr/>
        </p:nvPicPr>
        <p:blipFill>
          <a:blip r:embed="rId5"/>
          <a:stretch>
            <a:fillRect/>
          </a:stretch>
        </p:blipFill>
        <p:spPr>
          <a:xfrm>
            <a:off x="8308800" y="1497600"/>
            <a:ext cx="3552444" cy="2331720"/>
          </a:xfrm>
          <a:prstGeom prst="rect">
            <a:avLst/>
          </a:prstGeom>
        </p:spPr>
      </p:pic>
      <p:pic>
        <p:nvPicPr>
          <p:cNvPr id="2" name="Immagine 1">
            <a:extLst>
              <a:ext uri="{FF2B5EF4-FFF2-40B4-BE49-F238E27FC236}">
                <a16:creationId xmlns:a16="http://schemas.microsoft.com/office/drawing/2014/main" id="{040828AC-FBF1-4216-8DFD-26D789CADA59}"/>
              </a:ext>
            </a:extLst>
          </p:cNvPr>
          <p:cNvPicPr>
            <a:picLocks noChangeAspect="1"/>
          </p:cNvPicPr>
          <p:nvPr/>
        </p:nvPicPr>
        <p:blipFill>
          <a:blip r:embed="rId6"/>
          <a:stretch>
            <a:fillRect/>
          </a:stretch>
        </p:blipFill>
        <p:spPr>
          <a:xfrm>
            <a:off x="4474800" y="1497600"/>
            <a:ext cx="3552444" cy="2331720"/>
          </a:xfrm>
          <a:prstGeom prst="rect">
            <a:avLst/>
          </a:prstGeom>
        </p:spPr>
      </p:pic>
      <p:sp>
        <p:nvSpPr>
          <p:cNvPr id="44" name="Rettangolo 43">
            <a:extLst>
              <a:ext uri="{FF2B5EF4-FFF2-40B4-BE49-F238E27FC236}">
                <a16:creationId xmlns:a16="http://schemas.microsoft.com/office/drawing/2014/main" id="{AF40E8E5-99F1-4A23-BD8C-DB7BA0750D02}"/>
              </a:ext>
            </a:extLst>
          </p:cNvPr>
          <p:cNvSpPr/>
          <p:nvPr/>
        </p:nvSpPr>
        <p:spPr bwMode="auto">
          <a:xfrm>
            <a:off x="4474446" y="1362406"/>
            <a:ext cx="3544765"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6" name="Rettangolo 45">
            <a:extLst>
              <a:ext uri="{FF2B5EF4-FFF2-40B4-BE49-F238E27FC236}">
                <a16:creationId xmlns:a16="http://schemas.microsoft.com/office/drawing/2014/main" id="{691E7F52-E34C-4D15-B450-6B7D5D616FD1}"/>
              </a:ext>
            </a:extLst>
          </p:cNvPr>
          <p:cNvSpPr/>
          <p:nvPr/>
        </p:nvSpPr>
        <p:spPr bwMode="auto">
          <a:xfrm>
            <a:off x="8316270" y="1362406"/>
            <a:ext cx="3544765"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50" name="Rettangolo 49">
            <a:extLst>
              <a:ext uri="{FF2B5EF4-FFF2-40B4-BE49-F238E27FC236}">
                <a16:creationId xmlns:a16="http://schemas.microsoft.com/office/drawing/2014/main" id="{02637029-FA99-42BA-9169-112ED9B58D4C}"/>
              </a:ext>
            </a:extLst>
          </p:cNvPr>
          <p:cNvSpPr/>
          <p:nvPr/>
        </p:nvSpPr>
        <p:spPr bwMode="auto">
          <a:xfrm>
            <a:off x="642147" y="4032298"/>
            <a:ext cx="3544765"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51" name="Rettangolo 50">
            <a:extLst>
              <a:ext uri="{FF2B5EF4-FFF2-40B4-BE49-F238E27FC236}">
                <a16:creationId xmlns:a16="http://schemas.microsoft.com/office/drawing/2014/main" id="{04988FA4-5B87-4A48-B461-16F9DE3717E7}"/>
              </a:ext>
            </a:extLst>
          </p:cNvPr>
          <p:cNvSpPr/>
          <p:nvPr/>
        </p:nvSpPr>
        <p:spPr bwMode="auto">
          <a:xfrm>
            <a:off x="4474446" y="4032298"/>
            <a:ext cx="3544765"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52" name="Rettangolo 51">
            <a:extLst>
              <a:ext uri="{FF2B5EF4-FFF2-40B4-BE49-F238E27FC236}">
                <a16:creationId xmlns:a16="http://schemas.microsoft.com/office/drawing/2014/main" id="{8F609E39-461D-4074-985E-F16A57FB693A}"/>
              </a:ext>
            </a:extLst>
          </p:cNvPr>
          <p:cNvSpPr/>
          <p:nvPr/>
        </p:nvSpPr>
        <p:spPr bwMode="auto">
          <a:xfrm>
            <a:off x="8316270" y="4032298"/>
            <a:ext cx="3544765"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54" name="Titolo 1">
            <a:extLst>
              <a:ext uri="{FF2B5EF4-FFF2-40B4-BE49-F238E27FC236}">
                <a16:creationId xmlns:a16="http://schemas.microsoft.com/office/drawing/2014/main" id="{E68C76B9-B2E1-439B-9679-734A48F4BE65}"/>
              </a:ext>
            </a:extLst>
          </p:cNvPr>
          <p:cNvSpPr txBox="1">
            <a:spLocks/>
          </p:cNvSpPr>
          <p:nvPr/>
        </p:nvSpPr>
        <p:spPr>
          <a:xfrm>
            <a:off x="4346321" y="1263015"/>
            <a:ext cx="3047327" cy="305103"/>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1 addetto</a:t>
            </a:r>
          </a:p>
        </p:txBody>
      </p:sp>
      <p:sp>
        <p:nvSpPr>
          <p:cNvPr id="55" name="Titolo 1">
            <a:extLst>
              <a:ext uri="{FF2B5EF4-FFF2-40B4-BE49-F238E27FC236}">
                <a16:creationId xmlns:a16="http://schemas.microsoft.com/office/drawing/2014/main" id="{7DF64AC1-8AAD-4E00-95AA-4C8D297D7FD1}"/>
              </a:ext>
            </a:extLst>
          </p:cNvPr>
          <p:cNvSpPr txBox="1">
            <a:spLocks/>
          </p:cNvSpPr>
          <p:nvPr/>
        </p:nvSpPr>
        <p:spPr>
          <a:xfrm>
            <a:off x="8186485" y="1263015"/>
            <a:ext cx="3047327" cy="305103"/>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2-5 addetti</a:t>
            </a:r>
          </a:p>
        </p:txBody>
      </p:sp>
      <p:sp>
        <p:nvSpPr>
          <p:cNvPr id="57" name="Titolo 1">
            <a:extLst>
              <a:ext uri="{FF2B5EF4-FFF2-40B4-BE49-F238E27FC236}">
                <a16:creationId xmlns:a16="http://schemas.microsoft.com/office/drawing/2014/main" id="{F24C5AD7-E598-4797-9A99-B0B09FCA84BB}"/>
              </a:ext>
            </a:extLst>
          </p:cNvPr>
          <p:cNvSpPr txBox="1">
            <a:spLocks/>
          </p:cNvSpPr>
          <p:nvPr/>
        </p:nvSpPr>
        <p:spPr>
          <a:xfrm>
            <a:off x="512907" y="3932907"/>
            <a:ext cx="3047327" cy="305103"/>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6-9 addetti</a:t>
            </a:r>
          </a:p>
        </p:txBody>
      </p:sp>
      <p:sp>
        <p:nvSpPr>
          <p:cNvPr id="58" name="Titolo 1">
            <a:extLst>
              <a:ext uri="{FF2B5EF4-FFF2-40B4-BE49-F238E27FC236}">
                <a16:creationId xmlns:a16="http://schemas.microsoft.com/office/drawing/2014/main" id="{DB8BCA64-18B6-4F88-A9DC-511575EA927D}"/>
              </a:ext>
            </a:extLst>
          </p:cNvPr>
          <p:cNvSpPr txBox="1">
            <a:spLocks/>
          </p:cNvSpPr>
          <p:nvPr/>
        </p:nvSpPr>
        <p:spPr>
          <a:xfrm>
            <a:off x="4346321" y="3932907"/>
            <a:ext cx="3047327" cy="305103"/>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10-49 addetti</a:t>
            </a:r>
          </a:p>
        </p:txBody>
      </p:sp>
      <p:sp>
        <p:nvSpPr>
          <p:cNvPr id="60" name="Titolo 1">
            <a:extLst>
              <a:ext uri="{FF2B5EF4-FFF2-40B4-BE49-F238E27FC236}">
                <a16:creationId xmlns:a16="http://schemas.microsoft.com/office/drawing/2014/main" id="{57A5E1DC-889F-4E7B-A6B9-8D269E0AD950}"/>
              </a:ext>
            </a:extLst>
          </p:cNvPr>
          <p:cNvSpPr txBox="1">
            <a:spLocks/>
          </p:cNvSpPr>
          <p:nvPr/>
        </p:nvSpPr>
        <p:spPr>
          <a:xfrm>
            <a:off x="8186485" y="3932907"/>
            <a:ext cx="3047327" cy="305103"/>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Oltre 49 addetti</a:t>
            </a:r>
          </a:p>
        </p:txBody>
      </p:sp>
      <p:sp>
        <p:nvSpPr>
          <p:cNvPr id="87" name="Titolo 1">
            <a:extLst>
              <a:ext uri="{FF2B5EF4-FFF2-40B4-BE49-F238E27FC236}">
                <a16:creationId xmlns:a16="http://schemas.microsoft.com/office/drawing/2014/main" id="{EEB61FC0-3360-4C0E-BC30-00AF5C736839}"/>
              </a:ext>
            </a:extLst>
          </p:cNvPr>
          <p:cNvSpPr txBox="1">
            <a:spLocks/>
          </p:cNvSpPr>
          <p:nvPr/>
        </p:nvSpPr>
        <p:spPr>
          <a:xfrm>
            <a:off x="335360" y="248643"/>
            <a:ext cx="11881320"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Andamento impresa | </a:t>
            </a:r>
            <a:r>
              <a:rPr lang="it-IT" sz="2200">
                <a:latin typeface="Century Gothic" panose="020B0502020202020204" pitchFamily="34" charset="0"/>
                <a:cs typeface="Arial"/>
              </a:rPr>
              <a:t>Analisi per dimensione</a:t>
            </a:r>
            <a:endParaRPr lang="it-IT" sz="2200" strike="sngStrike">
              <a:solidFill>
                <a:srgbClr val="FF0000"/>
              </a:solidFill>
              <a:latin typeface="Century Gothic" panose="020B0502020202020204" pitchFamily="34" charset="0"/>
              <a:cs typeface="Arial"/>
            </a:endParaRPr>
          </a:p>
        </p:txBody>
      </p:sp>
      <p:sp>
        <p:nvSpPr>
          <p:cNvPr id="88" name="CasellaDiTesto 9">
            <a:extLst>
              <a:ext uri="{FF2B5EF4-FFF2-40B4-BE49-F238E27FC236}">
                <a16:creationId xmlns:a16="http://schemas.microsoft.com/office/drawing/2014/main" id="{D92ACE3C-57D1-434A-AA41-ABF789CC27DE}"/>
              </a:ext>
            </a:extLst>
          </p:cNvPr>
          <p:cNvSpPr txBox="1">
            <a:spLocks noChangeArrowheads="1"/>
          </p:cNvSpPr>
          <p:nvPr/>
        </p:nvSpPr>
        <p:spPr bwMode="auto">
          <a:xfrm>
            <a:off x="4596980" y="2345348"/>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90" name="CasellaDiTesto 9">
            <a:extLst>
              <a:ext uri="{FF2B5EF4-FFF2-40B4-BE49-F238E27FC236}">
                <a16:creationId xmlns:a16="http://schemas.microsoft.com/office/drawing/2014/main" id="{F8913C93-13DF-444A-A70D-73BEA0D37576}"/>
              </a:ext>
            </a:extLst>
          </p:cNvPr>
          <p:cNvSpPr txBox="1">
            <a:spLocks noChangeArrowheads="1"/>
          </p:cNvSpPr>
          <p:nvPr/>
        </p:nvSpPr>
        <p:spPr bwMode="auto">
          <a:xfrm>
            <a:off x="8418701" y="2350769"/>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02" name="CasellaDiTesto 9">
            <a:extLst>
              <a:ext uri="{FF2B5EF4-FFF2-40B4-BE49-F238E27FC236}">
                <a16:creationId xmlns:a16="http://schemas.microsoft.com/office/drawing/2014/main" id="{A977AD70-89E6-43CF-AA57-B07126724853}"/>
              </a:ext>
            </a:extLst>
          </p:cNvPr>
          <p:cNvSpPr txBox="1">
            <a:spLocks noChangeArrowheads="1"/>
          </p:cNvSpPr>
          <p:nvPr/>
        </p:nvSpPr>
        <p:spPr bwMode="auto">
          <a:xfrm>
            <a:off x="710809" y="5263638"/>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04" name="CasellaDiTesto 9">
            <a:extLst>
              <a:ext uri="{FF2B5EF4-FFF2-40B4-BE49-F238E27FC236}">
                <a16:creationId xmlns:a16="http://schemas.microsoft.com/office/drawing/2014/main" id="{7A525F41-7846-4EC7-AEFA-DE2F849E6401}"/>
              </a:ext>
            </a:extLst>
          </p:cNvPr>
          <p:cNvSpPr txBox="1">
            <a:spLocks noChangeArrowheads="1"/>
          </p:cNvSpPr>
          <p:nvPr/>
        </p:nvSpPr>
        <p:spPr bwMode="auto">
          <a:xfrm>
            <a:off x="4548380" y="5273783"/>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06" name="CasellaDiTesto 9">
            <a:extLst>
              <a:ext uri="{FF2B5EF4-FFF2-40B4-BE49-F238E27FC236}">
                <a16:creationId xmlns:a16="http://schemas.microsoft.com/office/drawing/2014/main" id="{04F846CB-86BA-47D6-AC08-DD57B4DD016E}"/>
              </a:ext>
            </a:extLst>
          </p:cNvPr>
          <p:cNvSpPr txBox="1">
            <a:spLocks noChangeArrowheads="1"/>
          </p:cNvSpPr>
          <p:nvPr/>
        </p:nvSpPr>
        <p:spPr bwMode="auto">
          <a:xfrm>
            <a:off x="8395522" y="5294819"/>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cxnSp>
        <p:nvCxnSpPr>
          <p:cNvPr id="111" name="Connettore diritto 110">
            <a:extLst>
              <a:ext uri="{FF2B5EF4-FFF2-40B4-BE49-F238E27FC236}">
                <a16:creationId xmlns:a16="http://schemas.microsoft.com/office/drawing/2014/main" id="{16DCA35F-B3AB-4727-AF65-57F57DD9BFB7}"/>
              </a:ext>
            </a:extLst>
          </p:cNvPr>
          <p:cNvCxnSpPr>
            <a:cxnSpLocks/>
          </p:cNvCxnSpPr>
          <p:nvPr/>
        </p:nvCxnSpPr>
        <p:spPr bwMode="auto">
          <a:xfrm>
            <a:off x="5582325"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13" name="Rettangolo 112">
            <a:extLst>
              <a:ext uri="{FF2B5EF4-FFF2-40B4-BE49-F238E27FC236}">
                <a16:creationId xmlns:a16="http://schemas.microsoft.com/office/drawing/2014/main" id="{829089CF-1B33-47BF-B2B9-82CE73931C30}"/>
              </a:ext>
            </a:extLst>
          </p:cNvPr>
          <p:cNvSpPr/>
          <p:nvPr/>
        </p:nvSpPr>
        <p:spPr>
          <a:xfrm>
            <a:off x="4579455" y="1708430"/>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cxnSp>
        <p:nvCxnSpPr>
          <p:cNvPr id="115" name="Connettore diritto 114">
            <a:extLst>
              <a:ext uri="{FF2B5EF4-FFF2-40B4-BE49-F238E27FC236}">
                <a16:creationId xmlns:a16="http://schemas.microsoft.com/office/drawing/2014/main" id="{D1204724-0974-4A1B-BE78-C85143E51551}"/>
              </a:ext>
            </a:extLst>
          </p:cNvPr>
          <p:cNvCxnSpPr>
            <a:cxnSpLocks/>
          </p:cNvCxnSpPr>
          <p:nvPr/>
        </p:nvCxnSpPr>
        <p:spPr bwMode="auto">
          <a:xfrm>
            <a:off x="9415603" y="1751216"/>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16" name="Rettangolo 115">
            <a:extLst>
              <a:ext uri="{FF2B5EF4-FFF2-40B4-BE49-F238E27FC236}">
                <a16:creationId xmlns:a16="http://schemas.microsoft.com/office/drawing/2014/main" id="{3416E4CA-AEA9-4A10-9ED3-73228F2BABB8}"/>
              </a:ext>
            </a:extLst>
          </p:cNvPr>
          <p:cNvSpPr/>
          <p:nvPr/>
        </p:nvSpPr>
        <p:spPr>
          <a:xfrm>
            <a:off x="8412733" y="1701756"/>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cxnSp>
        <p:nvCxnSpPr>
          <p:cNvPr id="119" name="Connettore diritto 118">
            <a:extLst>
              <a:ext uri="{FF2B5EF4-FFF2-40B4-BE49-F238E27FC236}">
                <a16:creationId xmlns:a16="http://schemas.microsoft.com/office/drawing/2014/main" id="{6734B2DC-7E5F-4B84-99AE-30EFB340EFB2}"/>
              </a:ext>
            </a:extLst>
          </p:cNvPr>
          <p:cNvCxnSpPr>
            <a:cxnSpLocks/>
          </p:cNvCxnSpPr>
          <p:nvPr/>
        </p:nvCxnSpPr>
        <p:spPr bwMode="auto">
          <a:xfrm>
            <a:off x="1714240" y="435165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20" name="Rettangolo 119">
            <a:extLst>
              <a:ext uri="{FF2B5EF4-FFF2-40B4-BE49-F238E27FC236}">
                <a16:creationId xmlns:a16="http://schemas.microsoft.com/office/drawing/2014/main" id="{12806230-03C4-4CA0-A1CC-546C00C8FBB6}"/>
              </a:ext>
            </a:extLst>
          </p:cNvPr>
          <p:cNvSpPr/>
          <p:nvPr/>
        </p:nvSpPr>
        <p:spPr>
          <a:xfrm>
            <a:off x="716499" y="432767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22" name="Connettore diritto 121">
            <a:extLst>
              <a:ext uri="{FF2B5EF4-FFF2-40B4-BE49-F238E27FC236}">
                <a16:creationId xmlns:a16="http://schemas.microsoft.com/office/drawing/2014/main" id="{2F7E3F34-B89D-4F7C-B8C8-8610EE973ADF}"/>
              </a:ext>
            </a:extLst>
          </p:cNvPr>
          <p:cNvCxnSpPr>
            <a:cxnSpLocks/>
          </p:cNvCxnSpPr>
          <p:nvPr/>
        </p:nvCxnSpPr>
        <p:spPr bwMode="auto">
          <a:xfrm>
            <a:off x="5601785" y="434384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23" name="Rettangolo 122">
            <a:extLst>
              <a:ext uri="{FF2B5EF4-FFF2-40B4-BE49-F238E27FC236}">
                <a16:creationId xmlns:a16="http://schemas.microsoft.com/office/drawing/2014/main" id="{0610B838-DDC7-4643-B7F2-D7A54BB0F322}"/>
              </a:ext>
            </a:extLst>
          </p:cNvPr>
          <p:cNvSpPr/>
          <p:nvPr/>
        </p:nvSpPr>
        <p:spPr>
          <a:xfrm>
            <a:off x="4598915" y="431986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24" name="Connettore diritto 123">
            <a:extLst>
              <a:ext uri="{FF2B5EF4-FFF2-40B4-BE49-F238E27FC236}">
                <a16:creationId xmlns:a16="http://schemas.microsoft.com/office/drawing/2014/main" id="{22F1B89F-A503-4785-A2B1-874FC8702190}"/>
              </a:ext>
            </a:extLst>
          </p:cNvPr>
          <p:cNvCxnSpPr>
            <a:cxnSpLocks/>
          </p:cNvCxnSpPr>
          <p:nvPr/>
        </p:nvCxnSpPr>
        <p:spPr bwMode="auto">
          <a:xfrm>
            <a:off x="9425333" y="4338501"/>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25" name="Rettangolo 124">
            <a:extLst>
              <a:ext uri="{FF2B5EF4-FFF2-40B4-BE49-F238E27FC236}">
                <a16:creationId xmlns:a16="http://schemas.microsoft.com/office/drawing/2014/main" id="{3A902066-CA84-4560-BA85-A374298B808D}"/>
              </a:ext>
            </a:extLst>
          </p:cNvPr>
          <p:cNvSpPr/>
          <p:nvPr/>
        </p:nvSpPr>
        <p:spPr>
          <a:xfrm>
            <a:off x="8422463" y="4314520"/>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30" name="Rettangolo 129">
            <a:extLst>
              <a:ext uri="{FF2B5EF4-FFF2-40B4-BE49-F238E27FC236}">
                <a16:creationId xmlns:a16="http://schemas.microsoft.com/office/drawing/2014/main" id="{3676AF12-43A6-4756-BC5F-4909A7A49A56}"/>
              </a:ext>
            </a:extLst>
          </p:cNvPr>
          <p:cNvSpPr/>
          <p:nvPr/>
        </p:nvSpPr>
        <p:spPr>
          <a:xfrm>
            <a:off x="5276438" y="285568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35</a:t>
            </a:r>
          </a:p>
        </p:txBody>
      </p:sp>
      <p:sp>
        <p:nvSpPr>
          <p:cNvPr id="93" name="CasellaDiTesto 9">
            <a:extLst>
              <a:ext uri="{FF2B5EF4-FFF2-40B4-BE49-F238E27FC236}">
                <a16:creationId xmlns:a16="http://schemas.microsoft.com/office/drawing/2014/main" id="{36F8DBD5-EC03-4951-B97D-7BF9C00D6C8C}"/>
              </a:ext>
            </a:extLst>
          </p:cNvPr>
          <p:cNvSpPr txBox="1">
            <a:spLocks noChangeArrowheads="1"/>
          </p:cNvSpPr>
          <p:nvPr/>
        </p:nvSpPr>
        <p:spPr bwMode="auto">
          <a:xfrm>
            <a:off x="4605395" y="2979968"/>
            <a:ext cx="85777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1 addetto</a:t>
            </a:r>
          </a:p>
        </p:txBody>
      </p:sp>
      <p:sp>
        <p:nvSpPr>
          <p:cNvPr id="94" name="CasellaDiTesto 9">
            <a:extLst>
              <a:ext uri="{FF2B5EF4-FFF2-40B4-BE49-F238E27FC236}">
                <a16:creationId xmlns:a16="http://schemas.microsoft.com/office/drawing/2014/main" id="{3969BA1D-F066-478E-8B40-A03AE2DF74AC}"/>
              </a:ext>
            </a:extLst>
          </p:cNvPr>
          <p:cNvSpPr txBox="1">
            <a:spLocks noChangeArrowheads="1"/>
          </p:cNvSpPr>
          <p:nvPr/>
        </p:nvSpPr>
        <p:spPr bwMode="auto">
          <a:xfrm>
            <a:off x="8470743" y="2808412"/>
            <a:ext cx="112621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2-5 addetti</a:t>
            </a:r>
          </a:p>
        </p:txBody>
      </p:sp>
      <p:sp>
        <p:nvSpPr>
          <p:cNvPr id="97" name="CasellaDiTesto 9">
            <a:extLst>
              <a:ext uri="{FF2B5EF4-FFF2-40B4-BE49-F238E27FC236}">
                <a16:creationId xmlns:a16="http://schemas.microsoft.com/office/drawing/2014/main" id="{C6215DF0-6CBB-4B03-BBE0-BCC22927119E}"/>
              </a:ext>
            </a:extLst>
          </p:cNvPr>
          <p:cNvSpPr txBox="1">
            <a:spLocks noChangeArrowheads="1"/>
          </p:cNvSpPr>
          <p:nvPr/>
        </p:nvSpPr>
        <p:spPr bwMode="auto">
          <a:xfrm>
            <a:off x="652376" y="4759453"/>
            <a:ext cx="13922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6-9 addetti</a:t>
            </a:r>
          </a:p>
        </p:txBody>
      </p:sp>
      <p:sp>
        <p:nvSpPr>
          <p:cNvPr id="98" name="CasellaDiTesto 9">
            <a:extLst>
              <a:ext uri="{FF2B5EF4-FFF2-40B4-BE49-F238E27FC236}">
                <a16:creationId xmlns:a16="http://schemas.microsoft.com/office/drawing/2014/main" id="{130D85CC-D4E7-4D44-8D61-3AC28DB3B292}"/>
              </a:ext>
            </a:extLst>
          </p:cNvPr>
          <p:cNvSpPr txBox="1">
            <a:spLocks noChangeArrowheads="1"/>
          </p:cNvSpPr>
          <p:nvPr/>
        </p:nvSpPr>
        <p:spPr bwMode="auto">
          <a:xfrm>
            <a:off x="4579456" y="4740780"/>
            <a:ext cx="104469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10-49 addetti</a:t>
            </a:r>
          </a:p>
        </p:txBody>
      </p:sp>
      <p:sp>
        <p:nvSpPr>
          <p:cNvPr id="100" name="CasellaDiTesto 9">
            <a:extLst>
              <a:ext uri="{FF2B5EF4-FFF2-40B4-BE49-F238E27FC236}">
                <a16:creationId xmlns:a16="http://schemas.microsoft.com/office/drawing/2014/main" id="{DE49354A-09CE-4B6C-A71E-A1C4A62CF95F}"/>
              </a:ext>
            </a:extLst>
          </p:cNvPr>
          <p:cNvSpPr txBox="1">
            <a:spLocks noChangeArrowheads="1"/>
          </p:cNvSpPr>
          <p:nvPr/>
        </p:nvSpPr>
        <p:spPr bwMode="auto">
          <a:xfrm>
            <a:off x="8386436" y="4728947"/>
            <a:ext cx="111892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Oltre 49 addetti</a:t>
            </a:r>
          </a:p>
        </p:txBody>
      </p:sp>
      <p:pic>
        <p:nvPicPr>
          <p:cNvPr id="107" name="Elemento grafico 106" descr="Professore">
            <a:extLst>
              <a:ext uri="{FF2B5EF4-FFF2-40B4-BE49-F238E27FC236}">
                <a16:creationId xmlns:a16="http://schemas.microsoft.com/office/drawing/2014/main" id="{00B6174C-C88B-45F9-8AEC-D2D2A31EE6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2933" y="1105694"/>
            <a:ext cx="516155" cy="516155"/>
          </a:xfrm>
          <a:prstGeom prst="rect">
            <a:avLst/>
          </a:prstGeom>
        </p:spPr>
      </p:pic>
      <p:sp>
        <p:nvSpPr>
          <p:cNvPr id="108" name="Text Box 18">
            <a:extLst>
              <a:ext uri="{FF2B5EF4-FFF2-40B4-BE49-F238E27FC236}">
                <a16:creationId xmlns:a16="http://schemas.microsoft.com/office/drawing/2014/main" id="{C563778D-2A9D-42A7-AE15-B937130985AA}"/>
              </a:ext>
            </a:extLst>
          </p:cNvPr>
          <p:cNvSpPr txBox="1">
            <a:spLocks noChangeArrowheads="1"/>
          </p:cNvSpPr>
          <p:nvPr/>
        </p:nvSpPr>
        <p:spPr bwMode="auto">
          <a:xfrm>
            <a:off x="432933" y="1604503"/>
            <a:ext cx="2520001" cy="740845"/>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relativi alla </a:t>
            </a:r>
            <a:r>
              <a:rPr lang="it-IT" altLang="it-IT" sz="1600" b="1" u="sng">
                <a:solidFill>
                  <a:schemeClr val="tx1"/>
                </a:solidFill>
              </a:rPr>
              <a:t>VALLE D’AOSTA</a:t>
            </a:r>
            <a:r>
              <a:rPr lang="it-IT" altLang="it-IT" sz="1300" b="1">
                <a:solidFill>
                  <a:schemeClr val="tx1"/>
                </a:solidFill>
              </a:rPr>
              <a:t>:</a:t>
            </a:r>
            <a:endParaRPr lang="it-IT" altLang="it-IT" sz="1300" b="1" i="1">
              <a:solidFill>
                <a:schemeClr val="tx1"/>
              </a:solidFill>
            </a:endParaRPr>
          </a:p>
        </p:txBody>
      </p:sp>
      <p:sp>
        <p:nvSpPr>
          <p:cNvPr id="109" name="Rettangolo 108">
            <a:extLst>
              <a:ext uri="{FF2B5EF4-FFF2-40B4-BE49-F238E27FC236}">
                <a16:creationId xmlns:a16="http://schemas.microsoft.com/office/drawing/2014/main" id="{2B30EF8F-1279-49EF-BBF0-DE40380A2C7A}"/>
              </a:ext>
            </a:extLst>
          </p:cNvPr>
          <p:cNvSpPr/>
          <p:nvPr/>
        </p:nvSpPr>
        <p:spPr bwMode="auto">
          <a:xfrm>
            <a:off x="566459" y="2522325"/>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12" name="CasellaDiTesto 9">
            <a:extLst>
              <a:ext uri="{FF2B5EF4-FFF2-40B4-BE49-F238E27FC236}">
                <a16:creationId xmlns:a16="http://schemas.microsoft.com/office/drawing/2014/main" id="{DBB19EAD-AF4B-480B-A1AA-92B3D4653F0C}"/>
              </a:ext>
            </a:extLst>
          </p:cNvPr>
          <p:cNvSpPr txBox="1">
            <a:spLocks noChangeArrowheads="1"/>
          </p:cNvSpPr>
          <p:nvPr/>
        </p:nvSpPr>
        <p:spPr bwMode="auto">
          <a:xfrm>
            <a:off x="785014" y="2476371"/>
            <a:ext cx="1610538" cy="2658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Classe di addetti</a:t>
            </a:r>
          </a:p>
        </p:txBody>
      </p:sp>
      <p:sp>
        <p:nvSpPr>
          <p:cNvPr id="114" name="Rettangolo 113">
            <a:extLst>
              <a:ext uri="{FF2B5EF4-FFF2-40B4-BE49-F238E27FC236}">
                <a16:creationId xmlns:a16="http://schemas.microsoft.com/office/drawing/2014/main" id="{D0A2BE70-4AFE-4490-B70E-8ABAFB691033}"/>
              </a:ext>
            </a:extLst>
          </p:cNvPr>
          <p:cNvSpPr/>
          <p:nvPr/>
        </p:nvSpPr>
        <p:spPr bwMode="auto">
          <a:xfrm>
            <a:off x="566459" y="2928178"/>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17" name="CasellaDiTesto 9">
            <a:extLst>
              <a:ext uri="{FF2B5EF4-FFF2-40B4-BE49-F238E27FC236}">
                <a16:creationId xmlns:a16="http://schemas.microsoft.com/office/drawing/2014/main" id="{47ED5D07-6DEF-42D4-9C0F-2F1DCC46E490}"/>
              </a:ext>
            </a:extLst>
          </p:cNvPr>
          <p:cNvSpPr txBox="1">
            <a:spLocks noChangeArrowheads="1"/>
          </p:cNvSpPr>
          <p:nvPr/>
        </p:nvSpPr>
        <p:spPr bwMode="auto">
          <a:xfrm>
            <a:off x="785014" y="2879637"/>
            <a:ext cx="1610538"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Totale Terziario</a:t>
            </a:r>
          </a:p>
        </p:txBody>
      </p:sp>
      <p:sp>
        <p:nvSpPr>
          <p:cNvPr id="67" name="Rettangolo 66">
            <a:extLst>
              <a:ext uri="{FF2B5EF4-FFF2-40B4-BE49-F238E27FC236}">
                <a16:creationId xmlns:a16="http://schemas.microsoft.com/office/drawing/2014/main" id="{5A29F209-C185-4999-9958-637BC445B2E4}"/>
              </a:ext>
            </a:extLst>
          </p:cNvPr>
          <p:cNvSpPr/>
          <p:nvPr/>
        </p:nvSpPr>
        <p:spPr>
          <a:xfrm>
            <a:off x="6779887" y="318408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16</a:t>
            </a:r>
          </a:p>
        </p:txBody>
      </p:sp>
      <p:sp>
        <p:nvSpPr>
          <p:cNvPr id="68" name="Rettangolo 67">
            <a:extLst>
              <a:ext uri="{FF2B5EF4-FFF2-40B4-BE49-F238E27FC236}">
                <a16:creationId xmlns:a16="http://schemas.microsoft.com/office/drawing/2014/main" id="{AC9503A8-2AA7-41CE-82B8-ADF4D02F5661}"/>
              </a:ext>
            </a:extLst>
          </p:cNvPr>
          <p:cNvSpPr/>
          <p:nvPr/>
        </p:nvSpPr>
        <p:spPr>
          <a:xfrm>
            <a:off x="7362238" y="3051953"/>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26</a:t>
            </a:r>
          </a:p>
        </p:txBody>
      </p:sp>
      <p:sp>
        <p:nvSpPr>
          <p:cNvPr id="70" name="Rettangolo 69">
            <a:extLst>
              <a:ext uri="{FF2B5EF4-FFF2-40B4-BE49-F238E27FC236}">
                <a16:creationId xmlns:a16="http://schemas.microsoft.com/office/drawing/2014/main" id="{B840B898-0ED3-4923-982F-2817E3C734F5}"/>
              </a:ext>
            </a:extLst>
          </p:cNvPr>
          <p:cNvSpPr/>
          <p:nvPr/>
        </p:nvSpPr>
        <p:spPr>
          <a:xfrm>
            <a:off x="9097341" y="2685301"/>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45</a:t>
            </a:r>
          </a:p>
        </p:txBody>
      </p:sp>
      <p:sp>
        <p:nvSpPr>
          <p:cNvPr id="71" name="Rettangolo 70">
            <a:extLst>
              <a:ext uri="{FF2B5EF4-FFF2-40B4-BE49-F238E27FC236}">
                <a16:creationId xmlns:a16="http://schemas.microsoft.com/office/drawing/2014/main" id="{6A7DFAA8-FAA0-46F0-B4F6-B04E45E7C3DD}"/>
              </a:ext>
            </a:extLst>
          </p:cNvPr>
          <p:cNvSpPr/>
          <p:nvPr/>
        </p:nvSpPr>
        <p:spPr>
          <a:xfrm>
            <a:off x="10580599" y="3156901"/>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18</a:t>
            </a:r>
          </a:p>
        </p:txBody>
      </p:sp>
      <p:sp>
        <p:nvSpPr>
          <p:cNvPr id="72" name="Rettangolo 71">
            <a:extLst>
              <a:ext uri="{FF2B5EF4-FFF2-40B4-BE49-F238E27FC236}">
                <a16:creationId xmlns:a16="http://schemas.microsoft.com/office/drawing/2014/main" id="{E644BA1B-0FD8-4930-9054-B4EED6845A3F}"/>
              </a:ext>
            </a:extLst>
          </p:cNvPr>
          <p:cNvSpPr/>
          <p:nvPr/>
        </p:nvSpPr>
        <p:spPr>
          <a:xfrm>
            <a:off x="11246123" y="2895301"/>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32</a:t>
            </a:r>
          </a:p>
        </p:txBody>
      </p:sp>
      <p:sp>
        <p:nvSpPr>
          <p:cNvPr id="74" name="Rettangolo 73">
            <a:extLst>
              <a:ext uri="{FF2B5EF4-FFF2-40B4-BE49-F238E27FC236}">
                <a16:creationId xmlns:a16="http://schemas.microsoft.com/office/drawing/2014/main" id="{1EB31C28-1797-4922-9012-EF89B25FB2BB}"/>
              </a:ext>
            </a:extLst>
          </p:cNvPr>
          <p:cNvSpPr/>
          <p:nvPr/>
        </p:nvSpPr>
        <p:spPr>
          <a:xfrm>
            <a:off x="1367238" y="4889303"/>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50</a:t>
            </a:r>
          </a:p>
        </p:txBody>
      </p:sp>
      <p:sp>
        <p:nvSpPr>
          <p:cNvPr id="75" name="Rettangolo 74">
            <a:extLst>
              <a:ext uri="{FF2B5EF4-FFF2-40B4-BE49-F238E27FC236}">
                <a16:creationId xmlns:a16="http://schemas.microsoft.com/office/drawing/2014/main" id="{1C702177-8153-404A-8BFD-7F1E80B31721}"/>
              </a:ext>
            </a:extLst>
          </p:cNvPr>
          <p:cNvSpPr/>
          <p:nvPr/>
        </p:nvSpPr>
        <p:spPr>
          <a:xfrm>
            <a:off x="2855519" y="562066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25</a:t>
            </a:r>
          </a:p>
        </p:txBody>
      </p:sp>
      <p:sp>
        <p:nvSpPr>
          <p:cNvPr id="76" name="Rettangolo 75">
            <a:extLst>
              <a:ext uri="{FF2B5EF4-FFF2-40B4-BE49-F238E27FC236}">
                <a16:creationId xmlns:a16="http://schemas.microsoft.com/office/drawing/2014/main" id="{53087BA8-BA54-45AF-8C44-B24B7769D540}"/>
              </a:ext>
            </a:extLst>
          </p:cNvPr>
          <p:cNvSpPr/>
          <p:nvPr/>
        </p:nvSpPr>
        <p:spPr>
          <a:xfrm>
            <a:off x="3579053" y="524487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38</a:t>
            </a:r>
          </a:p>
        </p:txBody>
      </p:sp>
      <p:sp>
        <p:nvSpPr>
          <p:cNvPr id="78" name="Rettangolo 77">
            <a:extLst>
              <a:ext uri="{FF2B5EF4-FFF2-40B4-BE49-F238E27FC236}">
                <a16:creationId xmlns:a16="http://schemas.microsoft.com/office/drawing/2014/main" id="{16969025-7CB4-4A89-9734-EDF99F9F793A}"/>
              </a:ext>
            </a:extLst>
          </p:cNvPr>
          <p:cNvSpPr/>
          <p:nvPr/>
        </p:nvSpPr>
        <p:spPr>
          <a:xfrm>
            <a:off x="5298650" y="4861157"/>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54</a:t>
            </a:r>
          </a:p>
        </p:txBody>
      </p:sp>
      <p:sp>
        <p:nvSpPr>
          <p:cNvPr id="79" name="Rettangolo 78">
            <a:extLst>
              <a:ext uri="{FF2B5EF4-FFF2-40B4-BE49-F238E27FC236}">
                <a16:creationId xmlns:a16="http://schemas.microsoft.com/office/drawing/2014/main" id="{BFE57ACB-9841-44B2-A992-00C3167E64B9}"/>
              </a:ext>
            </a:extLst>
          </p:cNvPr>
          <p:cNvSpPr/>
          <p:nvPr/>
        </p:nvSpPr>
        <p:spPr>
          <a:xfrm>
            <a:off x="6687946" y="5224617"/>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33</a:t>
            </a:r>
          </a:p>
        </p:txBody>
      </p:sp>
      <p:sp>
        <p:nvSpPr>
          <p:cNvPr id="80" name="Rettangolo 79">
            <a:extLst>
              <a:ext uri="{FF2B5EF4-FFF2-40B4-BE49-F238E27FC236}">
                <a16:creationId xmlns:a16="http://schemas.microsoft.com/office/drawing/2014/main" id="{3EA23963-7391-4565-AD03-9AED97E2665C}"/>
              </a:ext>
            </a:extLst>
          </p:cNvPr>
          <p:cNvSpPr/>
          <p:nvPr/>
        </p:nvSpPr>
        <p:spPr>
          <a:xfrm>
            <a:off x="7493379" y="5080542"/>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46</a:t>
            </a:r>
          </a:p>
        </p:txBody>
      </p:sp>
      <p:sp>
        <p:nvSpPr>
          <p:cNvPr id="82" name="Rettangolo 81">
            <a:extLst>
              <a:ext uri="{FF2B5EF4-FFF2-40B4-BE49-F238E27FC236}">
                <a16:creationId xmlns:a16="http://schemas.microsoft.com/office/drawing/2014/main" id="{3142CBA6-71F7-4812-B703-45A77EAB73E9}"/>
              </a:ext>
            </a:extLst>
          </p:cNvPr>
          <p:cNvSpPr/>
          <p:nvPr/>
        </p:nvSpPr>
        <p:spPr>
          <a:xfrm>
            <a:off x="9111406" y="4453801"/>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75</a:t>
            </a:r>
          </a:p>
        </p:txBody>
      </p:sp>
      <p:sp>
        <p:nvSpPr>
          <p:cNvPr id="83" name="Rettangolo 82">
            <a:extLst>
              <a:ext uri="{FF2B5EF4-FFF2-40B4-BE49-F238E27FC236}">
                <a16:creationId xmlns:a16="http://schemas.microsoft.com/office/drawing/2014/main" id="{979FE941-CBE3-4965-A3AE-C80E28115E30}"/>
              </a:ext>
            </a:extLst>
          </p:cNvPr>
          <p:cNvSpPr/>
          <p:nvPr/>
        </p:nvSpPr>
        <p:spPr>
          <a:xfrm>
            <a:off x="10446205" y="516002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38</a:t>
            </a:r>
          </a:p>
        </p:txBody>
      </p:sp>
      <p:sp>
        <p:nvSpPr>
          <p:cNvPr id="84" name="Rettangolo 83">
            <a:extLst>
              <a:ext uri="{FF2B5EF4-FFF2-40B4-BE49-F238E27FC236}">
                <a16:creationId xmlns:a16="http://schemas.microsoft.com/office/drawing/2014/main" id="{C7E0C43D-700C-4B2B-A64A-F56871708FFA}"/>
              </a:ext>
            </a:extLst>
          </p:cNvPr>
          <p:cNvSpPr/>
          <p:nvPr/>
        </p:nvSpPr>
        <p:spPr>
          <a:xfrm>
            <a:off x="11206028" y="4877049"/>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52</a:t>
            </a:r>
          </a:p>
        </p:txBody>
      </p:sp>
    </p:spTree>
    <p:extLst>
      <p:ext uri="{BB962C8B-B14F-4D97-AF65-F5344CB8AC3E}">
        <p14:creationId xmlns:p14="http://schemas.microsoft.com/office/powerpoint/2010/main" val="2612010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634A704-8512-4CB2-A652-93490A1B3FB6}"/>
              </a:ext>
            </a:extLst>
          </p:cNvPr>
          <p:cNvPicPr>
            <a:picLocks noChangeAspect="1"/>
          </p:cNvPicPr>
          <p:nvPr/>
        </p:nvPicPr>
        <p:blipFill>
          <a:blip r:embed="rId3"/>
          <a:stretch>
            <a:fillRect/>
          </a:stretch>
        </p:blipFill>
        <p:spPr>
          <a:xfrm>
            <a:off x="7340321" y="2881925"/>
            <a:ext cx="4680173" cy="3321116"/>
          </a:xfrm>
          <a:prstGeom prst="rect">
            <a:avLst/>
          </a:prstGeom>
        </p:spPr>
      </p:pic>
      <p:pic>
        <p:nvPicPr>
          <p:cNvPr id="10" name="Immagine 9">
            <a:extLst>
              <a:ext uri="{FF2B5EF4-FFF2-40B4-BE49-F238E27FC236}">
                <a16:creationId xmlns:a16="http://schemas.microsoft.com/office/drawing/2014/main" id="{594254AC-5B18-43F6-8F3F-CD86C5B4C2C7}"/>
              </a:ext>
            </a:extLst>
          </p:cNvPr>
          <p:cNvPicPr>
            <a:picLocks noChangeAspect="1"/>
          </p:cNvPicPr>
          <p:nvPr/>
        </p:nvPicPr>
        <p:blipFill rotWithShape="1">
          <a:blip r:embed="rId4"/>
          <a:srcRect l="16335" t="20601" r="17498" b="10600"/>
          <a:stretch/>
        </p:blipFill>
        <p:spPr>
          <a:xfrm>
            <a:off x="554514" y="2045012"/>
            <a:ext cx="5509904" cy="3222618"/>
          </a:xfrm>
          <a:prstGeom prst="rect">
            <a:avLst/>
          </a:prstGeom>
        </p:spPr>
      </p:pic>
      <p:sp>
        <p:nvSpPr>
          <p:cNvPr id="5" name="Titolo 1">
            <a:extLst>
              <a:ext uri="{FF2B5EF4-FFF2-40B4-BE49-F238E27FC236}">
                <a16:creationId xmlns:a16="http://schemas.microsoft.com/office/drawing/2014/main" id="{DC30A076-019E-4A36-9E48-EAAF58D3CA42}"/>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Crescita in Italia (PIL) | </a:t>
            </a:r>
            <a:r>
              <a:rPr lang="it-IT" sz="2200" dirty="0">
                <a:latin typeface="Century Gothic" panose="020B0502020202020204" pitchFamily="34" charset="0"/>
                <a:cs typeface="Arial"/>
              </a:rPr>
              <a:t>Il 2020 si è chiuso con un calo del PIL su base tendenziale pari al -8,8% rispetto al 2019. Il recupero del terzo trimestre 2020 è stato annullato dalla nuova contrazione degli ultimi mesi dell’anno. </a:t>
            </a:r>
            <a:r>
              <a:rPr lang="it-IT" sz="2200" u="sng" dirty="0">
                <a:latin typeface="Century Gothic" panose="020B0502020202020204" pitchFamily="34" charset="0"/>
                <a:cs typeface="Arial"/>
              </a:rPr>
              <a:t>Il 2021 è iniziato com’era finito il 2020</a:t>
            </a:r>
            <a:r>
              <a:rPr lang="it-IT" sz="2200" dirty="0">
                <a:latin typeface="Century Gothic" panose="020B0502020202020204" pitchFamily="34" charset="0"/>
                <a:cs typeface="Arial"/>
              </a:rPr>
              <a:t>. </a:t>
            </a:r>
            <a:endParaRPr lang="it-IT" sz="2200" dirty="0">
              <a:latin typeface="Century Gothic" panose="020B0502020202020204" pitchFamily="34" charset="0"/>
              <a:ea typeface="+mj-ea"/>
              <a:cs typeface="Arial"/>
            </a:endParaRPr>
          </a:p>
        </p:txBody>
      </p:sp>
      <p:sp>
        <p:nvSpPr>
          <p:cNvPr id="6" name="Rettangolo 93">
            <a:extLst>
              <a:ext uri="{FF2B5EF4-FFF2-40B4-BE49-F238E27FC236}">
                <a16:creationId xmlns:a16="http://schemas.microsoft.com/office/drawing/2014/main" id="{05C2381A-5B8F-4E0C-A323-08900370812B}"/>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2000" tIns="46800" rIns="72000" bIns="46800">
            <a:spAutoFit/>
          </a:bodyPr>
          <a:lstStyle/>
          <a:p>
            <a:pPr>
              <a:spcBef>
                <a:spcPts val="600"/>
              </a:spcBef>
            </a:pPr>
            <a:r>
              <a:rPr lang="it-IT" sz="1000" b="1" dirty="0">
                <a:latin typeface="Century Gothic" panose="020B0502020202020204" pitchFamily="34" charset="0"/>
              </a:rPr>
              <a:t>Fonte: </a:t>
            </a:r>
            <a:r>
              <a:rPr lang="it-IT" sz="1000" b="0" dirty="0">
                <a:latin typeface="Century Gothic" panose="020B0502020202020204" pitchFamily="34" charset="0"/>
              </a:rPr>
              <a:t>Elaborazioni Format </a:t>
            </a:r>
            <a:r>
              <a:rPr lang="it-IT" sz="1000" b="0" dirty="0" err="1">
                <a:latin typeface="Century Gothic" panose="020B0502020202020204" pitchFamily="34" charset="0"/>
              </a:rPr>
              <a:t>Research</a:t>
            </a:r>
            <a:r>
              <a:rPr lang="it-IT" sz="1000" b="0" dirty="0">
                <a:latin typeface="Century Gothic" panose="020B0502020202020204" pitchFamily="34" charset="0"/>
              </a:rPr>
              <a:t> su dati Istat, Conti Nazionali e su dati Ufficio Studi Confcommercio Imprese per l’Italia.</a:t>
            </a:r>
            <a:endParaRPr lang="it-IT" sz="1000" b="0" i="1" dirty="0">
              <a:latin typeface="Century Gothic" panose="020B0502020202020204" pitchFamily="34" charset="0"/>
            </a:endParaRPr>
          </a:p>
        </p:txBody>
      </p:sp>
      <p:sp>
        <p:nvSpPr>
          <p:cNvPr id="20" name="CasellaDiTesto 19">
            <a:extLst>
              <a:ext uri="{FF2B5EF4-FFF2-40B4-BE49-F238E27FC236}">
                <a16:creationId xmlns:a16="http://schemas.microsoft.com/office/drawing/2014/main" id="{77768CCF-558C-47F9-9206-ED8D2A72B371}"/>
              </a:ext>
            </a:extLst>
          </p:cNvPr>
          <p:cNvSpPr txBox="1"/>
          <p:nvPr/>
        </p:nvSpPr>
        <p:spPr>
          <a:xfrm>
            <a:off x="392510" y="1678409"/>
            <a:ext cx="5286988" cy="369332"/>
          </a:xfrm>
          <a:prstGeom prst="rect">
            <a:avLst/>
          </a:prstGeom>
          <a:solidFill>
            <a:schemeClr val="tx2">
              <a:lumMod val="65000"/>
              <a:lumOff val="35000"/>
            </a:schemeClr>
          </a:solidFill>
          <a:ln>
            <a:solidFill>
              <a:schemeClr val="accent5">
                <a:lumMod val="25000"/>
              </a:schemeClr>
            </a:solidFill>
          </a:ln>
        </p:spPr>
        <p:txBody>
          <a:bodyPr wrap="square" rtlCol="0">
            <a:spAutoFit/>
          </a:bodyPr>
          <a:lstStyle/>
          <a:p>
            <a:r>
              <a:rPr lang="it-IT" sz="1800" b="1">
                <a:solidFill>
                  <a:schemeClr val="bg1"/>
                </a:solidFill>
                <a:latin typeface="Century Gothic" panose="020B0502020202020204" pitchFamily="34" charset="0"/>
              </a:rPr>
              <a:t>Andamento del PIL in ITALIA (</a:t>
            </a:r>
            <a:r>
              <a:rPr lang="it-IT" sz="1800" b="1" u="sng">
                <a:solidFill>
                  <a:schemeClr val="bg1"/>
                </a:solidFill>
                <a:latin typeface="Century Gothic" panose="020B0502020202020204" pitchFamily="34" charset="0"/>
              </a:rPr>
              <a:t>dal 2008 al 2020</a:t>
            </a:r>
            <a:r>
              <a:rPr lang="it-IT" sz="1800" b="1">
                <a:solidFill>
                  <a:schemeClr val="bg1"/>
                </a:solidFill>
                <a:latin typeface="Century Gothic" panose="020B0502020202020204" pitchFamily="34" charset="0"/>
              </a:rPr>
              <a:t>)</a:t>
            </a:r>
            <a:endParaRPr lang="it-IT" sz="1800" b="0" i="1">
              <a:solidFill>
                <a:schemeClr val="bg1"/>
              </a:solidFill>
              <a:latin typeface="Century Gothic" panose="020B0502020202020204" pitchFamily="34" charset="0"/>
            </a:endParaRPr>
          </a:p>
        </p:txBody>
      </p:sp>
      <p:pic>
        <p:nvPicPr>
          <p:cNvPr id="33" name="Elemento grafico 32" descr="Avviso">
            <a:extLst>
              <a:ext uri="{FF2B5EF4-FFF2-40B4-BE49-F238E27FC236}">
                <a16:creationId xmlns:a16="http://schemas.microsoft.com/office/drawing/2014/main" id="{3279772C-1CB4-4B30-9330-B1231B84D7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98754" y="2097146"/>
            <a:ext cx="624548" cy="624548"/>
          </a:xfrm>
          <a:prstGeom prst="rect">
            <a:avLst/>
          </a:prstGeom>
        </p:spPr>
      </p:pic>
      <p:sp>
        <p:nvSpPr>
          <p:cNvPr id="34" name="CasellaDiTesto 33">
            <a:extLst>
              <a:ext uri="{FF2B5EF4-FFF2-40B4-BE49-F238E27FC236}">
                <a16:creationId xmlns:a16="http://schemas.microsoft.com/office/drawing/2014/main" id="{8D8D9744-E26E-429B-A89B-3ED7C766173B}"/>
              </a:ext>
            </a:extLst>
          </p:cNvPr>
          <p:cNvSpPr txBox="1"/>
          <p:nvPr/>
        </p:nvSpPr>
        <p:spPr>
          <a:xfrm>
            <a:off x="7471680" y="2161884"/>
            <a:ext cx="4459767" cy="838691"/>
          </a:xfrm>
          <a:prstGeom prst="rect">
            <a:avLst/>
          </a:prstGeom>
          <a:noFill/>
        </p:spPr>
        <p:txBody>
          <a:bodyPr wrap="square" rtlCol="0">
            <a:spAutoFit/>
          </a:bodyPr>
          <a:lstStyle/>
          <a:p>
            <a:r>
              <a:rPr lang="it-IT" sz="1800" u="sng" dirty="0">
                <a:latin typeface="Century Gothic" panose="020B0502020202020204" pitchFamily="34" charset="0"/>
              </a:rPr>
              <a:t>Andamento TRIMESTRALE del PIL (2020) </a:t>
            </a:r>
          </a:p>
          <a:p>
            <a:pPr>
              <a:spcBef>
                <a:spcPts val="300"/>
              </a:spcBef>
            </a:pPr>
            <a:r>
              <a:rPr lang="it-IT" sz="1400" i="1" dirty="0">
                <a:latin typeface="Century Gothic" panose="020B0502020202020204" pitchFamily="34" charset="0"/>
              </a:rPr>
              <a:t>(Variazione del PIL rispetto al trimestre precedente)</a:t>
            </a:r>
            <a:endParaRPr lang="it-IT" sz="1800" i="1" dirty="0">
              <a:latin typeface="Century Gothic" panose="020B0502020202020204" pitchFamily="34" charset="0"/>
            </a:endParaRPr>
          </a:p>
        </p:txBody>
      </p:sp>
      <p:sp>
        <p:nvSpPr>
          <p:cNvPr id="35" name="CasellaDiTesto 34">
            <a:extLst>
              <a:ext uri="{FF2B5EF4-FFF2-40B4-BE49-F238E27FC236}">
                <a16:creationId xmlns:a16="http://schemas.microsoft.com/office/drawing/2014/main" id="{C7B2875B-184B-46F1-8C94-B48DE60A2ED3}"/>
              </a:ext>
            </a:extLst>
          </p:cNvPr>
          <p:cNvSpPr txBox="1"/>
          <p:nvPr/>
        </p:nvSpPr>
        <p:spPr>
          <a:xfrm>
            <a:off x="7532608" y="4645826"/>
            <a:ext cx="829073" cy="461665"/>
          </a:xfrm>
          <a:prstGeom prst="rect">
            <a:avLst/>
          </a:prstGeom>
          <a:noFill/>
        </p:spPr>
        <p:txBody>
          <a:bodyPr wrap="none" rtlCol="0">
            <a:spAutoFit/>
          </a:bodyPr>
          <a:lstStyle/>
          <a:p>
            <a:pPr algn="ctr"/>
            <a:r>
              <a:rPr lang="it-IT" sz="2400" dirty="0">
                <a:latin typeface="Century Gothic" panose="020B0502020202020204" pitchFamily="34" charset="0"/>
              </a:rPr>
              <a:t>-5,</a:t>
            </a:r>
            <a:r>
              <a:rPr lang="it-IT" sz="1400" dirty="0">
                <a:latin typeface="Century Gothic" panose="020B0502020202020204" pitchFamily="34" charset="0"/>
              </a:rPr>
              <a:t>0%</a:t>
            </a:r>
          </a:p>
        </p:txBody>
      </p:sp>
      <p:sp>
        <p:nvSpPr>
          <p:cNvPr id="36" name="CasellaDiTesto 35">
            <a:extLst>
              <a:ext uri="{FF2B5EF4-FFF2-40B4-BE49-F238E27FC236}">
                <a16:creationId xmlns:a16="http://schemas.microsoft.com/office/drawing/2014/main" id="{53551CF2-9CC4-4A86-AD1C-0EC1FEFD2030}"/>
              </a:ext>
            </a:extLst>
          </p:cNvPr>
          <p:cNvSpPr txBox="1"/>
          <p:nvPr/>
        </p:nvSpPr>
        <p:spPr>
          <a:xfrm>
            <a:off x="8337406" y="5101296"/>
            <a:ext cx="1002197" cy="461665"/>
          </a:xfrm>
          <a:prstGeom prst="rect">
            <a:avLst/>
          </a:prstGeom>
          <a:noFill/>
        </p:spPr>
        <p:txBody>
          <a:bodyPr wrap="none" rtlCol="0">
            <a:spAutoFit/>
          </a:bodyPr>
          <a:lstStyle/>
          <a:p>
            <a:pPr algn="ctr"/>
            <a:r>
              <a:rPr lang="it-IT" sz="2400" dirty="0">
                <a:latin typeface="Century Gothic" panose="020B0502020202020204" pitchFamily="34" charset="0"/>
              </a:rPr>
              <a:t>-13,</a:t>
            </a:r>
            <a:r>
              <a:rPr lang="it-IT" sz="1400" dirty="0">
                <a:latin typeface="Century Gothic" panose="020B0502020202020204" pitchFamily="34" charset="0"/>
              </a:rPr>
              <a:t>0%</a:t>
            </a:r>
          </a:p>
        </p:txBody>
      </p:sp>
      <p:sp>
        <p:nvSpPr>
          <p:cNvPr id="38" name="CasellaDiTesto 37">
            <a:extLst>
              <a:ext uri="{FF2B5EF4-FFF2-40B4-BE49-F238E27FC236}">
                <a16:creationId xmlns:a16="http://schemas.microsoft.com/office/drawing/2014/main" id="{7C3516FE-C9DC-4D17-889A-3F8649DB4461}"/>
              </a:ext>
            </a:extLst>
          </p:cNvPr>
          <p:cNvSpPr txBox="1"/>
          <p:nvPr/>
        </p:nvSpPr>
        <p:spPr>
          <a:xfrm>
            <a:off x="9140616" y="2835611"/>
            <a:ext cx="1056700" cy="461665"/>
          </a:xfrm>
          <a:prstGeom prst="rect">
            <a:avLst/>
          </a:prstGeom>
          <a:noFill/>
        </p:spPr>
        <p:txBody>
          <a:bodyPr wrap="none" rtlCol="0">
            <a:spAutoFit/>
          </a:bodyPr>
          <a:lstStyle/>
          <a:p>
            <a:pPr algn="ctr"/>
            <a:r>
              <a:rPr lang="it-IT" sz="2400" dirty="0">
                <a:latin typeface="Century Gothic" panose="020B0502020202020204" pitchFamily="34" charset="0"/>
              </a:rPr>
              <a:t>+15,</a:t>
            </a:r>
            <a:r>
              <a:rPr lang="it-IT" sz="1400" dirty="0">
                <a:latin typeface="Century Gothic" panose="020B0502020202020204" pitchFamily="34" charset="0"/>
              </a:rPr>
              <a:t>9%</a:t>
            </a:r>
          </a:p>
        </p:txBody>
      </p:sp>
      <p:cxnSp>
        <p:nvCxnSpPr>
          <p:cNvPr id="40" name="Connettore 2 39">
            <a:extLst>
              <a:ext uri="{FF2B5EF4-FFF2-40B4-BE49-F238E27FC236}">
                <a16:creationId xmlns:a16="http://schemas.microsoft.com/office/drawing/2014/main" id="{2730C788-B107-4418-B60E-BEDEAE5D41A6}"/>
              </a:ext>
            </a:extLst>
          </p:cNvPr>
          <p:cNvCxnSpPr>
            <a:cxnSpLocks/>
          </p:cNvCxnSpPr>
          <p:nvPr/>
        </p:nvCxnSpPr>
        <p:spPr bwMode="auto">
          <a:xfrm>
            <a:off x="7551859" y="4046635"/>
            <a:ext cx="1336287" cy="757960"/>
          </a:xfrm>
          <a:prstGeom prst="straightConnector1">
            <a:avLst/>
          </a:prstGeom>
          <a:noFill/>
          <a:ln w="44450" cap="flat" cmpd="sng" algn="ctr">
            <a:solidFill>
              <a:schemeClr val="tx1"/>
            </a:solidFill>
            <a:prstDash val="solid"/>
            <a:round/>
            <a:headEnd type="none" w="med" len="med"/>
            <a:tailEnd type="triangle" w="lg" len="med"/>
          </a:ln>
          <a:effectLst/>
        </p:spPr>
      </p:cxnSp>
      <p:cxnSp>
        <p:nvCxnSpPr>
          <p:cNvPr id="41" name="Connettore 2 40">
            <a:extLst>
              <a:ext uri="{FF2B5EF4-FFF2-40B4-BE49-F238E27FC236}">
                <a16:creationId xmlns:a16="http://schemas.microsoft.com/office/drawing/2014/main" id="{77E90136-07BF-48A4-85BC-408B87F2DF6B}"/>
              </a:ext>
            </a:extLst>
          </p:cNvPr>
          <p:cNvCxnSpPr>
            <a:cxnSpLocks/>
          </p:cNvCxnSpPr>
          <p:nvPr/>
        </p:nvCxnSpPr>
        <p:spPr bwMode="auto">
          <a:xfrm flipV="1">
            <a:off x="8852916" y="3560725"/>
            <a:ext cx="1145177" cy="1024939"/>
          </a:xfrm>
          <a:prstGeom prst="straightConnector1">
            <a:avLst/>
          </a:prstGeom>
          <a:noFill/>
          <a:ln w="44450" cap="flat" cmpd="sng" algn="ctr">
            <a:solidFill>
              <a:schemeClr val="tx1"/>
            </a:solidFill>
            <a:prstDash val="solid"/>
            <a:round/>
            <a:headEnd type="none" w="med" len="med"/>
            <a:tailEnd type="triangle" w="lg" len="med"/>
          </a:ln>
          <a:effectLst/>
        </p:spPr>
      </p:cxnSp>
      <p:sp>
        <p:nvSpPr>
          <p:cNvPr id="42" name="CasellaDiTesto 41">
            <a:extLst>
              <a:ext uri="{FF2B5EF4-FFF2-40B4-BE49-F238E27FC236}">
                <a16:creationId xmlns:a16="http://schemas.microsoft.com/office/drawing/2014/main" id="{2F68B170-1F5E-4FF2-B604-55F169D3D0EC}"/>
              </a:ext>
            </a:extLst>
          </p:cNvPr>
          <p:cNvSpPr txBox="1"/>
          <p:nvPr/>
        </p:nvSpPr>
        <p:spPr>
          <a:xfrm>
            <a:off x="7760965" y="3745301"/>
            <a:ext cx="857818" cy="481863"/>
          </a:xfrm>
          <a:prstGeom prst="rect">
            <a:avLst/>
          </a:prstGeom>
          <a:noFill/>
          <a:ln>
            <a:noFill/>
          </a:ln>
        </p:spPr>
        <p:txBody>
          <a:bodyPr wrap="square" rtlCol="0">
            <a:spAutoFit/>
          </a:bodyPr>
          <a:lstStyle/>
          <a:p>
            <a:pPr>
              <a:lnSpc>
                <a:spcPct val="110000"/>
              </a:lnSpc>
              <a:spcBef>
                <a:spcPts val="600"/>
              </a:spcBef>
            </a:pPr>
            <a:r>
              <a:rPr lang="it-IT" sz="1200" b="1" dirty="0">
                <a:latin typeface="Century Gothic" panose="020B0502020202020204" pitchFamily="34" charset="0"/>
              </a:rPr>
              <a:t>Crollo del PIL</a:t>
            </a:r>
            <a:endParaRPr lang="it-IT" sz="1000" b="0" i="1" dirty="0">
              <a:latin typeface="Century Gothic" panose="020B0502020202020204" pitchFamily="34" charset="0"/>
            </a:endParaRPr>
          </a:p>
        </p:txBody>
      </p:sp>
      <p:sp>
        <p:nvSpPr>
          <p:cNvPr id="44" name="CasellaDiTesto 43">
            <a:extLst>
              <a:ext uri="{FF2B5EF4-FFF2-40B4-BE49-F238E27FC236}">
                <a16:creationId xmlns:a16="http://schemas.microsoft.com/office/drawing/2014/main" id="{4530B15A-CC80-440E-A395-AD720B0B0345}"/>
              </a:ext>
            </a:extLst>
          </p:cNvPr>
          <p:cNvSpPr txBox="1"/>
          <p:nvPr/>
        </p:nvSpPr>
        <p:spPr>
          <a:xfrm>
            <a:off x="9200532" y="4269141"/>
            <a:ext cx="1036055" cy="481863"/>
          </a:xfrm>
          <a:prstGeom prst="rect">
            <a:avLst/>
          </a:prstGeom>
          <a:noFill/>
          <a:ln>
            <a:noFill/>
          </a:ln>
        </p:spPr>
        <p:txBody>
          <a:bodyPr wrap="square" rtlCol="0">
            <a:spAutoFit/>
          </a:bodyPr>
          <a:lstStyle/>
          <a:p>
            <a:pPr>
              <a:lnSpc>
                <a:spcPct val="110000"/>
              </a:lnSpc>
              <a:spcBef>
                <a:spcPts val="600"/>
              </a:spcBef>
            </a:pPr>
            <a:r>
              <a:rPr lang="it-IT" sz="1200" b="1">
                <a:latin typeface="Century Gothic" panose="020B0502020202020204" pitchFamily="34" charset="0"/>
              </a:rPr>
              <a:t>Effetto rimbalzo</a:t>
            </a:r>
            <a:endParaRPr lang="it-IT" sz="1000" b="0" i="1">
              <a:latin typeface="Century Gothic" panose="020B0502020202020204" pitchFamily="34" charset="0"/>
            </a:endParaRPr>
          </a:p>
        </p:txBody>
      </p:sp>
      <p:cxnSp>
        <p:nvCxnSpPr>
          <p:cNvPr id="47" name="Connettore diritto 46">
            <a:extLst>
              <a:ext uri="{FF2B5EF4-FFF2-40B4-BE49-F238E27FC236}">
                <a16:creationId xmlns:a16="http://schemas.microsoft.com/office/drawing/2014/main" id="{C3A3CF25-550C-4D79-945D-AB256A7CB788}"/>
              </a:ext>
            </a:extLst>
          </p:cNvPr>
          <p:cNvCxnSpPr>
            <a:cxnSpLocks/>
          </p:cNvCxnSpPr>
          <p:nvPr/>
        </p:nvCxnSpPr>
        <p:spPr bwMode="auto">
          <a:xfrm flipH="1">
            <a:off x="7152718" y="2711012"/>
            <a:ext cx="0" cy="3420000"/>
          </a:xfrm>
          <a:prstGeom prst="line">
            <a:avLst/>
          </a:prstGeom>
          <a:noFill/>
          <a:ln w="38100" cap="flat" cmpd="sng" algn="ctr">
            <a:solidFill>
              <a:schemeClr val="tx1">
                <a:lumMod val="65000"/>
                <a:lumOff val="35000"/>
              </a:schemeClr>
            </a:solidFill>
            <a:prstDash val="solid"/>
            <a:round/>
            <a:headEnd type="none" w="med" len="med"/>
            <a:tailEnd type="none" w="med" len="med"/>
          </a:ln>
          <a:effectLst/>
        </p:spPr>
      </p:cxnSp>
      <p:sp>
        <p:nvSpPr>
          <p:cNvPr id="29" name="CasellaDiTesto 28">
            <a:extLst>
              <a:ext uri="{FF2B5EF4-FFF2-40B4-BE49-F238E27FC236}">
                <a16:creationId xmlns:a16="http://schemas.microsoft.com/office/drawing/2014/main" id="{BBF13CB0-8228-4363-8EE2-B3865C708807}"/>
              </a:ext>
            </a:extLst>
          </p:cNvPr>
          <p:cNvSpPr txBox="1"/>
          <p:nvPr/>
        </p:nvSpPr>
        <p:spPr>
          <a:xfrm>
            <a:off x="2495600" y="3548635"/>
            <a:ext cx="2117545" cy="900246"/>
          </a:xfrm>
          <a:prstGeom prst="rect">
            <a:avLst/>
          </a:prstGeom>
          <a:solidFill>
            <a:srgbClr val="D33039"/>
          </a:solidFill>
        </p:spPr>
        <p:txBody>
          <a:bodyPr wrap="square" rtlCol="0">
            <a:spAutoFit/>
          </a:bodyPr>
          <a:lstStyle/>
          <a:p>
            <a:pPr algn="r"/>
            <a:r>
              <a:rPr lang="it-IT" sz="1800" b="1" u="sng">
                <a:solidFill>
                  <a:schemeClr val="bg1"/>
                </a:solidFill>
                <a:latin typeface="Century Gothic" panose="020B0502020202020204" pitchFamily="34" charset="0"/>
              </a:rPr>
              <a:t>PIL 2020 su 2019</a:t>
            </a:r>
          </a:p>
          <a:p>
            <a:pPr algn="r">
              <a:spcBef>
                <a:spcPts val="300"/>
              </a:spcBef>
            </a:pPr>
            <a:r>
              <a:rPr lang="it-IT" sz="3200">
                <a:solidFill>
                  <a:schemeClr val="bg1"/>
                </a:solidFill>
                <a:latin typeface="Century Gothic" panose="020B0502020202020204" pitchFamily="34" charset="0"/>
              </a:rPr>
              <a:t>-8,8</a:t>
            </a:r>
            <a:r>
              <a:rPr lang="it-IT" sz="2000">
                <a:solidFill>
                  <a:schemeClr val="bg1"/>
                </a:solidFill>
                <a:latin typeface="Century Gothic" panose="020B0502020202020204" pitchFamily="34" charset="0"/>
              </a:rPr>
              <a:t>%</a:t>
            </a:r>
            <a:endParaRPr lang="it-IT" sz="2400" b="0">
              <a:solidFill>
                <a:schemeClr val="bg1"/>
              </a:solidFill>
              <a:latin typeface="Century Gothic" panose="020B0502020202020204" pitchFamily="34" charset="0"/>
            </a:endParaRPr>
          </a:p>
        </p:txBody>
      </p:sp>
      <p:sp>
        <p:nvSpPr>
          <p:cNvPr id="30" name="CasellaDiTesto 29">
            <a:extLst>
              <a:ext uri="{FF2B5EF4-FFF2-40B4-BE49-F238E27FC236}">
                <a16:creationId xmlns:a16="http://schemas.microsoft.com/office/drawing/2014/main" id="{F631783A-40A6-4FBF-856A-1D93E31F026E}"/>
              </a:ext>
            </a:extLst>
          </p:cNvPr>
          <p:cNvSpPr txBox="1"/>
          <p:nvPr/>
        </p:nvSpPr>
        <p:spPr>
          <a:xfrm>
            <a:off x="4863619" y="3107951"/>
            <a:ext cx="697340" cy="461665"/>
          </a:xfrm>
          <a:prstGeom prst="rect">
            <a:avLst/>
          </a:prstGeom>
          <a:noFill/>
        </p:spPr>
        <p:txBody>
          <a:bodyPr wrap="square" rtlCol="0">
            <a:spAutoFit/>
          </a:bodyPr>
          <a:lstStyle/>
          <a:p>
            <a:pPr algn="r"/>
            <a:r>
              <a:rPr lang="it-IT" sz="1200" i="1">
                <a:latin typeface="Century Gothic" panose="020B0502020202020204" pitchFamily="34" charset="0"/>
              </a:rPr>
              <a:t>2020 TRIM I</a:t>
            </a:r>
          </a:p>
        </p:txBody>
      </p:sp>
      <p:sp>
        <p:nvSpPr>
          <p:cNvPr id="31" name="CasellaDiTesto 30">
            <a:extLst>
              <a:ext uri="{FF2B5EF4-FFF2-40B4-BE49-F238E27FC236}">
                <a16:creationId xmlns:a16="http://schemas.microsoft.com/office/drawing/2014/main" id="{74929B49-6152-4FA1-8863-9DF80FA6209E}"/>
              </a:ext>
            </a:extLst>
          </p:cNvPr>
          <p:cNvSpPr txBox="1"/>
          <p:nvPr/>
        </p:nvSpPr>
        <p:spPr>
          <a:xfrm>
            <a:off x="5152032" y="4479891"/>
            <a:ext cx="697340" cy="461665"/>
          </a:xfrm>
          <a:prstGeom prst="rect">
            <a:avLst/>
          </a:prstGeom>
          <a:noFill/>
        </p:spPr>
        <p:txBody>
          <a:bodyPr wrap="square" rtlCol="0">
            <a:spAutoFit/>
          </a:bodyPr>
          <a:lstStyle/>
          <a:p>
            <a:pPr algn="r"/>
            <a:r>
              <a:rPr lang="it-IT" sz="1200" i="1">
                <a:latin typeface="Century Gothic" panose="020B0502020202020204" pitchFamily="34" charset="0"/>
              </a:rPr>
              <a:t>2020 TRIM II</a:t>
            </a:r>
          </a:p>
        </p:txBody>
      </p:sp>
      <p:sp>
        <p:nvSpPr>
          <p:cNvPr id="32" name="CasellaDiTesto 31">
            <a:extLst>
              <a:ext uri="{FF2B5EF4-FFF2-40B4-BE49-F238E27FC236}">
                <a16:creationId xmlns:a16="http://schemas.microsoft.com/office/drawing/2014/main" id="{F2D3376A-261E-488D-9413-317DE1BE928E}"/>
              </a:ext>
            </a:extLst>
          </p:cNvPr>
          <p:cNvSpPr txBox="1"/>
          <p:nvPr/>
        </p:nvSpPr>
        <p:spPr>
          <a:xfrm>
            <a:off x="5585508" y="2682437"/>
            <a:ext cx="697340" cy="461665"/>
          </a:xfrm>
          <a:prstGeom prst="rect">
            <a:avLst/>
          </a:prstGeom>
          <a:noFill/>
        </p:spPr>
        <p:txBody>
          <a:bodyPr wrap="square" rtlCol="0">
            <a:spAutoFit/>
          </a:bodyPr>
          <a:lstStyle/>
          <a:p>
            <a:r>
              <a:rPr lang="it-IT" sz="1200" i="1">
                <a:latin typeface="Century Gothic" panose="020B0502020202020204" pitchFamily="34" charset="0"/>
              </a:rPr>
              <a:t>2020 TRIM III</a:t>
            </a:r>
          </a:p>
        </p:txBody>
      </p:sp>
      <p:sp>
        <p:nvSpPr>
          <p:cNvPr id="37" name="CasellaDiTesto 36">
            <a:extLst>
              <a:ext uri="{FF2B5EF4-FFF2-40B4-BE49-F238E27FC236}">
                <a16:creationId xmlns:a16="http://schemas.microsoft.com/office/drawing/2014/main" id="{360DE3F9-2B58-4C47-BCDC-DF03F9A1B885}"/>
              </a:ext>
            </a:extLst>
          </p:cNvPr>
          <p:cNvSpPr txBox="1"/>
          <p:nvPr/>
        </p:nvSpPr>
        <p:spPr>
          <a:xfrm>
            <a:off x="5881101" y="3338783"/>
            <a:ext cx="769263" cy="461665"/>
          </a:xfrm>
          <a:prstGeom prst="rect">
            <a:avLst/>
          </a:prstGeom>
          <a:noFill/>
        </p:spPr>
        <p:txBody>
          <a:bodyPr wrap="square" rtlCol="0">
            <a:spAutoFit/>
          </a:bodyPr>
          <a:lstStyle/>
          <a:p>
            <a:r>
              <a:rPr lang="it-IT" sz="1200" i="1">
                <a:latin typeface="Century Gothic" panose="020B0502020202020204" pitchFamily="34" charset="0"/>
              </a:rPr>
              <a:t>2020 TRIM IV</a:t>
            </a:r>
          </a:p>
        </p:txBody>
      </p:sp>
      <p:pic>
        <p:nvPicPr>
          <p:cNvPr id="39" name="Elemento grafico 38" descr="Freccia linea: curva oraria">
            <a:extLst>
              <a:ext uri="{FF2B5EF4-FFF2-40B4-BE49-F238E27FC236}">
                <a16:creationId xmlns:a16="http://schemas.microsoft.com/office/drawing/2014/main" id="{728CD9BB-B05C-46C1-B16A-364EE7197A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7607909">
            <a:off x="6112468" y="2108643"/>
            <a:ext cx="844869" cy="844869"/>
          </a:xfrm>
          <a:prstGeom prst="rect">
            <a:avLst/>
          </a:prstGeom>
        </p:spPr>
      </p:pic>
      <p:sp>
        <p:nvSpPr>
          <p:cNvPr id="43" name="Ovale 42">
            <a:extLst>
              <a:ext uri="{FF2B5EF4-FFF2-40B4-BE49-F238E27FC236}">
                <a16:creationId xmlns:a16="http://schemas.microsoft.com/office/drawing/2014/main" id="{2E5AEE70-2EC2-47BB-92CD-07FB45983C0F}"/>
              </a:ext>
            </a:extLst>
          </p:cNvPr>
          <p:cNvSpPr/>
          <p:nvPr/>
        </p:nvSpPr>
        <p:spPr bwMode="auto">
          <a:xfrm rot="6291530">
            <a:off x="4396118" y="2991027"/>
            <a:ext cx="2625306" cy="1640564"/>
          </a:xfrm>
          <a:prstGeom prst="ellipse">
            <a:avLst/>
          </a:pr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5" name="CasellaDiTesto 44">
            <a:extLst>
              <a:ext uri="{FF2B5EF4-FFF2-40B4-BE49-F238E27FC236}">
                <a16:creationId xmlns:a16="http://schemas.microsoft.com/office/drawing/2014/main" id="{3A360077-8AFF-4B30-B35A-636A25F5A1E1}"/>
              </a:ext>
            </a:extLst>
          </p:cNvPr>
          <p:cNvSpPr txBox="1"/>
          <p:nvPr/>
        </p:nvSpPr>
        <p:spPr>
          <a:xfrm>
            <a:off x="10138490" y="4437235"/>
            <a:ext cx="829073" cy="461665"/>
          </a:xfrm>
          <a:prstGeom prst="rect">
            <a:avLst/>
          </a:prstGeom>
          <a:noFill/>
        </p:spPr>
        <p:txBody>
          <a:bodyPr wrap="none" rtlCol="0">
            <a:spAutoFit/>
          </a:bodyPr>
          <a:lstStyle/>
          <a:p>
            <a:pPr algn="ctr"/>
            <a:r>
              <a:rPr lang="it-IT" sz="2400" dirty="0">
                <a:latin typeface="Century Gothic" panose="020B0502020202020204" pitchFamily="34" charset="0"/>
              </a:rPr>
              <a:t>-1,</a:t>
            </a:r>
            <a:r>
              <a:rPr lang="it-IT" sz="1400" dirty="0">
                <a:latin typeface="Century Gothic" panose="020B0502020202020204" pitchFamily="34" charset="0"/>
              </a:rPr>
              <a:t>9%</a:t>
            </a:r>
          </a:p>
        </p:txBody>
      </p:sp>
      <p:cxnSp>
        <p:nvCxnSpPr>
          <p:cNvPr id="46" name="Connettore 2 45">
            <a:extLst>
              <a:ext uri="{FF2B5EF4-FFF2-40B4-BE49-F238E27FC236}">
                <a16:creationId xmlns:a16="http://schemas.microsoft.com/office/drawing/2014/main" id="{98D5EB8F-92A1-43F5-BE30-90746D380511}"/>
              </a:ext>
            </a:extLst>
          </p:cNvPr>
          <p:cNvCxnSpPr>
            <a:cxnSpLocks/>
          </p:cNvCxnSpPr>
          <p:nvPr/>
        </p:nvCxnSpPr>
        <p:spPr bwMode="auto">
          <a:xfrm>
            <a:off x="10213549" y="3348288"/>
            <a:ext cx="944205" cy="681772"/>
          </a:xfrm>
          <a:prstGeom prst="straightConnector1">
            <a:avLst/>
          </a:prstGeom>
          <a:noFill/>
          <a:ln w="44450" cap="flat" cmpd="sng" algn="ctr">
            <a:solidFill>
              <a:schemeClr val="tx1"/>
            </a:solidFill>
            <a:prstDash val="solid"/>
            <a:round/>
            <a:headEnd type="none" w="med" len="med"/>
            <a:tailEnd type="triangle" w="lg" len="med"/>
          </a:ln>
          <a:effectLst/>
        </p:spPr>
      </p:cxnSp>
      <p:sp>
        <p:nvSpPr>
          <p:cNvPr id="48" name="CasellaDiTesto 47">
            <a:extLst>
              <a:ext uri="{FF2B5EF4-FFF2-40B4-BE49-F238E27FC236}">
                <a16:creationId xmlns:a16="http://schemas.microsoft.com/office/drawing/2014/main" id="{C96CE070-F2BA-4DCB-BA03-3E99EC0FEC6B}"/>
              </a:ext>
            </a:extLst>
          </p:cNvPr>
          <p:cNvSpPr txBox="1"/>
          <p:nvPr/>
        </p:nvSpPr>
        <p:spPr>
          <a:xfrm>
            <a:off x="10599519" y="3207311"/>
            <a:ext cx="1067510" cy="481863"/>
          </a:xfrm>
          <a:prstGeom prst="rect">
            <a:avLst/>
          </a:prstGeom>
          <a:noFill/>
          <a:ln>
            <a:noFill/>
          </a:ln>
        </p:spPr>
        <p:txBody>
          <a:bodyPr wrap="square" rtlCol="0">
            <a:spAutoFit/>
          </a:bodyPr>
          <a:lstStyle/>
          <a:p>
            <a:pPr>
              <a:lnSpc>
                <a:spcPct val="110000"/>
              </a:lnSpc>
              <a:spcBef>
                <a:spcPts val="600"/>
              </a:spcBef>
            </a:pPr>
            <a:r>
              <a:rPr lang="it-IT" sz="1200" b="1" dirty="0">
                <a:latin typeface="Century Gothic" panose="020B0502020202020204" pitchFamily="34" charset="0"/>
              </a:rPr>
              <a:t>Nuovo calo del PIL</a:t>
            </a:r>
            <a:endParaRPr lang="it-IT" sz="1000" b="0" i="1" dirty="0">
              <a:latin typeface="Century Gothic" panose="020B0502020202020204" pitchFamily="34" charset="0"/>
            </a:endParaRPr>
          </a:p>
        </p:txBody>
      </p:sp>
      <p:sp>
        <p:nvSpPr>
          <p:cNvPr id="2" name="Ovale 1">
            <a:extLst>
              <a:ext uri="{FF2B5EF4-FFF2-40B4-BE49-F238E27FC236}">
                <a16:creationId xmlns:a16="http://schemas.microsoft.com/office/drawing/2014/main" id="{961F2858-48F7-4249-8708-36ABF12269E0}"/>
              </a:ext>
            </a:extLst>
          </p:cNvPr>
          <p:cNvSpPr/>
          <p:nvPr/>
        </p:nvSpPr>
        <p:spPr bwMode="auto">
          <a:xfrm>
            <a:off x="5516649" y="3203451"/>
            <a:ext cx="122920" cy="122400"/>
          </a:xfrm>
          <a:prstGeom prst="ellipse">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8" name="Ovale 27">
            <a:extLst>
              <a:ext uri="{FF2B5EF4-FFF2-40B4-BE49-F238E27FC236}">
                <a16:creationId xmlns:a16="http://schemas.microsoft.com/office/drawing/2014/main" id="{03DB87BE-CF97-4F7E-85A1-45E1FFB16B58}"/>
              </a:ext>
            </a:extLst>
          </p:cNvPr>
          <p:cNvSpPr/>
          <p:nvPr/>
        </p:nvSpPr>
        <p:spPr bwMode="auto">
          <a:xfrm>
            <a:off x="5612644" y="4421159"/>
            <a:ext cx="122920" cy="122400"/>
          </a:xfrm>
          <a:prstGeom prst="ellipse">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9" name="Ovale 48">
            <a:extLst>
              <a:ext uri="{FF2B5EF4-FFF2-40B4-BE49-F238E27FC236}">
                <a16:creationId xmlns:a16="http://schemas.microsoft.com/office/drawing/2014/main" id="{169333C0-EF83-4415-A4AB-83C49C3C62E9}"/>
              </a:ext>
            </a:extLst>
          </p:cNvPr>
          <p:cNvSpPr/>
          <p:nvPr/>
        </p:nvSpPr>
        <p:spPr bwMode="auto">
          <a:xfrm>
            <a:off x="5713623" y="3126110"/>
            <a:ext cx="122920" cy="122400"/>
          </a:xfrm>
          <a:prstGeom prst="ellipse">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0" name="Ovale 49">
            <a:extLst>
              <a:ext uri="{FF2B5EF4-FFF2-40B4-BE49-F238E27FC236}">
                <a16:creationId xmlns:a16="http://schemas.microsoft.com/office/drawing/2014/main" id="{9640A8F9-F115-4455-87E3-46597A9FA999}"/>
              </a:ext>
            </a:extLst>
          </p:cNvPr>
          <p:cNvSpPr/>
          <p:nvPr/>
        </p:nvSpPr>
        <p:spPr bwMode="auto">
          <a:xfrm>
            <a:off x="5829064" y="3431566"/>
            <a:ext cx="122920" cy="122400"/>
          </a:xfrm>
          <a:prstGeom prst="ellipse">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2" name="CasellaDiTesto 51">
            <a:extLst>
              <a:ext uri="{FF2B5EF4-FFF2-40B4-BE49-F238E27FC236}">
                <a16:creationId xmlns:a16="http://schemas.microsoft.com/office/drawing/2014/main" id="{9A065BBC-2A91-449A-9A17-21F3275A9DB8}"/>
              </a:ext>
            </a:extLst>
          </p:cNvPr>
          <p:cNvSpPr txBox="1"/>
          <p:nvPr/>
        </p:nvSpPr>
        <p:spPr>
          <a:xfrm>
            <a:off x="11011275" y="4388469"/>
            <a:ext cx="829073" cy="461665"/>
          </a:xfrm>
          <a:prstGeom prst="rect">
            <a:avLst/>
          </a:prstGeom>
          <a:noFill/>
        </p:spPr>
        <p:txBody>
          <a:bodyPr wrap="none" rtlCol="0">
            <a:spAutoFit/>
          </a:bodyPr>
          <a:lstStyle/>
          <a:p>
            <a:pPr algn="ctr"/>
            <a:r>
              <a:rPr lang="it-IT" sz="2400" dirty="0">
                <a:latin typeface="Century Gothic" panose="020B0502020202020204" pitchFamily="34" charset="0"/>
              </a:rPr>
              <a:t>-1,</a:t>
            </a:r>
            <a:r>
              <a:rPr lang="it-IT" sz="1400" dirty="0">
                <a:latin typeface="Century Gothic" panose="020B0502020202020204" pitchFamily="34" charset="0"/>
              </a:rPr>
              <a:t>5%</a:t>
            </a:r>
          </a:p>
        </p:txBody>
      </p:sp>
      <p:sp>
        <p:nvSpPr>
          <p:cNvPr id="4" name="Rettangolo 3">
            <a:extLst>
              <a:ext uri="{FF2B5EF4-FFF2-40B4-BE49-F238E27FC236}">
                <a16:creationId xmlns:a16="http://schemas.microsoft.com/office/drawing/2014/main" id="{84D522A3-CD92-45EC-BF4A-07F919FFEA5F}"/>
              </a:ext>
            </a:extLst>
          </p:cNvPr>
          <p:cNvSpPr/>
          <p:nvPr/>
        </p:nvSpPr>
        <p:spPr bwMode="auto">
          <a:xfrm>
            <a:off x="11011275" y="4143375"/>
            <a:ext cx="829073" cy="1247775"/>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3" name="CasellaDiTesto 52">
            <a:extLst>
              <a:ext uri="{FF2B5EF4-FFF2-40B4-BE49-F238E27FC236}">
                <a16:creationId xmlns:a16="http://schemas.microsoft.com/office/drawing/2014/main" id="{1389CA51-C8D4-40B5-A883-9077797FFE77}"/>
              </a:ext>
            </a:extLst>
          </p:cNvPr>
          <p:cNvSpPr txBox="1"/>
          <p:nvPr/>
        </p:nvSpPr>
        <p:spPr>
          <a:xfrm>
            <a:off x="10760755" y="5009148"/>
            <a:ext cx="1330113" cy="600164"/>
          </a:xfrm>
          <a:prstGeom prst="rect">
            <a:avLst/>
          </a:prstGeom>
          <a:solidFill>
            <a:schemeClr val="tx1"/>
          </a:solidFill>
          <a:ln>
            <a:solidFill>
              <a:schemeClr val="accent5">
                <a:lumMod val="25000"/>
              </a:schemeClr>
            </a:solidFill>
          </a:ln>
        </p:spPr>
        <p:txBody>
          <a:bodyPr wrap="square" rtlCol="0">
            <a:spAutoFit/>
          </a:bodyPr>
          <a:lstStyle/>
          <a:p>
            <a:pPr algn="ctr"/>
            <a:r>
              <a:rPr lang="it-IT" sz="1100" b="1" dirty="0">
                <a:solidFill>
                  <a:schemeClr val="bg1"/>
                </a:solidFill>
                <a:latin typeface="Century Gothic" panose="020B0502020202020204" pitchFamily="34" charset="0"/>
              </a:rPr>
              <a:t>Previsione Uff. Studi Confcommercio</a:t>
            </a:r>
            <a:endParaRPr lang="it-IT" sz="1100" b="0"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579231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asellaDiTesto 27">
            <a:extLst>
              <a:ext uri="{FF2B5EF4-FFF2-40B4-BE49-F238E27FC236}">
                <a16:creationId xmlns:a16="http://schemas.microsoft.com/office/drawing/2014/main" id="{440952B3-5E1B-480F-BF92-9D0ADF1C4D24}"/>
              </a:ext>
            </a:extLst>
          </p:cNvPr>
          <p:cNvSpPr txBox="1"/>
          <p:nvPr/>
        </p:nvSpPr>
        <p:spPr>
          <a:xfrm>
            <a:off x="388318" y="1692097"/>
            <a:ext cx="11540330" cy="584775"/>
          </a:xfrm>
          <a:prstGeom prst="rect">
            <a:avLst/>
          </a:prstGeom>
          <a:solidFill>
            <a:srgbClr val="203864"/>
          </a:solidFill>
          <a:ln>
            <a:solidFill>
              <a:schemeClr val="bg1"/>
            </a:solidFill>
          </a:ln>
        </p:spPr>
        <p:txBody>
          <a:bodyPr wrap="square" rtlCol="0">
            <a:spAutoFit/>
          </a:bodyPr>
          <a:lstStyle/>
          <a:p>
            <a:r>
              <a:rPr lang="it-IT" sz="2000" b="1" u="sng" dirty="0">
                <a:solidFill>
                  <a:schemeClr val="bg1"/>
                </a:solidFill>
                <a:latin typeface="Century Gothic" panose="020B0502020202020204" pitchFamily="34" charset="0"/>
              </a:rPr>
              <a:t>Variazione dei consumi </a:t>
            </a:r>
            <a:r>
              <a:rPr lang="it-IT" sz="2000" u="sng" dirty="0">
                <a:solidFill>
                  <a:schemeClr val="bg1"/>
                </a:solidFill>
                <a:latin typeface="Century Gothic" panose="020B0502020202020204" pitchFamily="34" charset="0"/>
              </a:rPr>
              <a:t>in un anno di pandemia</a:t>
            </a:r>
            <a:endParaRPr lang="it-IT" sz="2000" b="0" i="1" u="sng" dirty="0">
              <a:solidFill>
                <a:schemeClr val="bg1"/>
              </a:solidFill>
              <a:latin typeface="Century Gothic" panose="020B0502020202020204" pitchFamily="34" charset="0"/>
            </a:endParaRPr>
          </a:p>
          <a:p>
            <a:r>
              <a:rPr lang="it-IT" sz="1200" b="0" i="1" dirty="0">
                <a:solidFill>
                  <a:schemeClr val="bg1"/>
                </a:solidFill>
                <a:latin typeface="Century Gothic" panose="020B0502020202020204" pitchFamily="34" charset="0"/>
              </a:rPr>
              <a:t>(Per ciascun mese è riportata la variazione dei consumi rispetto allo stesso mese dell’anno precedente)</a:t>
            </a:r>
            <a:endParaRPr lang="it-IT" sz="1200" b="0" dirty="0">
              <a:solidFill>
                <a:schemeClr val="bg1"/>
              </a:solidFill>
              <a:latin typeface="Century Gothic" panose="020B0502020202020204" pitchFamily="34" charset="0"/>
            </a:endParaRPr>
          </a:p>
        </p:txBody>
      </p:sp>
      <p:sp>
        <p:nvSpPr>
          <p:cNvPr id="8" name="Titolo 1">
            <a:extLst>
              <a:ext uri="{FF2B5EF4-FFF2-40B4-BE49-F238E27FC236}">
                <a16:creationId xmlns:a16="http://schemas.microsoft.com/office/drawing/2014/main" id="{3FC2E57D-ABF0-46EA-9E17-BD51D437BC71}"/>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Consumi in Italia </a:t>
            </a:r>
            <a:r>
              <a:rPr lang="it-IT" sz="2200" dirty="0">
                <a:solidFill>
                  <a:srgbClr val="203864"/>
                </a:solidFill>
                <a:latin typeface="Century Gothic" panose="020B0502020202020204" pitchFamily="34" charset="0"/>
                <a:cs typeface="Arial"/>
              </a:rPr>
              <a:t>| </a:t>
            </a:r>
            <a:r>
              <a:rPr lang="it-IT" sz="2200" dirty="0">
                <a:latin typeface="Century Gothic" panose="020B0502020202020204" pitchFamily="34" charset="0"/>
                <a:ea typeface="+mj-ea"/>
                <a:cs typeface="Arial"/>
              </a:rPr>
              <a:t>In questo contesto, non stupisce il segno «meno» dinanzi alla voce dei consumi. Anche in questo caso, gli ultimi mesi del 2020 e i primi mesi del 2021 hanno fatto segnare un nuovo peggioramento.</a:t>
            </a:r>
            <a:endParaRPr lang="it-IT" sz="2200" i="1" dirty="0">
              <a:solidFill>
                <a:srgbClr val="FF0000"/>
              </a:solidFill>
              <a:latin typeface="Century Gothic" panose="020B0502020202020204" pitchFamily="34" charset="0"/>
              <a:ea typeface="+mj-ea"/>
              <a:cs typeface="Arial"/>
            </a:endParaRPr>
          </a:p>
        </p:txBody>
      </p:sp>
      <p:sp>
        <p:nvSpPr>
          <p:cNvPr id="3" name="Rettangolo 93">
            <a:extLst>
              <a:ext uri="{FF2B5EF4-FFF2-40B4-BE49-F238E27FC236}">
                <a16:creationId xmlns:a16="http://schemas.microsoft.com/office/drawing/2014/main" id="{5DB50163-4E15-41BB-B2DB-DD09C492C30F}"/>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a:t>
            </a:r>
            <a:r>
              <a:rPr lang="it-IT" sz="1000" b="0" err="1">
                <a:latin typeface="Century Gothic" panose="020B0502020202020204" pitchFamily="34" charset="0"/>
              </a:rPr>
              <a:t>Research</a:t>
            </a:r>
            <a:r>
              <a:rPr lang="it-IT" sz="1000" b="0">
                <a:latin typeface="Century Gothic" panose="020B0502020202020204" pitchFamily="34" charset="0"/>
              </a:rPr>
              <a:t> su dati Confcommercio Imprese per l’Italia.</a:t>
            </a:r>
            <a:endParaRPr lang="it-IT" sz="1000" b="0" i="1">
              <a:latin typeface="Century Gothic" panose="020B0502020202020204" pitchFamily="34" charset="0"/>
            </a:endParaRPr>
          </a:p>
        </p:txBody>
      </p:sp>
      <p:pic>
        <p:nvPicPr>
          <p:cNvPr id="2" name="Immagine 1">
            <a:extLst>
              <a:ext uri="{FF2B5EF4-FFF2-40B4-BE49-F238E27FC236}">
                <a16:creationId xmlns:a16="http://schemas.microsoft.com/office/drawing/2014/main" id="{5CC2284B-1D51-4EFE-A2D2-BF2874359076}"/>
              </a:ext>
            </a:extLst>
          </p:cNvPr>
          <p:cNvPicPr>
            <a:picLocks noChangeAspect="1"/>
          </p:cNvPicPr>
          <p:nvPr/>
        </p:nvPicPr>
        <p:blipFill>
          <a:blip r:embed="rId3"/>
          <a:stretch>
            <a:fillRect/>
          </a:stretch>
        </p:blipFill>
        <p:spPr>
          <a:xfrm>
            <a:off x="260604" y="2549271"/>
            <a:ext cx="11670792" cy="2654808"/>
          </a:xfrm>
          <a:prstGeom prst="rect">
            <a:avLst/>
          </a:prstGeom>
        </p:spPr>
      </p:pic>
      <p:cxnSp>
        <p:nvCxnSpPr>
          <p:cNvPr id="38" name="Connettore diritto 37">
            <a:extLst>
              <a:ext uri="{FF2B5EF4-FFF2-40B4-BE49-F238E27FC236}">
                <a16:creationId xmlns:a16="http://schemas.microsoft.com/office/drawing/2014/main" id="{0AE65BB1-C215-4A63-A52B-22EBA476F7C0}"/>
              </a:ext>
            </a:extLst>
          </p:cNvPr>
          <p:cNvCxnSpPr>
            <a:cxnSpLocks/>
          </p:cNvCxnSpPr>
          <p:nvPr/>
        </p:nvCxnSpPr>
        <p:spPr bwMode="auto">
          <a:xfrm>
            <a:off x="1734884" y="2906663"/>
            <a:ext cx="0" cy="2664296"/>
          </a:xfrm>
          <a:prstGeom prst="line">
            <a:avLst/>
          </a:prstGeom>
          <a:noFill/>
          <a:ln w="12700" cap="flat" cmpd="sng" algn="ctr">
            <a:solidFill>
              <a:schemeClr val="tx1"/>
            </a:solidFill>
            <a:prstDash val="solid"/>
            <a:round/>
            <a:headEnd type="none" w="med" len="med"/>
            <a:tailEnd type="none" w="med" len="med"/>
          </a:ln>
          <a:effectLst/>
        </p:spPr>
      </p:cxnSp>
      <p:cxnSp>
        <p:nvCxnSpPr>
          <p:cNvPr id="39" name="Connettore diritto 38">
            <a:extLst>
              <a:ext uri="{FF2B5EF4-FFF2-40B4-BE49-F238E27FC236}">
                <a16:creationId xmlns:a16="http://schemas.microsoft.com/office/drawing/2014/main" id="{9F6725C3-44B2-48E6-B511-4D1919D0F3BA}"/>
              </a:ext>
            </a:extLst>
          </p:cNvPr>
          <p:cNvCxnSpPr>
            <a:cxnSpLocks/>
          </p:cNvCxnSpPr>
          <p:nvPr/>
        </p:nvCxnSpPr>
        <p:spPr bwMode="auto">
          <a:xfrm>
            <a:off x="4471886" y="2906663"/>
            <a:ext cx="0" cy="2664296"/>
          </a:xfrm>
          <a:prstGeom prst="line">
            <a:avLst/>
          </a:prstGeom>
          <a:noFill/>
          <a:ln w="12700" cap="flat" cmpd="sng" algn="ctr">
            <a:solidFill>
              <a:schemeClr val="tx1"/>
            </a:solidFill>
            <a:prstDash val="solid"/>
            <a:round/>
            <a:headEnd type="none" w="med" len="med"/>
            <a:tailEnd type="none" w="med" len="med"/>
          </a:ln>
          <a:effectLst/>
        </p:spPr>
      </p:cxnSp>
      <p:cxnSp>
        <p:nvCxnSpPr>
          <p:cNvPr id="40" name="Connettore diritto 39">
            <a:extLst>
              <a:ext uri="{FF2B5EF4-FFF2-40B4-BE49-F238E27FC236}">
                <a16:creationId xmlns:a16="http://schemas.microsoft.com/office/drawing/2014/main" id="{3913C0F0-C948-4CA1-9534-A5065BE99076}"/>
              </a:ext>
            </a:extLst>
          </p:cNvPr>
          <p:cNvCxnSpPr>
            <a:cxnSpLocks/>
          </p:cNvCxnSpPr>
          <p:nvPr/>
        </p:nvCxnSpPr>
        <p:spPr bwMode="auto">
          <a:xfrm>
            <a:off x="7221338" y="2906663"/>
            <a:ext cx="0" cy="2664296"/>
          </a:xfrm>
          <a:prstGeom prst="line">
            <a:avLst/>
          </a:prstGeom>
          <a:noFill/>
          <a:ln w="12700" cap="flat" cmpd="sng" algn="ctr">
            <a:solidFill>
              <a:schemeClr val="tx1"/>
            </a:solidFill>
            <a:prstDash val="solid"/>
            <a:round/>
            <a:headEnd type="none" w="med" len="med"/>
            <a:tailEnd type="none" w="med" len="med"/>
          </a:ln>
          <a:effectLst/>
        </p:spPr>
      </p:cxnSp>
      <p:cxnSp>
        <p:nvCxnSpPr>
          <p:cNvPr id="41" name="Connettore diritto 40">
            <a:extLst>
              <a:ext uri="{FF2B5EF4-FFF2-40B4-BE49-F238E27FC236}">
                <a16:creationId xmlns:a16="http://schemas.microsoft.com/office/drawing/2014/main" id="{156ED75A-04E1-4728-B445-BC84D2B36690}"/>
              </a:ext>
            </a:extLst>
          </p:cNvPr>
          <p:cNvCxnSpPr>
            <a:cxnSpLocks/>
          </p:cNvCxnSpPr>
          <p:nvPr/>
        </p:nvCxnSpPr>
        <p:spPr bwMode="auto">
          <a:xfrm>
            <a:off x="9961165" y="2906663"/>
            <a:ext cx="0" cy="2664296"/>
          </a:xfrm>
          <a:prstGeom prst="line">
            <a:avLst/>
          </a:prstGeom>
          <a:noFill/>
          <a:ln w="12700" cap="flat" cmpd="sng" algn="ctr">
            <a:solidFill>
              <a:schemeClr val="tx1"/>
            </a:solidFill>
            <a:prstDash val="solid"/>
            <a:round/>
            <a:headEnd type="none" w="med" len="med"/>
            <a:tailEnd type="none" w="med" len="med"/>
          </a:ln>
          <a:effectLst/>
        </p:spPr>
      </p:cxnSp>
      <p:sp>
        <p:nvSpPr>
          <p:cNvPr id="42" name="CasellaDiTesto 41">
            <a:extLst>
              <a:ext uri="{FF2B5EF4-FFF2-40B4-BE49-F238E27FC236}">
                <a16:creationId xmlns:a16="http://schemas.microsoft.com/office/drawing/2014/main" id="{727EDCEB-E42E-4B04-B85C-F7668EB2861C}"/>
              </a:ext>
            </a:extLst>
          </p:cNvPr>
          <p:cNvSpPr txBox="1"/>
          <p:nvPr/>
        </p:nvSpPr>
        <p:spPr>
          <a:xfrm>
            <a:off x="651739" y="5244594"/>
            <a:ext cx="1178313" cy="758413"/>
          </a:xfrm>
          <a:prstGeom prst="rect">
            <a:avLst/>
          </a:prstGeom>
          <a:solidFill>
            <a:srgbClr val="C00000"/>
          </a:solidFill>
          <a:ln>
            <a:noFill/>
          </a:ln>
        </p:spPr>
        <p:txBody>
          <a:bodyPr wrap="square" rtlCol="0">
            <a:spAutoFit/>
          </a:bodyPr>
          <a:lstStyle/>
          <a:p>
            <a:pPr>
              <a:lnSpc>
                <a:spcPct val="110000"/>
              </a:lnSpc>
              <a:spcBef>
                <a:spcPts val="600"/>
              </a:spcBef>
            </a:pPr>
            <a:r>
              <a:rPr lang="it-IT" sz="1050" b="1" dirty="0">
                <a:solidFill>
                  <a:schemeClr val="bg1"/>
                </a:solidFill>
                <a:latin typeface="Century Gothic" panose="020B0502020202020204" pitchFamily="34" charset="0"/>
              </a:rPr>
              <a:t>2020 TRIM I su 2019 TRIM I</a:t>
            </a:r>
            <a:br>
              <a:rPr lang="it-IT" sz="1050" b="1" dirty="0">
                <a:solidFill>
                  <a:schemeClr val="bg1"/>
                </a:solidFill>
                <a:latin typeface="Century Gothic" panose="020B0502020202020204" pitchFamily="34" charset="0"/>
              </a:rPr>
            </a:br>
            <a:r>
              <a:rPr lang="it-IT" sz="2000" dirty="0">
                <a:solidFill>
                  <a:schemeClr val="bg1"/>
                </a:solidFill>
                <a:latin typeface="Century Gothic" panose="020B0502020202020204" pitchFamily="34" charset="0"/>
              </a:rPr>
              <a:t>-32%</a:t>
            </a:r>
            <a:endParaRPr lang="it-IT" b="0" dirty="0">
              <a:solidFill>
                <a:schemeClr val="bg1"/>
              </a:solidFill>
              <a:latin typeface="Century Gothic" panose="020B0502020202020204" pitchFamily="34" charset="0"/>
            </a:endParaRPr>
          </a:p>
        </p:txBody>
      </p:sp>
      <p:sp>
        <p:nvSpPr>
          <p:cNvPr id="43" name="CasellaDiTesto 42">
            <a:extLst>
              <a:ext uri="{FF2B5EF4-FFF2-40B4-BE49-F238E27FC236}">
                <a16:creationId xmlns:a16="http://schemas.microsoft.com/office/drawing/2014/main" id="{53FEA78C-224D-4119-A0D1-6DA4F9EE9EF5}"/>
              </a:ext>
            </a:extLst>
          </p:cNvPr>
          <p:cNvSpPr txBox="1"/>
          <p:nvPr/>
        </p:nvSpPr>
        <p:spPr>
          <a:xfrm>
            <a:off x="3372516" y="5244594"/>
            <a:ext cx="1178313" cy="758413"/>
          </a:xfrm>
          <a:prstGeom prst="rect">
            <a:avLst/>
          </a:prstGeom>
          <a:solidFill>
            <a:srgbClr val="C00000"/>
          </a:solidFill>
          <a:ln>
            <a:noFill/>
          </a:ln>
        </p:spPr>
        <p:txBody>
          <a:bodyPr wrap="square" rtlCol="0">
            <a:spAutoFit/>
          </a:bodyPr>
          <a:lstStyle/>
          <a:p>
            <a:pPr>
              <a:lnSpc>
                <a:spcPct val="110000"/>
              </a:lnSpc>
              <a:spcBef>
                <a:spcPts val="600"/>
              </a:spcBef>
            </a:pPr>
            <a:r>
              <a:rPr lang="it-IT" sz="1050" b="1">
                <a:solidFill>
                  <a:schemeClr val="bg1"/>
                </a:solidFill>
                <a:latin typeface="Century Gothic" panose="020B0502020202020204" pitchFamily="34" charset="0"/>
              </a:rPr>
              <a:t>2020 TRIM II su 2019 TRIM II</a:t>
            </a:r>
            <a:br>
              <a:rPr lang="it-IT" sz="1050" b="1">
                <a:solidFill>
                  <a:schemeClr val="bg1"/>
                </a:solidFill>
                <a:latin typeface="Century Gothic" panose="020B0502020202020204" pitchFamily="34" charset="0"/>
              </a:rPr>
            </a:br>
            <a:r>
              <a:rPr lang="it-IT" sz="2000">
                <a:solidFill>
                  <a:schemeClr val="bg1"/>
                </a:solidFill>
                <a:latin typeface="Century Gothic" panose="020B0502020202020204" pitchFamily="34" charset="0"/>
              </a:rPr>
              <a:t>-31%</a:t>
            </a:r>
            <a:endParaRPr lang="it-IT" b="0">
              <a:solidFill>
                <a:schemeClr val="bg1"/>
              </a:solidFill>
              <a:latin typeface="Century Gothic" panose="020B0502020202020204" pitchFamily="34" charset="0"/>
            </a:endParaRPr>
          </a:p>
        </p:txBody>
      </p:sp>
      <p:sp>
        <p:nvSpPr>
          <p:cNvPr id="44" name="CasellaDiTesto 43">
            <a:extLst>
              <a:ext uri="{FF2B5EF4-FFF2-40B4-BE49-F238E27FC236}">
                <a16:creationId xmlns:a16="http://schemas.microsoft.com/office/drawing/2014/main" id="{BE13C01D-FD21-4DE5-863E-DE4B2A1F64C9}"/>
              </a:ext>
            </a:extLst>
          </p:cNvPr>
          <p:cNvSpPr txBox="1"/>
          <p:nvPr/>
        </p:nvSpPr>
        <p:spPr>
          <a:xfrm>
            <a:off x="6134283" y="5244594"/>
            <a:ext cx="1178313" cy="758413"/>
          </a:xfrm>
          <a:prstGeom prst="rect">
            <a:avLst/>
          </a:prstGeom>
          <a:solidFill>
            <a:srgbClr val="C00000"/>
          </a:solidFill>
          <a:ln>
            <a:noFill/>
          </a:ln>
        </p:spPr>
        <p:txBody>
          <a:bodyPr wrap="square" rtlCol="0">
            <a:spAutoFit/>
          </a:bodyPr>
          <a:lstStyle/>
          <a:p>
            <a:pPr>
              <a:lnSpc>
                <a:spcPct val="110000"/>
              </a:lnSpc>
              <a:spcBef>
                <a:spcPts val="600"/>
              </a:spcBef>
            </a:pPr>
            <a:r>
              <a:rPr lang="it-IT" sz="1050" b="1">
                <a:solidFill>
                  <a:schemeClr val="bg1"/>
                </a:solidFill>
                <a:latin typeface="Century Gothic" panose="020B0502020202020204" pitchFamily="34" charset="0"/>
              </a:rPr>
              <a:t>2020 TRIM III su 2019 TRIM III</a:t>
            </a:r>
            <a:br>
              <a:rPr lang="it-IT" sz="1050" b="1">
                <a:solidFill>
                  <a:schemeClr val="bg1"/>
                </a:solidFill>
                <a:latin typeface="Century Gothic" panose="020B0502020202020204" pitchFamily="34" charset="0"/>
              </a:rPr>
            </a:br>
            <a:r>
              <a:rPr lang="it-IT" sz="2000">
                <a:solidFill>
                  <a:schemeClr val="bg1"/>
                </a:solidFill>
                <a:latin typeface="Century Gothic" panose="020B0502020202020204" pitchFamily="34" charset="0"/>
              </a:rPr>
              <a:t>-9%</a:t>
            </a:r>
            <a:endParaRPr lang="it-IT" b="0">
              <a:solidFill>
                <a:schemeClr val="bg1"/>
              </a:solidFill>
              <a:latin typeface="Century Gothic" panose="020B0502020202020204" pitchFamily="34" charset="0"/>
            </a:endParaRPr>
          </a:p>
        </p:txBody>
      </p:sp>
      <p:sp>
        <p:nvSpPr>
          <p:cNvPr id="45" name="CasellaDiTesto 44">
            <a:extLst>
              <a:ext uri="{FF2B5EF4-FFF2-40B4-BE49-F238E27FC236}">
                <a16:creationId xmlns:a16="http://schemas.microsoft.com/office/drawing/2014/main" id="{2D6B40CF-D1FB-4C31-947E-FCB084B1A6A2}"/>
              </a:ext>
            </a:extLst>
          </p:cNvPr>
          <p:cNvSpPr txBox="1"/>
          <p:nvPr/>
        </p:nvSpPr>
        <p:spPr>
          <a:xfrm>
            <a:off x="8864485" y="5244594"/>
            <a:ext cx="1178313" cy="758413"/>
          </a:xfrm>
          <a:prstGeom prst="rect">
            <a:avLst/>
          </a:prstGeom>
          <a:solidFill>
            <a:srgbClr val="C00000"/>
          </a:solidFill>
          <a:ln>
            <a:noFill/>
          </a:ln>
        </p:spPr>
        <p:txBody>
          <a:bodyPr wrap="square" rtlCol="0">
            <a:spAutoFit/>
          </a:bodyPr>
          <a:lstStyle/>
          <a:p>
            <a:pPr>
              <a:lnSpc>
                <a:spcPct val="110000"/>
              </a:lnSpc>
              <a:spcBef>
                <a:spcPts val="600"/>
              </a:spcBef>
            </a:pPr>
            <a:r>
              <a:rPr lang="it-IT" sz="1050" b="1">
                <a:solidFill>
                  <a:schemeClr val="bg1"/>
                </a:solidFill>
                <a:latin typeface="Century Gothic" panose="020B0502020202020204" pitchFamily="34" charset="0"/>
              </a:rPr>
              <a:t>2020 TRIM IV su 2019 TRIM IV</a:t>
            </a:r>
            <a:br>
              <a:rPr lang="it-IT" sz="1050" b="1">
                <a:solidFill>
                  <a:schemeClr val="bg1"/>
                </a:solidFill>
                <a:latin typeface="Century Gothic" panose="020B0502020202020204" pitchFamily="34" charset="0"/>
              </a:rPr>
            </a:br>
            <a:r>
              <a:rPr lang="it-IT" sz="2000">
                <a:solidFill>
                  <a:schemeClr val="bg1"/>
                </a:solidFill>
                <a:latin typeface="Century Gothic" panose="020B0502020202020204" pitchFamily="34" charset="0"/>
              </a:rPr>
              <a:t>-11%</a:t>
            </a:r>
            <a:endParaRPr lang="it-IT" b="0">
              <a:solidFill>
                <a:schemeClr val="bg1"/>
              </a:solidFill>
              <a:latin typeface="Century Gothic" panose="020B0502020202020204" pitchFamily="34" charset="0"/>
            </a:endParaRPr>
          </a:p>
        </p:txBody>
      </p:sp>
      <p:cxnSp>
        <p:nvCxnSpPr>
          <p:cNvPr id="46" name="Connettore diritto 45">
            <a:extLst>
              <a:ext uri="{FF2B5EF4-FFF2-40B4-BE49-F238E27FC236}">
                <a16:creationId xmlns:a16="http://schemas.microsoft.com/office/drawing/2014/main" id="{4969475E-A809-4680-BC4B-26395717A161}"/>
              </a:ext>
            </a:extLst>
          </p:cNvPr>
          <p:cNvCxnSpPr>
            <a:cxnSpLocks/>
          </p:cNvCxnSpPr>
          <p:nvPr/>
        </p:nvCxnSpPr>
        <p:spPr bwMode="auto">
          <a:xfrm>
            <a:off x="11837158" y="2906663"/>
            <a:ext cx="0" cy="2664296"/>
          </a:xfrm>
          <a:prstGeom prst="line">
            <a:avLst/>
          </a:prstGeom>
          <a:noFill/>
          <a:ln w="12700" cap="flat" cmpd="sng" algn="ctr">
            <a:solidFill>
              <a:schemeClr val="tx1"/>
            </a:solidFill>
            <a:prstDash val="solid"/>
            <a:round/>
            <a:headEnd type="none" w="med" len="med"/>
            <a:tailEnd type="none" w="med" len="med"/>
          </a:ln>
          <a:effectLst/>
        </p:spPr>
      </p:cxnSp>
      <p:sp>
        <p:nvSpPr>
          <p:cNvPr id="47" name="CasellaDiTesto 46">
            <a:extLst>
              <a:ext uri="{FF2B5EF4-FFF2-40B4-BE49-F238E27FC236}">
                <a16:creationId xmlns:a16="http://schemas.microsoft.com/office/drawing/2014/main" id="{FF561A85-E321-408F-8670-7D82346005BA}"/>
              </a:ext>
            </a:extLst>
          </p:cNvPr>
          <p:cNvSpPr txBox="1"/>
          <p:nvPr/>
        </p:nvSpPr>
        <p:spPr>
          <a:xfrm>
            <a:off x="10740478" y="5244594"/>
            <a:ext cx="1178313" cy="758413"/>
          </a:xfrm>
          <a:prstGeom prst="rect">
            <a:avLst/>
          </a:prstGeom>
          <a:solidFill>
            <a:srgbClr val="C00000"/>
          </a:solidFill>
          <a:ln>
            <a:noFill/>
          </a:ln>
        </p:spPr>
        <p:txBody>
          <a:bodyPr wrap="square" rtlCol="0">
            <a:spAutoFit/>
          </a:bodyPr>
          <a:lstStyle/>
          <a:p>
            <a:pPr>
              <a:lnSpc>
                <a:spcPct val="110000"/>
              </a:lnSpc>
              <a:spcBef>
                <a:spcPts val="600"/>
              </a:spcBef>
            </a:pPr>
            <a:r>
              <a:rPr lang="it-IT" sz="1050" b="1" dirty="0">
                <a:solidFill>
                  <a:schemeClr val="bg1"/>
                </a:solidFill>
                <a:latin typeface="Century Gothic" panose="020B0502020202020204" pitchFamily="34" charset="0"/>
              </a:rPr>
              <a:t>2021 TRIM I su 2020 TRIM I</a:t>
            </a:r>
            <a:br>
              <a:rPr lang="it-IT" sz="1050" b="1" dirty="0">
                <a:solidFill>
                  <a:schemeClr val="bg1"/>
                </a:solidFill>
                <a:latin typeface="Century Gothic" panose="020B0502020202020204" pitchFamily="34" charset="0"/>
              </a:rPr>
            </a:br>
            <a:r>
              <a:rPr lang="it-IT" sz="2000" dirty="0">
                <a:solidFill>
                  <a:schemeClr val="bg1"/>
                </a:solidFill>
                <a:latin typeface="Century Gothic" panose="020B0502020202020204" pitchFamily="34" charset="0"/>
              </a:rPr>
              <a:t>-15%</a:t>
            </a:r>
            <a:endParaRPr lang="it-IT" b="0" dirty="0">
              <a:solidFill>
                <a:schemeClr val="bg1"/>
              </a:solidFill>
              <a:latin typeface="Century Gothic" panose="020B0502020202020204" pitchFamily="34" charset="0"/>
            </a:endParaRPr>
          </a:p>
        </p:txBody>
      </p:sp>
      <p:cxnSp>
        <p:nvCxnSpPr>
          <p:cNvPr id="11" name="Connettore 2 10">
            <a:extLst>
              <a:ext uri="{FF2B5EF4-FFF2-40B4-BE49-F238E27FC236}">
                <a16:creationId xmlns:a16="http://schemas.microsoft.com/office/drawing/2014/main" id="{26B9B436-A449-4985-8715-EB9D478B525F}"/>
              </a:ext>
            </a:extLst>
          </p:cNvPr>
          <p:cNvCxnSpPr>
            <a:cxnSpLocks/>
          </p:cNvCxnSpPr>
          <p:nvPr/>
        </p:nvCxnSpPr>
        <p:spPr bwMode="auto">
          <a:xfrm>
            <a:off x="847725" y="2809159"/>
            <a:ext cx="8953500" cy="0"/>
          </a:xfrm>
          <a:prstGeom prst="straightConnector1">
            <a:avLst/>
          </a:prstGeom>
          <a:noFill/>
          <a:ln w="12700" cap="flat" cmpd="sng" algn="ctr">
            <a:solidFill>
              <a:schemeClr val="tx1"/>
            </a:solidFill>
            <a:prstDash val="solid"/>
            <a:round/>
            <a:headEnd type="triangle"/>
            <a:tailEnd type="triangle"/>
          </a:ln>
          <a:effectLst/>
        </p:spPr>
      </p:cxnSp>
      <p:sp>
        <p:nvSpPr>
          <p:cNvPr id="48" name="CasellaDiTesto 47">
            <a:extLst>
              <a:ext uri="{FF2B5EF4-FFF2-40B4-BE49-F238E27FC236}">
                <a16:creationId xmlns:a16="http://schemas.microsoft.com/office/drawing/2014/main" id="{E3863FAA-FF41-49C9-B916-810C848B1427}"/>
              </a:ext>
            </a:extLst>
          </p:cNvPr>
          <p:cNvSpPr txBox="1"/>
          <p:nvPr/>
        </p:nvSpPr>
        <p:spPr>
          <a:xfrm>
            <a:off x="4586132" y="2414175"/>
            <a:ext cx="1476686" cy="369332"/>
          </a:xfrm>
          <a:prstGeom prst="rect">
            <a:avLst/>
          </a:prstGeom>
          <a:noFill/>
        </p:spPr>
        <p:txBody>
          <a:bodyPr wrap="none" rtlCol="0">
            <a:spAutoFit/>
          </a:bodyPr>
          <a:lstStyle/>
          <a:p>
            <a:pPr algn="ctr"/>
            <a:r>
              <a:rPr lang="it-IT" sz="1800" dirty="0">
                <a:latin typeface="Century Gothic" panose="020B0502020202020204" pitchFamily="34" charset="0"/>
              </a:rPr>
              <a:t>ANNO 2020</a:t>
            </a:r>
            <a:endParaRPr lang="it-IT" sz="1100" dirty="0">
              <a:latin typeface="Century Gothic" panose="020B0502020202020204" pitchFamily="34" charset="0"/>
            </a:endParaRPr>
          </a:p>
        </p:txBody>
      </p:sp>
      <p:cxnSp>
        <p:nvCxnSpPr>
          <p:cNvPr id="49" name="Connettore 2 48">
            <a:extLst>
              <a:ext uri="{FF2B5EF4-FFF2-40B4-BE49-F238E27FC236}">
                <a16:creationId xmlns:a16="http://schemas.microsoft.com/office/drawing/2014/main" id="{43B69D00-4BC5-4B19-AD49-770EEEC64C77}"/>
              </a:ext>
            </a:extLst>
          </p:cNvPr>
          <p:cNvCxnSpPr>
            <a:cxnSpLocks/>
          </p:cNvCxnSpPr>
          <p:nvPr/>
        </p:nvCxnSpPr>
        <p:spPr bwMode="auto">
          <a:xfrm>
            <a:off x="9949314" y="2809159"/>
            <a:ext cx="1948541" cy="0"/>
          </a:xfrm>
          <a:prstGeom prst="straightConnector1">
            <a:avLst/>
          </a:prstGeom>
          <a:noFill/>
          <a:ln w="12700" cap="flat" cmpd="sng" algn="ctr">
            <a:solidFill>
              <a:schemeClr val="tx1"/>
            </a:solidFill>
            <a:prstDash val="solid"/>
            <a:round/>
            <a:headEnd type="triangle"/>
            <a:tailEnd type="triangle"/>
          </a:ln>
          <a:effectLst/>
        </p:spPr>
      </p:cxnSp>
      <p:sp>
        <p:nvSpPr>
          <p:cNvPr id="50" name="CasellaDiTesto 49">
            <a:extLst>
              <a:ext uri="{FF2B5EF4-FFF2-40B4-BE49-F238E27FC236}">
                <a16:creationId xmlns:a16="http://schemas.microsoft.com/office/drawing/2014/main" id="{0DA51BE9-291D-421C-AFDB-A8B046D9CB86}"/>
              </a:ext>
            </a:extLst>
          </p:cNvPr>
          <p:cNvSpPr txBox="1"/>
          <p:nvPr/>
        </p:nvSpPr>
        <p:spPr>
          <a:xfrm>
            <a:off x="10185241" y="2414175"/>
            <a:ext cx="1476686" cy="369332"/>
          </a:xfrm>
          <a:prstGeom prst="rect">
            <a:avLst/>
          </a:prstGeom>
          <a:noFill/>
        </p:spPr>
        <p:txBody>
          <a:bodyPr wrap="none" rtlCol="0">
            <a:spAutoFit/>
          </a:bodyPr>
          <a:lstStyle/>
          <a:p>
            <a:pPr algn="ctr"/>
            <a:r>
              <a:rPr lang="it-IT" sz="1800" dirty="0">
                <a:latin typeface="Century Gothic" panose="020B0502020202020204" pitchFamily="34" charset="0"/>
              </a:rPr>
              <a:t>ANNO 2021</a:t>
            </a:r>
            <a:endParaRPr lang="it-IT" sz="1100" dirty="0">
              <a:latin typeface="Century Gothic" panose="020B0502020202020204" pitchFamily="34" charset="0"/>
            </a:endParaRPr>
          </a:p>
        </p:txBody>
      </p:sp>
    </p:spTree>
    <p:extLst>
      <p:ext uri="{BB962C8B-B14F-4D97-AF65-F5344CB8AC3E}">
        <p14:creationId xmlns:p14="http://schemas.microsoft.com/office/powerpoint/2010/main" val="4084742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827596F6-0C7A-48F4-AD0E-AC434917C7DF}"/>
              </a:ext>
            </a:extLst>
          </p:cNvPr>
          <p:cNvPicPr>
            <a:picLocks noChangeAspect="1"/>
          </p:cNvPicPr>
          <p:nvPr/>
        </p:nvPicPr>
        <p:blipFill rotWithShape="1">
          <a:blip r:embed="rId3"/>
          <a:srcRect l="18005"/>
          <a:stretch/>
        </p:blipFill>
        <p:spPr>
          <a:xfrm>
            <a:off x="2809875" y="1800615"/>
            <a:ext cx="6564735" cy="4705990"/>
          </a:xfrm>
          <a:prstGeom prst="rect">
            <a:avLst/>
          </a:prstGeom>
        </p:spPr>
      </p:pic>
      <p:sp>
        <p:nvSpPr>
          <p:cNvPr id="22" name="Titolo 1">
            <a:extLst>
              <a:ext uri="{FF2B5EF4-FFF2-40B4-BE49-F238E27FC236}">
                <a16:creationId xmlns:a16="http://schemas.microsoft.com/office/drawing/2014/main" id="{DEB0ACC4-94A3-4578-9DBC-8D18ED64B9F3}"/>
              </a:ext>
            </a:extLst>
          </p:cNvPr>
          <p:cNvSpPr txBox="1">
            <a:spLocks/>
          </p:cNvSpPr>
          <p:nvPr/>
        </p:nvSpPr>
        <p:spPr>
          <a:xfrm>
            <a:off x="335360" y="248643"/>
            <a:ext cx="11737304" cy="747994"/>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Consumi in Italia </a:t>
            </a:r>
            <a:r>
              <a:rPr lang="it-IT" sz="2200" dirty="0">
                <a:solidFill>
                  <a:srgbClr val="203864"/>
                </a:solidFill>
                <a:latin typeface="Century Gothic" panose="020B0502020202020204" pitchFamily="34" charset="0"/>
                <a:cs typeface="Arial"/>
              </a:rPr>
              <a:t>| </a:t>
            </a:r>
            <a:r>
              <a:rPr lang="it-IT" sz="2200" dirty="0">
                <a:latin typeface="Century Gothic" panose="020B0502020202020204" pitchFamily="34" charset="0"/>
                <a:ea typeface="+mj-ea"/>
                <a:cs typeface="Arial"/>
              </a:rPr>
              <a:t>Allarmante la situazione dei comparti della ristorazione, </a:t>
            </a:r>
          </a:p>
          <a:p>
            <a:pPr>
              <a:defRPr/>
            </a:pPr>
            <a:r>
              <a:rPr lang="it-IT" sz="2200" dirty="0">
                <a:latin typeface="Century Gothic" panose="020B0502020202020204" pitchFamily="34" charset="0"/>
                <a:ea typeface="+mj-ea"/>
                <a:cs typeface="Arial"/>
              </a:rPr>
              <a:t>la ricezione turistica e i servizi ricreativi in termini di variazione negativa dei consumi.</a:t>
            </a:r>
            <a:endParaRPr lang="it-IT" sz="2200" i="1" dirty="0">
              <a:solidFill>
                <a:srgbClr val="FF0000"/>
              </a:solidFill>
              <a:latin typeface="Century Gothic" panose="020B0502020202020204" pitchFamily="34" charset="0"/>
              <a:ea typeface="+mj-ea"/>
              <a:cs typeface="Arial"/>
            </a:endParaRPr>
          </a:p>
        </p:txBody>
      </p:sp>
      <p:sp>
        <p:nvSpPr>
          <p:cNvPr id="23" name="Rettangolo 93">
            <a:extLst>
              <a:ext uri="{FF2B5EF4-FFF2-40B4-BE49-F238E27FC236}">
                <a16:creationId xmlns:a16="http://schemas.microsoft.com/office/drawing/2014/main" id="{738296A7-F66F-4B2C-A70D-F59BC7F03B7E}"/>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a:t>
            </a:r>
            <a:r>
              <a:rPr lang="it-IT" sz="1000" b="0" err="1">
                <a:latin typeface="Century Gothic" panose="020B0502020202020204" pitchFamily="34" charset="0"/>
              </a:rPr>
              <a:t>Research</a:t>
            </a:r>
            <a:r>
              <a:rPr lang="it-IT" sz="1000" b="0">
                <a:latin typeface="Century Gothic" panose="020B0502020202020204" pitchFamily="34" charset="0"/>
              </a:rPr>
              <a:t> su dati Confcommercio Imprese per l’Italia.</a:t>
            </a:r>
            <a:endParaRPr lang="it-IT" sz="1000" b="0" i="1">
              <a:latin typeface="Century Gothic" panose="020B0502020202020204" pitchFamily="34" charset="0"/>
            </a:endParaRPr>
          </a:p>
        </p:txBody>
      </p:sp>
      <p:sp>
        <p:nvSpPr>
          <p:cNvPr id="26" name="CasellaDiTesto 25">
            <a:extLst>
              <a:ext uri="{FF2B5EF4-FFF2-40B4-BE49-F238E27FC236}">
                <a16:creationId xmlns:a16="http://schemas.microsoft.com/office/drawing/2014/main" id="{720BD220-6328-4C60-A4E4-286D081252C3}"/>
              </a:ext>
            </a:extLst>
          </p:cNvPr>
          <p:cNvSpPr txBox="1"/>
          <p:nvPr/>
        </p:nvSpPr>
        <p:spPr>
          <a:xfrm>
            <a:off x="723299" y="5862225"/>
            <a:ext cx="1803700" cy="353943"/>
          </a:xfrm>
          <a:prstGeom prst="rect">
            <a:avLst/>
          </a:prstGeom>
          <a:noFill/>
        </p:spPr>
        <p:txBody>
          <a:bodyPr wrap="none" rtlCol="0">
            <a:spAutoFit/>
          </a:bodyPr>
          <a:lstStyle/>
          <a:p>
            <a:r>
              <a:rPr lang="it-IT" sz="1700" dirty="0">
                <a:latin typeface="Century Gothic" panose="020B0502020202020204" pitchFamily="34" charset="0"/>
              </a:rPr>
              <a:t>Servizi ricreativi</a:t>
            </a:r>
          </a:p>
        </p:txBody>
      </p:sp>
      <p:sp>
        <p:nvSpPr>
          <p:cNvPr id="27" name="CasellaDiTesto 26">
            <a:extLst>
              <a:ext uri="{FF2B5EF4-FFF2-40B4-BE49-F238E27FC236}">
                <a16:creationId xmlns:a16="http://schemas.microsoft.com/office/drawing/2014/main" id="{BE1952D4-5706-4B81-B0C9-284026E68E54}"/>
              </a:ext>
            </a:extLst>
          </p:cNvPr>
          <p:cNvSpPr txBox="1"/>
          <p:nvPr/>
        </p:nvSpPr>
        <p:spPr>
          <a:xfrm>
            <a:off x="723299" y="5318707"/>
            <a:ext cx="1957587" cy="353943"/>
          </a:xfrm>
          <a:prstGeom prst="rect">
            <a:avLst/>
          </a:prstGeom>
          <a:noFill/>
        </p:spPr>
        <p:txBody>
          <a:bodyPr wrap="none" rtlCol="0">
            <a:spAutoFit/>
          </a:bodyPr>
          <a:lstStyle/>
          <a:p>
            <a:r>
              <a:rPr lang="it-IT" sz="1700" dirty="0">
                <a:latin typeface="Century Gothic" panose="020B0502020202020204" pitchFamily="34" charset="0"/>
              </a:rPr>
              <a:t>Strutture ricettive</a:t>
            </a:r>
          </a:p>
        </p:txBody>
      </p:sp>
      <p:sp>
        <p:nvSpPr>
          <p:cNvPr id="29" name="CasellaDiTesto 28">
            <a:extLst>
              <a:ext uri="{FF2B5EF4-FFF2-40B4-BE49-F238E27FC236}">
                <a16:creationId xmlns:a16="http://schemas.microsoft.com/office/drawing/2014/main" id="{B6E82457-E664-4E55-9F79-144F6E0215CF}"/>
              </a:ext>
            </a:extLst>
          </p:cNvPr>
          <p:cNvSpPr txBox="1"/>
          <p:nvPr/>
        </p:nvSpPr>
        <p:spPr>
          <a:xfrm>
            <a:off x="723299" y="4775678"/>
            <a:ext cx="1430199" cy="353943"/>
          </a:xfrm>
          <a:prstGeom prst="rect">
            <a:avLst/>
          </a:prstGeom>
          <a:noFill/>
        </p:spPr>
        <p:txBody>
          <a:bodyPr wrap="none" rtlCol="0">
            <a:spAutoFit/>
          </a:bodyPr>
          <a:lstStyle/>
          <a:p>
            <a:r>
              <a:rPr lang="it-IT" sz="1700" dirty="0">
                <a:latin typeface="Century Gothic" panose="020B0502020202020204" pitchFamily="34" charset="0"/>
              </a:rPr>
              <a:t>Ristorazione</a:t>
            </a:r>
          </a:p>
        </p:txBody>
      </p:sp>
      <p:sp>
        <p:nvSpPr>
          <p:cNvPr id="30" name="CasellaDiTesto 29">
            <a:extLst>
              <a:ext uri="{FF2B5EF4-FFF2-40B4-BE49-F238E27FC236}">
                <a16:creationId xmlns:a16="http://schemas.microsoft.com/office/drawing/2014/main" id="{4D74FD7E-5593-4C2D-910F-DC8B62F9AF24}"/>
              </a:ext>
            </a:extLst>
          </p:cNvPr>
          <p:cNvSpPr txBox="1"/>
          <p:nvPr/>
        </p:nvSpPr>
        <p:spPr>
          <a:xfrm>
            <a:off x="723299" y="4227788"/>
            <a:ext cx="1029448" cy="353943"/>
          </a:xfrm>
          <a:prstGeom prst="rect">
            <a:avLst/>
          </a:prstGeom>
          <a:noFill/>
        </p:spPr>
        <p:txBody>
          <a:bodyPr wrap="none" rtlCol="0">
            <a:spAutoFit/>
          </a:bodyPr>
          <a:lstStyle/>
          <a:p>
            <a:r>
              <a:rPr lang="it-IT" sz="1700" dirty="0">
                <a:latin typeface="Century Gothic" panose="020B0502020202020204" pitchFamily="34" charset="0"/>
              </a:rPr>
              <a:t>Mobilità</a:t>
            </a:r>
          </a:p>
        </p:txBody>
      </p:sp>
      <p:sp>
        <p:nvSpPr>
          <p:cNvPr id="31" name="CasellaDiTesto 30">
            <a:extLst>
              <a:ext uri="{FF2B5EF4-FFF2-40B4-BE49-F238E27FC236}">
                <a16:creationId xmlns:a16="http://schemas.microsoft.com/office/drawing/2014/main" id="{4FBFA363-2CE7-4BA8-8DD0-0F15005DF2C7}"/>
              </a:ext>
            </a:extLst>
          </p:cNvPr>
          <p:cNvSpPr txBox="1"/>
          <p:nvPr/>
        </p:nvSpPr>
        <p:spPr>
          <a:xfrm>
            <a:off x="723299" y="3689423"/>
            <a:ext cx="1766830" cy="353943"/>
          </a:xfrm>
          <a:prstGeom prst="rect">
            <a:avLst/>
          </a:prstGeom>
          <a:noFill/>
        </p:spPr>
        <p:txBody>
          <a:bodyPr wrap="none" rtlCol="0">
            <a:spAutoFit/>
          </a:bodyPr>
          <a:lstStyle/>
          <a:p>
            <a:r>
              <a:rPr lang="it-IT" sz="1700" dirty="0">
                <a:latin typeface="Century Gothic" panose="020B0502020202020204" pitchFamily="34" charset="0"/>
              </a:rPr>
              <a:t>Abbigliamento</a:t>
            </a:r>
          </a:p>
        </p:txBody>
      </p:sp>
      <p:sp>
        <p:nvSpPr>
          <p:cNvPr id="32" name="CasellaDiTesto 31">
            <a:extLst>
              <a:ext uri="{FF2B5EF4-FFF2-40B4-BE49-F238E27FC236}">
                <a16:creationId xmlns:a16="http://schemas.microsoft.com/office/drawing/2014/main" id="{25E2B70A-E729-4EF2-A30B-7E7267A079FF}"/>
              </a:ext>
            </a:extLst>
          </p:cNvPr>
          <p:cNvSpPr txBox="1"/>
          <p:nvPr/>
        </p:nvSpPr>
        <p:spPr>
          <a:xfrm>
            <a:off x="723299" y="3141533"/>
            <a:ext cx="2223686" cy="353943"/>
          </a:xfrm>
          <a:prstGeom prst="rect">
            <a:avLst/>
          </a:prstGeom>
          <a:noFill/>
        </p:spPr>
        <p:txBody>
          <a:bodyPr wrap="none" rtlCol="0">
            <a:spAutoFit/>
          </a:bodyPr>
          <a:lstStyle/>
          <a:p>
            <a:r>
              <a:rPr lang="it-IT" sz="1700" dirty="0">
                <a:latin typeface="Century Gothic" panose="020B0502020202020204" pitchFamily="34" charset="0"/>
              </a:rPr>
              <a:t>Cura della persona</a:t>
            </a:r>
          </a:p>
        </p:txBody>
      </p:sp>
      <p:sp>
        <p:nvSpPr>
          <p:cNvPr id="33" name="CasellaDiTesto 32">
            <a:extLst>
              <a:ext uri="{FF2B5EF4-FFF2-40B4-BE49-F238E27FC236}">
                <a16:creationId xmlns:a16="http://schemas.microsoft.com/office/drawing/2014/main" id="{C6A644DC-0A98-40EF-9909-B075FECA5834}"/>
              </a:ext>
            </a:extLst>
          </p:cNvPr>
          <p:cNvSpPr txBox="1"/>
          <p:nvPr/>
        </p:nvSpPr>
        <p:spPr>
          <a:xfrm>
            <a:off x="723299" y="2603168"/>
            <a:ext cx="1882247" cy="353943"/>
          </a:xfrm>
          <a:prstGeom prst="rect">
            <a:avLst/>
          </a:prstGeom>
          <a:noFill/>
        </p:spPr>
        <p:txBody>
          <a:bodyPr wrap="none" rtlCol="0">
            <a:spAutoFit/>
          </a:bodyPr>
          <a:lstStyle/>
          <a:p>
            <a:r>
              <a:rPr lang="it-IT" sz="1700" dirty="0">
                <a:latin typeface="Century Gothic" panose="020B0502020202020204" pitchFamily="34" charset="0"/>
              </a:rPr>
              <a:t>Beni per la casa</a:t>
            </a:r>
          </a:p>
        </p:txBody>
      </p:sp>
      <p:sp>
        <p:nvSpPr>
          <p:cNvPr id="34" name="CasellaDiTesto 33">
            <a:extLst>
              <a:ext uri="{FF2B5EF4-FFF2-40B4-BE49-F238E27FC236}">
                <a16:creationId xmlns:a16="http://schemas.microsoft.com/office/drawing/2014/main" id="{DBB3FBBC-5749-474E-B14C-E89A268C052F}"/>
              </a:ext>
            </a:extLst>
          </p:cNvPr>
          <p:cNvSpPr txBox="1"/>
          <p:nvPr/>
        </p:nvSpPr>
        <p:spPr>
          <a:xfrm>
            <a:off x="723299" y="2044701"/>
            <a:ext cx="1260281" cy="353943"/>
          </a:xfrm>
          <a:prstGeom prst="rect">
            <a:avLst/>
          </a:prstGeom>
          <a:noFill/>
        </p:spPr>
        <p:txBody>
          <a:bodyPr wrap="none" rtlCol="0">
            <a:spAutoFit/>
          </a:bodyPr>
          <a:lstStyle/>
          <a:p>
            <a:r>
              <a:rPr lang="it-IT" sz="1700" dirty="0">
                <a:latin typeface="Century Gothic" panose="020B0502020202020204" pitchFamily="34" charset="0"/>
              </a:rPr>
              <a:t>Alimentari</a:t>
            </a:r>
          </a:p>
        </p:txBody>
      </p:sp>
      <p:sp>
        <p:nvSpPr>
          <p:cNvPr id="35" name="CasellaDiTesto 34">
            <a:extLst>
              <a:ext uri="{FF2B5EF4-FFF2-40B4-BE49-F238E27FC236}">
                <a16:creationId xmlns:a16="http://schemas.microsoft.com/office/drawing/2014/main" id="{BEAFF0F0-A666-4A25-8242-F97E18643B8B}"/>
              </a:ext>
            </a:extLst>
          </p:cNvPr>
          <p:cNvSpPr txBox="1"/>
          <p:nvPr/>
        </p:nvSpPr>
        <p:spPr>
          <a:xfrm>
            <a:off x="388318" y="1311097"/>
            <a:ext cx="11540330" cy="584775"/>
          </a:xfrm>
          <a:prstGeom prst="rect">
            <a:avLst/>
          </a:prstGeom>
          <a:solidFill>
            <a:srgbClr val="203864"/>
          </a:solidFill>
          <a:ln>
            <a:solidFill>
              <a:schemeClr val="bg1"/>
            </a:solidFill>
          </a:ln>
        </p:spPr>
        <p:txBody>
          <a:bodyPr wrap="square" rtlCol="0">
            <a:spAutoFit/>
          </a:bodyPr>
          <a:lstStyle/>
          <a:p>
            <a:r>
              <a:rPr lang="it-IT" sz="2000" b="1" u="sng" dirty="0">
                <a:solidFill>
                  <a:schemeClr val="bg1"/>
                </a:solidFill>
                <a:latin typeface="Century Gothic" panose="020B0502020202020204" pitchFamily="34" charset="0"/>
              </a:rPr>
              <a:t>Variazione dei consumi </a:t>
            </a:r>
            <a:r>
              <a:rPr lang="it-IT" sz="2000" u="sng" dirty="0">
                <a:solidFill>
                  <a:schemeClr val="bg1"/>
                </a:solidFill>
                <a:latin typeface="Century Gothic" panose="020B0502020202020204" pitchFamily="34" charset="0"/>
              </a:rPr>
              <a:t>in un anno di pandemia</a:t>
            </a:r>
            <a:endParaRPr lang="it-IT" sz="2000" b="0" i="1" u="sng" dirty="0">
              <a:solidFill>
                <a:schemeClr val="bg1"/>
              </a:solidFill>
              <a:latin typeface="Century Gothic" panose="020B0502020202020204" pitchFamily="34" charset="0"/>
            </a:endParaRPr>
          </a:p>
          <a:p>
            <a:r>
              <a:rPr lang="it-IT" sz="1200" b="0" i="1" dirty="0">
                <a:solidFill>
                  <a:schemeClr val="bg1"/>
                </a:solidFill>
                <a:latin typeface="Century Gothic" panose="020B0502020202020204" pitchFamily="34" charset="0"/>
              </a:rPr>
              <a:t>(Variazione dei consumi nel 2020 sul 2019 per settore di attività economica)</a:t>
            </a:r>
            <a:endParaRPr lang="it-IT" sz="1200" b="0" dirty="0">
              <a:solidFill>
                <a:schemeClr val="bg1"/>
              </a:solidFill>
              <a:latin typeface="Century Gothic" panose="020B0502020202020204" pitchFamily="34" charset="0"/>
            </a:endParaRPr>
          </a:p>
        </p:txBody>
      </p:sp>
      <p:sp>
        <p:nvSpPr>
          <p:cNvPr id="36" name="CasellaDiTesto 35">
            <a:extLst>
              <a:ext uri="{FF2B5EF4-FFF2-40B4-BE49-F238E27FC236}">
                <a16:creationId xmlns:a16="http://schemas.microsoft.com/office/drawing/2014/main" id="{0FBF1F46-61ED-46CB-971B-93C660AB7EDA}"/>
              </a:ext>
            </a:extLst>
          </p:cNvPr>
          <p:cNvSpPr txBox="1"/>
          <p:nvPr/>
        </p:nvSpPr>
        <p:spPr>
          <a:xfrm>
            <a:off x="9163749" y="2244832"/>
            <a:ext cx="2228495" cy="3908762"/>
          </a:xfrm>
          <a:prstGeom prst="rect">
            <a:avLst/>
          </a:prstGeom>
          <a:noFill/>
        </p:spPr>
        <p:txBody>
          <a:bodyPr wrap="none" rtlCol="0">
            <a:spAutoFit/>
          </a:bodyPr>
          <a:lstStyle/>
          <a:p>
            <a:r>
              <a:rPr lang="it-IT" sz="3200" b="0" dirty="0">
                <a:latin typeface="Century Gothic" panose="020B0502020202020204" pitchFamily="34" charset="0"/>
              </a:rPr>
              <a:t>CONSUMI </a:t>
            </a:r>
          </a:p>
          <a:p>
            <a:r>
              <a:rPr lang="it-IT" sz="3200" b="0" dirty="0">
                <a:latin typeface="Century Gothic" panose="020B0502020202020204" pitchFamily="34" charset="0"/>
              </a:rPr>
              <a:t>SERVIZI</a:t>
            </a:r>
          </a:p>
          <a:p>
            <a:r>
              <a:rPr lang="it-IT" sz="4400" dirty="0">
                <a:latin typeface="Century Gothic" panose="020B0502020202020204" pitchFamily="34" charset="0"/>
              </a:rPr>
              <a:t>-30%</a:t>
            </a:r>
          </a:p>
          <a:p>
            <a:endParaRPr lang="it-IT" sz="3200" b="0" dirty="0">
              <a:latin typeface="Century Gothic" panose="020B0502020202020204" pitchFamily="34" charset="0"/>
            </a:endParaRPr>
          </a:p>
          <a:p>
            <a:r>
              <a:rPr lang="it-IT" sz="3200" b="0" dirty="0">
                <a:latin typeface="Century Gothic" panose="020B0502020202020204" pitchFamily="34" charset="0"/>
              </a:rPr>
              <a:t>CONSUMI </a:t>
            </a:r>
            <a:br>
              <a:rPr lang="it-IT" sz="3200" b="0" dirty="0">
                <a:latin typeface="Century Gothic" panose="020B0502020202020204" pitchFamily="34" charset="0"/>
              </a:rPr>
            </a:br>
            <a:r>
              <a:rPr lang="it-IT" sz="3200" b="0" dirty="0">
                <a:latin typeface="Century Gothic" panose="020B0502020202020204" pitchFamily="34" charset="0"/>
              </a:rPr>
              <a:t>BENI</a:t>
            </a:r>
          </a:p>
          <a:p>
            <a:r>
              <a:rPr lang="it-IT" sz="4400" dirty="0">
                <a:latin typeface="Century Gothic" panose="020B0502020202020204" pitchFamily="34" charset="0"/>
              </a:rPr>
              <a:t>-8%</a:t>
            </a:r>
            <a:endParaRPr lang="it-IT" sz="2800" dirty="0">
              <a:latin typeface="Century Gothic" panose="020B0502020202020204" pitchFamily="34" charset="0"/>
            </a:endParaRPr>
          </a:p>
        </p:txBody>
      </p:sp>
    </p:spTree>
    <p:extLst>
      <p:ext uri="{BB962C8B-B14F-4D97-AF65-F5344CB8AC3E}">
        <p14:creationId xmlns:p14="http://schemas.microsoft.com/office/powerpoint/2010/main" val="1952882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2">
            <a:extLst>
              <a:ext uri="{FF2B5EF4-FFF2-40B4-BE49-F238E27FC236}">
                <a16:creationId xmlns:a16="http://schemas.microsoft.com/office/drawing/2014/main" id="{CEA3A931-A825-4BFE-B52E-D4BD15EAB86E}"/>
              </a:ext>
            </a:extLst>
          </p:cNvPr>
          <p:cNvSpPr>
            <a:spLocks noChangeArrowheads="1"/>
          </p:cNvSpPr>
          <p:nvPr/>
        </p:nvSpPr>
        <p:spPr bwMode="auto">
          <a:xfrm>
            <a:off x="835919" y="897882"/>
            <a:ext cx="24160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None/>
            </a:pPr>
            <a:r>
              <a:rPr lang="it-IT" altLang="it-IT" sz="4400" b="1" u="sng">
                <a:solidFill>
                  <a:srgbClr val="203864"/>
                </a:solidFill>
                <a:latin typeface="Century Gothic" panose="020B0502020202020204" pitchFamily="34" charset="0"/>
              </a:rPr>
              <a:t>Agenda</a:t>
            </a:r>
          </a:p>
        </p:txBody>
      </p:sp>
      <p:sp>
        <p:nvSpPr>
          <p:cNvPr id="14" name="Sottotitolo 3">
            <a:extLst>
              <a:ext uri="{FF2B5EF4-FFF2-40B4-BE49-F238E27FC236}">
                <a16:creationId xmlns:a16="http://schemas.microsoft.com/office/drawing/2014/main" id="{7BA920EA-FD2A-4DAE-B00E-DAB732D619B4}"/>
              </a:ext>
            </a:extLst>
          </p:cNvPr>
          <p:cNvSpPr txBox="1">
            <a:spLocks/>
          </p:cNvSpPr>
          <p:nvPr/>
        </p:nvSpPr>
        <p:spPr bwMode="auto">
          <a:xfrm>
            <a:off x="4768703" y="1870044"/>
            <a:ext cx="6987354" cy="420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indent="0" eaLnBrk="1" hangingPunct="1">
              <a:spcBef>
                <a:spcPts val="1700"/>
              </a:spcBef>
            </a:pPr>
            <a:r>
              <a:rPr lang="it-IT" altLang="it-IT" sz="2100" dirty="0">
                <a:solidFill>
                  <a:srgbClr val="203864"/>
                </a:solidFill>
                <a:latin typeface="Century Gothic" panose="020B0502020202020204" pitchFamily="34" charset="0"/>
                <a:cs typeface="Arial" panose="020B0604020202020204" pitchFamily="34" charset="0"/>
              </a:rPr>
              <a:t>Considerazioni generali di sintesi</a:t>
            </a:r>
          </a:p>
          <a:p>
            <a:pPr marL="0" indent="0" eaLnBrk="1" hangingPunct="1">
              <a:spcBef>
                <a:spcPts val="1700"/>
              </a:spcBef>
            </a:pPr>
            <a:r>
              <a:rPr lang="it-IT" altLang="it-IT" sz="2100" dirty="0">
                <a:solidFill>
                  <a:srgbClr val="203864"/>
                </a:solidFill>
                <a:latin typeface="Century Gothic" panose="020B0502020202020204" pitchFamily="34" charset="0"/>
                <a:cs typeface="Arial" panose="020B0604020202020204" pitchFamily="34" charset="0"/>
              </a:rPr>
              <a:t>Gli effetti della crisi sul tessuto imprenditoriale</a:t>
            </a:r>
          </a:p>
          <a:p>
            <a:pPr marL="0" indent="0" eaLnBrk="1" hangingPunct="1">
              <a:spcBef>
                <a:spcPts val="1700"/>
              </a:spcBef>
            </a:pPr>
            <a:r>
              <a:rPr lang="it-IT" altLang="it-IT" sz="2100" dirty="0">
                <a:solidFill>
                  <a:srgbClr val="203864"/>
                </a:solidFill>
                <a:latin typeface="Century Gothic" panose="020B0502020202020204" pitchFamily="34" charset="0"/>
                <a:cs typeface="Arial" panose="020B0604020202020204" pitchFamily="34" charset="0"/>
              </a:rPr>
              <a:t>Clima di fiducia</a:t>
            </a:r>
          </a:p>
          <a:p>
            <a:pPr marL="0" indent="0" eaLnBrk="1" hangingPunct="1">
              <a:spcBef>
                <a:spcPts val="1700"/>
              </a:spcBef>
            </a:pPr>
            <a:r>
              <a:rPr lang="it-IT" altLang="it-IT" sz="2100" dirty="0">
                <a:solidFill>
                  <a:srgbClr val="203864"/>
                </a:solidFill>
                <a:latin typeface="Century Gothic" panose="020B0502020202020204" pitchFamily="34" charset="0"/>
                <a:cs typeface="Arial" panose="020B0604020202020204" pitchFamily="34" charset="0"/>
              </a:rPr>
              <a:t>Consumi e ricavi</a:t>
            </a:r>
          </a:p>
          <a:p>
            <a:pPr marL="0" indent="0" eaLnBrk="1" hangingPunct="1">
              <a:spcBef>
                <a:spcPts val="1700"/>
              </a:spcBef>
            </a:pPr>
            <a:r>
              <a:rPr lang="it-IT" altLang="it-IT" sz="2100" dirty="0">
                <a:solidFill>
                  <a:srgbClr val="203864"/>
                </a:solidFill>
                <a:latin typeface="Century Gothic" panose="020B0502020202020204" pitchFamily="34" charset="0"/>
                <a:cs typeface="Arial" panose="020B0604020202020204" pitchFamily="34" charset="0"/>
              </a:rPr>
              <a:t>Occupazione</a:t>
            </a:r>
          </a:p>
          <a:p>
            <a:pPr marL="0" indent="0" eaLnBrk="1" hangingPunct="1">
              <a:spcBef>
                <a:spcPts val="1700"/>
              </a:spcBef>
            </a:pPr>
            <a:r>
              <a:rPr lang="it-IT" altLang="it-IT" sz="2100" dirty="0">
                <a:solidFill>
                  <a:srgbClr val="203864"/>
                </a:solidFill>
                <a:latin typeface="Century Gothic" panose="020B0502020202020204" pitchFamily="34" charset="0"/>
                <a:cs typeface="Arial" panose="020B0604020202020204" pitchFamily="34" charset="0"/>
              </a:rPr>
              <a:t>Liquidità e credito</a:t>
            </a:r>
          </a:p>
          <a:p>
            <a:pPr marL="0" indent="0" eaLnBrk="1" hangingPunct="1">
              <a:spcBef>
                <a:spcPts val="1700"/>
              </a:spcBef>
            </a:pPr>
            <a:r>
              <a:rPr lang="it-IT" altLang="it-IT" sz="2100" dirty="0">
                <a:solidFill>
                  <a:srgbClr val="203864"/>
                </a:solidFill>
                <a:latin typeface="Century Gothic" panose="020B0502020202020204" pitchFamily="34" charset="0"/>
                <a:cs typeface="Arial" panose="020B0604020202020204" pitchFamily="34" charset="0"/>
              </a:rPr>
              <a:t>Impatto della criminalità</a:t>
            </a:r>
          </a:p>
          <a:p>
            <a:pPr marL="0" indent="0" eaLnBrk="1" hangingPunct="1">
              <a:spcBef>
                <a:spcPts val="1700"/>
              </a:spcBef>
            </a:pPr>
            <a:r>
              <a:rPr lang="it-IT" altLang="it-IT" sz="2100" dirty="0">
                <a:solidFill>
                  <a:srgbClr val="203864"/>
                </a:solidFill>
                <a:latin typeface="Century Gothic" panose="020B0502020202020204" pitchFamily="34" charset="0"/>
                <a:cs typeface="Arial" panose="020B0604020202020204" pitchFamily="34" charset="0"/>
              </a:rPr>
              <a:t>Misure anticrisi</a:t>
            </a:r>
          </a:p>
        </p:txBody>
      </p:sp>
      <p:pic>
        <p:nvPicPr>
          <p:cNvPr id="15" name="Elemento grafico 14" descr="Grafico a barre">
            <a:extLst>
              <a:ext uri="{FF2B5EF4-FFF2-40B4-BE49-F238E27FC236}">
                <a16:creationId xmlns:a16="http://schemas.microsoft.com/office/drawing/2014/main" id="{6F0B77A9-CC2A-422E-840C-717458D9367F}"/>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81880" y="3433335"/>
            <a:ext cx="516155" cy="516155"/>
          </a:xfrm>
          <a:prstGeom prst="rect">
            <a:avLst/>
          </a:prstGeom>
        </p:spPr>
      </p:pic>
      <p:pic>
        <p:nvPicPr>
          <p:cNvPr id="16" name="Elemento grafico 15" descr="Monete">
            <a:extLst>
              <a:ext uri="{FF2B5EF4-FFF2-40B4-BE49-F238E27FC236}">
                <a16:creationId xmlns:a16="http://schemas.microsoft.com/office/drawing/2014/main" id="{893683C3-DB63-49F3-B0E2-C2A154ED7F98}"/>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81880" y="4526945"/>
            <a:ext cx="516155" cy="516155"/>
          </a:xfrm>
          <a:prstGeom prst="rect">
            <a:avLst/>
          </a:prstGeom>
        </p:spPr>
      </p:pic>
      <p:pic>
        <p:nvPicPr>
          <p:cNvPr id="27" name="Elemento grafico 26" descr="Stretta di mano">
            <a:extLst>
              <a:ext uri="{FF2B5EF4-FFF2-40B4-BE49-F238E27FC236}">
                <a16:creationId xmlns:a16="http://schemas.microsoft.com/office/drawing/2014/main" id="{84BDBBB1-CE3D-40D3-B248-6C98511216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56072" y="2900038"/>
            <a:ext cx="567771" cy="567771"/>
          </a:xfrm>
          <a:prstGeom prst="rect">
            <a:avLst/>
          </a:prstGeom>
        </p:spPr>
      </p:pic>
      <p:pic>
        <p:nvPicPr>
          <p:cNvPr id="28" name="Elemento grafico 27" descr="Rete">
            <a:extLst>
              <a:ext uri="{FF2B5EF4-FFF2-40B4-BE49-F238E27FC236}">
                <a16:creationId xmlns:a16="http://schemas.microsoft.com/office/drawing/2014/main" id="{BA733A77-C76B-4FAB-B816-E04522728DF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81880" y="2364406"/>
            <a:ext cx="516155" cy="516155"/>
          </a:xfrm>
          <a:prstGeom prst="rect">
            <a:avLst/>
          </a:prstGeom>
        </p:spPr>
      </p:pic>
      <p:pic>
        <p:nvPicPr>
          <p:cNvPr id="29" name="Elemento grafico 28" descr="Professore">
            <a:extLst>
              <a:ext uri="{FF2B5EF4-FFF2-40B4-BE49-F238E27FC236}">
                <a16:creationId xmlns:a16="http://schemas.microsoft.com/office/drawing/2014/main" id="{C559D827-38C4-488D-A65B-22612424197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81880" y="1810217"/>
            <a:ext cx="516155" cy="516155"/>
          </a:xfrm>
          <a:prstGeom prst="rect">
            <a:avLst/>
          </a:prstGeom>
        </p:spPr>
      </p:pic>
      <p:pic>
        <p:nvPicPr>
          <p:cNvPr id="30" name="Elemento grafico 29" descr="Pubblico di riferimento">
            <a:extLst>
              <a:ext uri="{FF2B5EF4-FFF2-40B4-BE49-F238E27FC236}">
                <a16:creationId xmlns:a16="http://schemas.microsoft.com/office/drawing/2014/main" id="{E8DC9DCC-F61F-47DC-97A0-179C00CED61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156072" y="3973340"/>
            <a:ext cx="567771" cy="567771"/>
          </a:xfrm>
          <a:prstGeom prst="rect">
            <a:avLst/>
          </a:prstGeom>
        </p:spPr>
      </p:pic>
      <p:pic>
        <p:nvPicPr>
          <p:cNvPr id="32" name="Elemento grafico 31" descr="Tassa">
            <a:extLst>
              <a:ext uri="{FF2B5EF4-FFF2-40B4-BE49-F238E27FC236}">
                <a16:creationId xmlns:a16="http://schemas.microsoft.com/office/drawing/2014/main" id="{BBF35DB8-99F5-44B7-99D6-04269051C59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181880" y="5553464"/>
            <a:ext cx="516155" cy="516155"/>
          </a:xfrm>
          <a:prstGeom prst="rect">
            <a:avLst/>
          </a:prstGeom>
        </p:spPr>
      </p:pic>
      <p:pic>
        <p:nvPicPr>
          <p:cNvPr id="33" name="Elemento grafico 32" descr="Avviso">
            <a:extLst>
              <a:ext uri="{FF2B5EF4-FFF2-40B4-BE49-F238E27FC236}">
                <a16:creationId xmlns:a16="http://schemas.microsoft.com/office/drawing/2014/main" id="{D4284C03-52E2-4AFD-AE1C-6E14619D34C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226670" y="5068863"/>
            <a:ext cx="426575" cy="4265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a:extLst>
              <a:ext uri="{FF2B5EF4-FFF2-40B4-BE49-F238E27FC236}">
                <a16:creationId xmlns:a16="http://schemas.microsoft.com/office/drawing/2014/main" id="{42B62AD8-8843-4A74-B8EB-85C7D18655CB}"/>
              </a:ext>
            </a:extLst>
          </p:cNvPr>
          <p:cNvSpPr txBox="1">
            <a:spLocks/>
          </p:cNvSpPr>
          <p:nvPr/>
        </p:nvSpPr>
        <p:spPr>
          <a:xfrm>
            <a:off x="335360" y="248643"/>
            <a:ext cx="11856640" cy="747994"/>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Consumi in Italia e in VDA </a:t>
            </a:r>
            <a:r>
              <a:rPr lang="it-IT" sz="2200" dirty="0">
                <a:solidFill>
                  <a:srgbClr val="203864"/>
                </a:solidFill>
                <a:latin typeface="Century Gothic" panose="020B0502020202020204" pitchFamily="34" charset="0"/>
                <a:cs typeface="Arial"/>
              </a:rPr>
              <a:t>| </a:t>
            </a:r>
            <a:r>
              <a:rPr lang="it-IT" sz="2200" dirty="0">
                <a:latin typeface="Century Gothic" panose="020B0502020202020204" pitchFamily="34" charset="0"/>
                <a:ea typeface="+mj-ea"/>
                <a:cs typeface="Arial"/>
              </a:rPr>
              <a:t>Nel complesso, nel 2020 sono andati in fumo circa </a:t>
            </a:r>
            <a:br>
              <a:rPr lang="it-IT" sz="2200" dirty="0">
                <a:latin typeface="Century Gothic" panose="020B0502020202020204" pitchFamily="34" charset="0"/>
                <a:ea typeface="+mj-ea"/>
                <a:cs typeface="Arial"/>
              </a:rPr>
            </a:br>
            <a:r>
              <a:rPr lang="it-IT" sz="2200" dirty="0">
                <a:latin typeface="Century Gothic" panose="020B0502020202020204" pitchFamily="34" charset="0"/>
                <a:ea typeface="+mj-ea"/>
                <a:cs typeface="Arial"/>
              </a:rPr>
              <a:t>130 MLD € di consumi in Italia. </a:t>
            </a:r>
            <a:r>
              <a:rPr lang="it-IT" sz="2200" u="sng" dirty="0">
                <a:latin typeface="Century Gothic" panose="020B0502020202020204" pitchFamily="34" charset="0"/>
                <a:ea typeface="+mj-ea"/>
                <a:cs typeface="Arial"/>
              </a:rPr>
              <a:t>In VDA il calo è di circa mezzo miliardo di euro</a:t>
            </a:r>
            <a:r>
              <a:rPr lang="it-IT" sz="2200" dirty="0">
                <a:latin typeface="Century Gothic" panose="020B0502020202020204" pitchFamily="34" charset="0"/>
                <a:ea typeface="+mj-ea"/>
                <a:cs typeface="Arial"/>
              </a:rPr>
              <a:t>.</a:t>
            </a:r>
          </a:p>
        </p:txBody>
      </p:sp>
      <p:sp>
        <p:nvSpPr>
          <p:cNvPr id="17" name="CasellaDiTesto 16">
            <a:extLst>
              <a:ext uri="{FF2B5EF4-FFF2-40B4-BE49-F238E27FC236}">
                <a16:creationId xmlns:a16="http://schemas.microsoft.com/office/drawing/2014/main" id="{99313A3A-0D42-42E3-B885-272DEE9D1656}"/>
              </a:ext>
            </a:extLst>
          </p:cNvPr>
          <p:cNvSpPr txBox="1"/>
          <p:nvPr/>
        </p:nvSpPr>
        <p:spPr>
          <a:xfrm>
            <a:off x="335360" y="1300486"/>
            <a:ext cx="9274418" cy="461665"/>
          </a:xfrm>
          <a:prstGeom prst="rect">
            <a:avLst/>
          </a:prstGeom>
          <a:noFill/>
          <a:ln>
            <a:noFill/>
          </a:ln>
        </p:spPr>
        <p:txBody>
          <a:bodyPr wrap="square" rtlCol="0">
            <a:spAutoFit/>
          </a:bodyPr>
          <a:lstStyle/>
          <a:p>
            <a:r>
              <a:rPr lang="it-IT" sz="2400" b="1" u="sng">
                <a:latin typeface="Century Gothic" panose="020B0502020202020204" pitchFamily="34" charset="0"/>
              </a:rPr>
              <a:t>Variazione dei consumi a fine 2020</a:t>
            </a:r>
            <a:r>
              <a:rPr lang="it-IT" sz="2400" b="1" i="1">
                <a:latin typeface="Century Gothic" panose="020B0502020202020204" pitchFamily="34" charset="0"/>
              </a:rPr>
              <a:t> (rispetto al 2019)</a:t>
            </a:r>
            <a:endParaRPr lang="it-IT" sz="1400" b="0" i="1">
              <a:latin typeface="Century Gothic" panose="020B0502020202020204" pitchFamily="34" charset="0"/>
            </a:endParaRPr>
          </a:p>
        </p:txBody>
      </p:sp>
      <p:sp>
        <p:nvSpPr>
          <p:cNvPr id="29" name="Rettangolo 93">
            <a:extLst>
              <a:ext uri="{FF2B5EF4-FFF2-40B4-BE49-F238E27FC236}">
                <a16:creationId xmlns:a16="http://schemas.microsoft.com/office/drawing/2014/main" id="{BB1B4941-F56E-4A2C-8A1E-08FB95A3B343}"/>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a:t>
            </a:r>
            <a:r>
              <a:rPr lang="it-IT" sz="1000" b="0" err="1">
                <a:latin typeface="Century Gothic" panose="020B0502020202020204" pitchFamily="34" charset="0"/>
              </a:rPr>
              <a:t>Research</a:t>
            </a:r>
            <a:r>
              <a:rPr lang="it-IT" sz="1000" b="0">
                <a:latin typeface="Century Gothic" panose="020B0502020202020204" pitchFamily="34" charset="0"/>
              </a:rPr>
              <a:t> su dati Confcommercio Imprese per l’Italia.</a:t>
            </a:r>
            <a:endParaRPr lang="it-IT" sz="1000" b="0" i="1">
              <a:latin typeface="Century Gothic" panose="020B0502020202020204" pitchFamily="34" charset="0"/>
            </a:endParaRPr>
          </a:p>
        </p:txBody>
      </p:sp>
      <p:pic>
        <p:nvPicPr>
          <p:cNvPr id="20" name="Immagine 19">
            <a:extLst>
              <a:ext uri="{FF2B5EF4-FFF2-40B4-BE49-F238E27FC236}">
                <a16:creationId xmlns:a16="http://schemas.microsoft.com/office/drawing/2014/main" id="{AA195AE3-91E3-4EE7-8CA9-FACF0ABF57EB}"/>
              </a:ext>
            </a:extLst>
          </p:cNvPr>
          <p:cNvPicPr>
            <a:picLocks noChangeAspect="1"/>
          </p:cNvPicPr>
          <p:nvPr/>
        </p:nvPicPr>
        <p:blipFill>
          <a:blip r:embed="rId2"/>
          <a:stretch>
            <a:fillRect/>
          </a:stretch>
        </p:blipFill>
        <p:spPr>
          <a:xfrm>
            <a:off x="5543965" y="3775552"/>
            <a:ext cx="2101548" cy="1542034"/>
          </a:xfrm>
          <a:prstGeom prst="rect">
            <a:avLst/>
          </a:prstGeom>
        </p:spPr>
      </p:pic>
      <p:pic>
        <p:nvPicPr>
          <p:cNvPr id="28" name="Immagine 27">
            <a:extLst>
              <a:ext uri="{FF2B5EF4-FFF2-40B4-BE49-F238E27FC236}">
                <a16:creationId xmlns:a16="http://schemas.microsoft.com/office/drawing/2014/main" id="{08B3DC97-DA7E-47D9-9D76-E2AE83E05C98}"/>
              </a:ext>
            </a:extLst>
          </p:cNvPr>
          <p:cNvPicPr>
            <a:picLocks noChangeAspect="1"/>
          </p:cNvPicPr>
          <p:nvPr/>
        </p:nvPicPr>
        <p:blipFill>
          <a:blip r:embed="rId3"/>
          <a:stretch>
            <a:fillRect/>
          </a:stretch>
        </p:blipFill>
        <p:spPr>
          <a:xfrm>
            <a:off x="1052837" y="1993773"/>
            <a:ext cx="3057418" cy="3900145"/>
          </a:xfrm>
          <a:prstGeom prst="rect">
            <a:avLst/>
          </a:prstGeom>
        </p:spPr>
      </p:pic>
      <p:sp>
        <p:nvSpPr>
          <p:cNvPr id="30" name="Rettangolo 29">
            <a:extLst>
              <a:ext uri="{FF2B5EF4-FFF2-40B4-BE49-F238E27FC236}">
                <a16:creationId xmlns:a16="http://schemas.microsoft.com/office/drawing/2014/main" id="{3F11C7AF-8D62-44BF-A1BD-949EC20706A4}"/>
              </a:ext>
            </a:extLst>
          </p:cNvPr>
          <p:cNvSpPr/>
          <p:nvPr/>
        </p:nvSpPr>
        <p:spPr>
          <a:xfrm>
            <a:off x="7711592" y="3888553"/>
            <a:ext cx="3899383" cy="1477328"/>
          </a:xfrm>
          <a:prstGeom prst="rect">
            <a:avLst/>
          </a:prstGeom>
        </p:spPr>
        <p:txBody>
          <a:bodyPr wrap="square">
            <a:spAutoFit/>
          </a:bodyPr>
          <a:lstStyle/>
          <a:p>
            <a:r>
              <a:rPr lang="it-IT" sz="5400" dirty="0">
                <a:latin typeface="Century Gothic" panose="020B0502020202020204" pitchFamily="34" charset="0"/>
              </a:rPr>
              <a:t>-500 mln €</a:t>
            </a:r>
            <a:br>
              <a:rPr lang="it-IT" sz="5400" dirty="0">
                <a:latin typeface="Century Gothic" panose="020B0502020202020204" pitchFamily="34" charset="0"/>
              </a:rPr>
            </a:br>
            <a:r>
              <a:rPr lang="it-IT" sz="3600" b="0" i="1" dirty="0">
                <a:latin typeface="Century Gothic" panose="020B0502020202020204" pitchFamily="34" charset="0"/>
              </a:rPr>
              <a:t>(-14%)</a:t>
            </a:r>
            <a:endParaRPr lang="it-IT" sz="5400" b="0" i="1" dirty="0">
              <a:latin typeface="Century Gothic" panose="020B0502020202020204" pitchFamily="34" charset="0"/>
            </a:endParaRPr>
          </a:p>
        </p:txBody>
      </p:sp>
      <p:sp>
        <p:nvSpPr>
          <p:cNvPr id="31" name="Rettangolo 30">
            <a:extLst>
              <a:ext uri="{FF2B5EF4-FFF2-40B4-BE49-F238E27FC236}">
                <a16:creationId xmlns:a16="http://schemas.microsoft.com/office/drawing/2014/main" id="{EE2D6733-2207-4FC5-84EE-52A3D1559590}"/>
              </a:ext>
            </a:extLst>
          </p:cNvPr>
          <p:cNvSpPr/>
          <p:nvPr/>
        </p:nvSpPr>
        <p:spPr>
          <a:xfrm>
            <a:off x="4906303" y="2013467"/>
            <a:ext cx="4832017" cy="1692771"/>
          </a:xfrm>
          <a:prstGeom prst="rect">
            <a:avLst/>
          </a:prstGeom>
        </p:spPr>
        <p:txBody>
          <a:bodyPr wrap="square">
            <a:spAutoFit/>
          </a:bodyPr>
          <a:lstStyle/>
          <a:p>
            <a:r>
              <a:rPr lang="it-IT" sz="3200" b="0" dirty="0">
                <a:latin typeface="Century Gothic" panose="020B0502020202020204" pitchFamily="34" charset="0"/>
              </a:rPr>
              <a:t>Stima della variazione dei consumi in</a:t>
            </a:r>
            <a:br>
              <a:rPr lang="it-IT" sz="3200" b="0" dirty="0">
                <a:latin typeface="Century Gothic" panose="020B0502020202020204" pitchFamily="34" charset="0"/>
              </a:rPr>
            </a:br>
            <a:r>
              <a:rPr lang="it-IT" sz="4000" u="sng" dirty="0">
                <a:latin typeface="Century Gothic" panose="020B0502020202020204" pitchFamily="34" charset="0"/>
              </a:rPr>
              <a:t>Valle d’Aosta</a:t>
            </a:r>
            <a:endParaRPr lang="it-IT" sz="3200" u="sng" dirty="0">
              <a:latin typeface="Century Gothic" panose="020B0502020202020204" pitchFamily="34" charset="0"/>
            </a:endParaRPr>
          </a:p>
        </p:txBody>
      </p:sp>
      <p:sp>
        <p:nvSpPr>
          <p:cNvPr id="32" name="Rettangolo 31">
            <a:extLst>
              <a:ext uri="{FF2B5EF4-FFF2-40B4-BE49-F238E27FC236}">
                <a16:creationId xmlns:a16="http://schemas.microsoft.com/office/drawing/2014/main" id="{AAD0BCC6-96B1-4EC7-806B-5815362C0BB1}"/>
              </a:ext>
            </a:extLst>
          </p:cNvPr>
          <p:cNvSpPr/>
          <p:nvPr/>
        </p:nvSpPr>
        <p:spPr>
          <a:xfrm>
            <a:off x="572344" y="2867741"/>
            <a:ext cx="4110128" cy="2062103"/>
          </a:xfrm>
          <a:prstGeom prst="rect">
            <a:avLst/>
          </a:prstGeom>
        </p:spPr>
        <p:txBody>
          <a:bodyPr wrap="square">
            <a:spAutoFit/>
          </a:bodyPr>
          <a:lstStyle/>
          <a:p>
            <a:pPr algn="ctr"/>
            <a:r>
              <a:rPr lang="it-IT" sz="4800" dirty="0">
                <a:latin typeface="Century Gothic" panose="020B0502020202020204" pitchFamily="34" charset="0"/>
              </a:rPr>
              <a:t>Italia</a:t>
            </a:r>
          </a:p>
          <a:p>
            <a:pPr algn="ctr"/>
            <a:r>
              <a:rPr lang="it-IT" sz="4800" dirty="0">
                <a:latin typeface="Century Gothic" panose="020B0502020202020204" pitchFamily="34" charset="0"/>
              </a:rPr>
              <a:t>-130 MLD €</a:t>
            </a:r>
          </a:p>
          <a:p>
            <a:pPr algn="ctr"/>
            <a:r>
              <a:rPr lang="it-IT" sz="3200" b="0" i="1" dirty="0">
                <a:latin typeface="Century Gothic" panose="020B0502020202020204" pitchFamily="34" charset="0"/>
              </a:rPr>
              <a:t>(-12%)</a:t>
            </a:r>
            <a:endParaRPr lang="it-IT" sz="3200" i="1" dirty="0">
              <a:latin typeface="Century Gothic" panose="020B0502020202020204" pitchFamily="34" charset="0"/>
            </a:endParaRPr>
          </a:p>
        </p:txBody>
      </p:sp>
      <p:cxnSp>
        <p:nvCxnSpPr>
          <p:cNvPr id="33" name="Connettore diritto 32">
            <a:extLst>
              <a:ext uri="{FF2B5EF4-FFF2-40B4-BE49-F238E27FC236}">
                <a16:creationId xmlns:a16="http://schemas.microsoft.com/office/drawing/2014/main" id="{094D2A0E-71B0-494F-88D9-A1AA333350B0}"/>
              </a:ext>
            </a:extLst>
          </p:cNvPr>
          <p:cNvCxnSpPr>
            <a:cxnSpLocks/>
          </p:cNvCxnSpPr>
          <p:nvPr/>
        </p:nvCxnSpPr>
        <p:spPr bwMode="auto">
          <a:xfrm flipV="1">
            <a:off x="1457871" y="2409825"/>
            <a:ext cx="3323679" cy="75441"/>
          </a:xfrm>
          <a:prstGeom prst="line">
            <a:avLst/>
          </a:prstGeom>
          <a:noFill/>
          <a:ln w="12700" cap="flat" cmpd="sng" algn="ctr">
            <a:solidFill>
              <a:srgbClr val="203864"/>
            </a:solidFill>
            <a:prstDash val="solid"/>
            <a:round/>
            <a:headEnd type="none" w="med" len="med"/>
            <a:tailEnd type="none" w="med" len="med"/>
          </a:ln>
          <a:effectLst/>
        </p:spPr>
      </p:cxnSp>
      <p:sp>
        <p:nvSpPr>
          <p:cNvPr id="35" name="Rettangolo 34">
            <a:extLst>
              <a:ext uri="{FF2B5EF4-FFF2-40B4-BE49-F238E27FC236}">
                <a16:creationId xmlns:a16="http://schemas.microsoft.com/office/drawing/2014/main" id="{A4D5C16F-26F2-43BD-A1BC-5F48F76FDB09}"/>
              </a:ext>
            </a:extLst>
          </p:cNvPr>
          <p:cNvSpPr/>
          <p:nvPr/>
        </p:nvSpPr>
        <p:spPr>
          <a:xfrm>
            <a:off x="7873517" y="5512434"/>
            <a:ext cx="3899383" cy="830997"/>
          </a:xfrm>
          <a:prstGeom prst="rect">
            <a:avLst/>
          </a:prstGeom>
          <a:solidFill>
            <a:srgbClr val="FFFF00"/>
          </a:solidFill>
          <a:ln>
            <a:solidFill>
              <a:schemeClr val="tx1"/>
            </a:solidFill>
          </a:ln>
        </p:spPr>
        <p:txBody>
          <a:bodyPr wrap="square">
            <a:spAutoFit/>
          </a:bodyPr>
          <a:lstStyle/>
          <a:p>
            <a:r>
              <a:rPr lang="it-IT" sz="2400" dirty="0">
                <a:latin typeface="Century Gothic" panose="020B0502020202020204" pitchFamily="34" charset="0"/>
              </a:rPr>
              <a:t>Calo più pesante rispetto alla media nazionale</a:t>
            </a:r>
            <a:endParaRPr lang="it-IT" sz="2400" b="0" i="1" dirty="0">
              <a:latin typeface="Century Gothic" panose="020B0502020202020204" pitchFamily="34" charset="0"/>
            </a:endParaRPr>
          </a:p>
        </p:txBody>
      </p:sp>
      <p:pic>
        <p:nvPicPr>
          <p:cNvPr id="34" name="Elemento grafico 33" descr="Avviso">
            <a:extLst>
              <a:ext uri="{FF2B5EF4-FFF2-40B4-BE49-F238E27FC236}">
                <a16:creationId xmlns:a16="http://schemas.microsoft.com/office/drawing/2014/main" id="{48EBF18C-D781-4FC2-9E7C-7C382198CA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525004">
            <a:off x="7333238" y="5202217"/>
            <a:ext cx="624548" cy="624548"/>
          </a:xfrm>
          <a:prstGeom prst="rect">
            <a:avLst/>
          </a:prstGeom>
        </p:spPr>
      </p:pic>
    </p:spTree>
    <p:extLst>
      <p:ext uri="{BB962C8B-B14F-4D97-AF65-F5344CB8AC3E}">
        <p14:creationId xmlns:p14="http://schemas.microsoft.com/office/powerpoint/2010/main" val="2134446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olo 1">
            <a:extLst>
              <a:ext uri="{FF2B5EF4-FFF2-40B4-BE49-F238E27FC236}">
                <a16:creationId xmlns:a16="http://schemas.microsoft.com/office/drawing/2014/main" id="{022DB523-2F02-4586-A69F-BE73338A22BD}"/>
              </a:ext>
            </a:extLst>
          </p:cNvPr>
          <p:cNvSpPr txBox="1">
            <a:spLocks/>
          </p:cNvSpPr>
          <p:nvPr/>
        </p:nvSpPr>
        <p:spPr>
          <a:xfrm>
            <a:off x="335359" y="248643"/>
            <a:ext cx="11856639"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Andamento dei ricavi </a:t>
            </a:r>
            <a:r>
              <a:rPr lang="it-IT" sz="2200" dirty="0">
                <a:solidFill>
                  <a:srgbClr val="203864"/>
                </a:solidFill>
                <a:latin typeface="Century Gothic" panose="020B0502020202020204" pitchFamily="34" charset="0"/>
                <a:ea typeface="+mj-ea"/>
                <a:cs typeface="Arial"/>
              </a:rPr>
              <a:t>| </a:t>
            </a:r>
            <a:r>
              <a:rPr lang="it-IT" sz="2200" dirty="0">
                <a:latin typeface="Century Gothic" panose="020B0502020202020204" pitchFamily="34" charset="0"/>
                <a:cs typeface="Arial"/>
              </a:rPr>
              <a:t>Il crollo dei consumi ha lasciato il segno in VDA: i ricavi delle imprese del terziario sono crollati dopo lo scoppio della pandemia e la ripresa da qui a giugno sarà ancora troppo lenta (indicatore a -12 rispetto al periodo pre-crisi).</a:t>
            </a:r>
            <a:endParaRPr lang="it-IT" sz="2200" strike="sngStrike" dirty="0">
              <a:latin typeface="Century Gothic" panose="020B0502020202020204" pitchFamily="34" charset="0"/>
              <a:ea typeface="+mj-ea"/>
              <a:cs typeface="Arial"/>
            </a:endParaRPr>
          </a:p>
        </p:txBody>
      </p:sp>
      <p:graphicFrame>
        <p:nvGraphicFramePr>
          <p:cNvPr id="40" name="Tabella 11">
            <a:extLst>
              <a:ext uri="{FF2B5EF4-FFF2-40B4-BE49-F238E27FC236}">
                <a16:creationId xmlns:a16="http://schemas.microsoft.com/office/drawing/2014/main" id="{50652F34-40EA-46BB-86CB-D42C32E68F97}"/>
              </a:ext>
            </a:extLst>
          </p:cNvPr>
          <p:cNvGraphicFramePr>
            <a:graphicFrameLocks noGrp="1"/>
          </p:cNvGraphicFramePr>
          <p:nvPr/>
        </p:nvGraphicFramePr>
        <p:xfrm>
          <a:off x="7526635" y="3147843"/>
          <a:ext cx="3321605" cy="2500608"/>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416768">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416768">
                <a:tc>
                  <a:txBody>
                    <a:bodyPr/>
                    <a:lstStyle/>
                    <a:p>
                      <a:pPr algn="l" fontAlgn="ctr"/>
                      <a:r>
                        <a:rPr lang="it-IT" sz="1200" b="1" i="0" u="none" strike="noStrike">
                          <a:effectLst/>
                          <a:latin typeface="Century Gothic" panose="020B0502020202020204" pitchFamily="34" charset="0"/>
                        </a:rPr>
                        <a:t>GIU '19</a:t>
                      </a:r>
                    </a:p>
                  </a:txBody>
                  <a:tcPr marL="72000" marR="6350" marT="6350" marB="0" anchor="ctr"/>
                </a:tc>
                <a:tc>
                  <a:txBody>
                    <a:bodyPr/>
                    <a:lstStyle/>
                    <a:p>
                      <a:pPr algn="ctr" fontAlgn="ctr"/>
                      <a:r>
                        <a:rPr lang="it-IT" sz="1200" b="0" i="0" u="none" strike="noStrike" kern="1200" dirty="0">
                          <a:solidFill>
                            <a:srgbClr val="595959"/>
                          </a:solidFill>
                          <a:effectLst/>
                          <a:latin typeface="Century Gothic" panose="020B0502020202020204" pitchFamily="34" charset="0"/>
                          <a:ea typeface="+mn-ea"/>
                          <a:cs typeface="+mn-cs"/>
                        </a:rPr>
                        <a:t>22%</a:t>
                      </a:r>
                    </a:p>
                  </a:txBody>
                  <a:tcPr marL="4763" marR="4763" marT="4763" marB="0" anchor="ctr"/>
                </a:tc>
                <a:tc>
                  <a:txBody>
                    <a:bodyPr/>
                    <a:lstStyle/>
                    <a:p>
                      <a:pPr algn="ctr" fontAlgn="ctr"/>
                      <a:r>
                        <a:rPr lang="it-IT" sz="1200" b="0" i="0" u="none" strike="noStrike" kern="1200">
                          <a:solidFill>
                            <a:srgbClr val="595959"/>
                          </a:solidFill>
                          <a:effectLst/>
                          <a:latin typeface="Century Gothic" panose="020B0502020202020204" pitchFamily="34" charset="0"/>
                          <a:ea typeface="+mn-ea"/>
                          <a:cs typeface="+mn-cs"/>
                        </a:rPr>
                        <a:t>57%</a:t>
                      </a:r>
                    </a:p>
                  </a:txBody>
                  <a:tcPr marL="4763" marR="4763" marT="4763" marB="0" anchor="ctr"/>
                </a:tc>
                <a:tc>
                  <a:txBody>
                    <a:bodyPr/>
                    <a:lstStyle/>
                    <a:p>
                      <a:pPr algn="ctr" fontAlgn="ctr"/>
                      <a:r>
                        <a:rPr lang="it-IT" sz="1200" b="0" i="0" u="none" strike="noStrike" kern="1200">
                          <a:solidFill>
                            <a:srgbClr val="595959"/>
                          </a:solidFill>
                          <a:effectLst/>
                          <a:latin typeface="Century Gothic" panose="020B0502020202020204" pitchFamily="34" charset="0"/>
                          <a:ea typeface="+mn-ea"/>
                          <a:cs typeface="+mn-cs"/>
                        </a:rPr>
                        <a:t>22%</a:t>
                      </a:r>
                    </a:p>
                  </a:txBody>
                  <a:tcPr marL="4763" marR="4763" marT="4763" marB="0" anchor="ctr"/>
                </a:tc>
                <a:tc>
                  <a:txBody>
                    <a:bodyPr/>
                    <a:lstStyle/>
                    <a:p>
                      <a:pPr algn="ctr" fontAlgn="ctr"/>
                      <a:r>
                        <a:rPr lang="it-IT" sz="1600" b="1" i="0" u="none" strike="noStrike" kern="1200">
                          <a:solidFill>
                            <a:srgbClr val="203864"/>
                          </a:solidFill>
                          <a:effectLst/>
                          <a:latin typeface="Century Gothic" panose="020B0502020202020204" pitchFamily="34" charset="0"/>
                          <a:ea typeface="+mn-ea"/>
                          <a:cs typeface="+mn-cs"/>
                        </a:rPr>
                        <a:t>50</a:t>
                      </a:r>
                    </a:p>
                  </a:txBody>
                  <a:tcPr marL="4763" marR="4763" marT="4763" marB="0" anchor="ctr"/>
                </a:tc>
                <a:extLst>
                  <a:ext uri="{0D108BD9-81ED-4DB2-BD59-A6C34878D82A}">
                    <a16:rowId xmlns:a16="http://schemas.microsoft.com/office/drawing/2014/main" val="2546973793"/>
                  </a:ext>
                </a:extLst>
              </a:tr>
              <a:tr h="416768">
                <a:tc>
                  <a:txBody>
                    <a:bodyPr/>
                    <a:lstStyle/>
                    <a:p>
                      <a:pPr algn="l" fontAlgn="ctr"/>
                      <a:r>
                        <a:rPr lang="it-IT" sz="1200" b="1" i="0" u="none" strike="noStrike">
                          <a:effectLst/>
                          <a:latin typeface="Century Gothic" panose="020B0502020202020204" pitchFamily="34" charset="0"/>
                        </a:rPr>
                        <a:t>DIC '19</a:t>
                      </a:r>
                    </a:p>
                  </a:txBody>
                  <a:tcPr marL="72000" marR="6350" marT="6350" marB="0" anchor="ctr"/>
                </a:tc>
                <a:tc>
                  <a:txBody>
                    <a:bodyPr/>
                    <a:lstStyle/>
                    <a:p>
                      <a:pPr algn="ctr" fontAlgn="ctr"/>
                      <a:r>
                        <a:rPr lang="it-IT" sz="1200" b="0" i="0" u="none" strike="noStrike" kern="1200">
                          <a:solidFill>
                            <a:srgbClr val="595959"/>
                          </a:solidFill>
                          <a:effectLst/>
                          <a:latin typeface="Century Gothic" panose="020B0502020202020204" pitchFamily="34" charset="0"/>
                          <a:ea typeface="+mn-ea"/>
                          <a:cs typeface="+mn-cs"/>
                        </a:rPr>
                        <a:t>22%</a:t>
                      </a:r>
                    </a:p>
                  </a:txBody>
                  <a:tcPr marL="4763" marR="4763" marT="4763" marB="0" anchor="ctr"/>
                </a:tc>
                <a:tc>
                  <a:txBody>
                    <a:bodyPr/>
                    <a:lstStyle/>
                    <a:p>
                      <a:pPr algn="ctr" fontAlgn="ctr"/>
                      <a:r>
                        <a:rPr lang="it-IT" sz="1200" b="0" i="0" u="none" strike="noStrike" kern="1200" dirty="0">
                          <a:solidFill>
                            <a:srgbClr val="595959"/>
                          </a:solidFill>
                          <a:effectLst/>
                          <a:latin typeface="Century Gothic" panose="020B0502020202020204" pitchFamily="34" charset="0"/>
                          <a:ea typeface="+mn-ea"/>
                          <a:cs typeface="+mn-cs"/>
                        </a:rPr>
                        <a:t>56%</a:t>
                      </a:r>
                    </a:p>
                  </a:txBody>
                  <a:tcPr marL="4763" marR="4763" marT="4763" marB="0" anchor="ctr"/>
                </a:tc>
                <a:tc>
                  <a:txBody>
                    <a:bodyPr/>
                    <a:lstStyle/>
                    <a:p>
                      <a:pPr algn="ctr" fontAlgn="ctr"/>
                      <a:r>
                        <a:rPr lang="it-IT" sz="1200" b="0" i="0" u="none" strike="noStrike" kern="1200">
                          <a:solidFill>
                            <a:srgbClr val="595959"/>
                          </a:solidFill>
                          <a:effectLst/>
                          <a:latin typeface="Century Gothic" panose="020B0502020202020204" pitchFamily="34" charset="0"/>
                          <a:ea typeface="+mn-ea"/>
                          <a:cs typeface="+mn-cs"/>
                        </a:rPr>
                        <a:t>22%</a:t>
                      </a:r>
                    </a:p>
                  </a:txBody>
                  <a:tcPr marL="4763" marR="4763" marT="4763" marB="0" anchor="ctr"/>
                </a:tc>
                <a:tc>
                  <a:txBody>
                    <a:bodyPr/>
                    <a:lstStyle/>
                    <a:p>
                      <a:pPr algn="ctr" fontAlgn="ctr"/>
                      <a:r>
                        <a:rPr lang="it-IT" sz="1600" b="1" i="0" u="none" strike="noStrike" kern="1200">
                          <a:solidFill>
                            <a:srgbClr val="203864"/>
                          </a:solidFill>
                          <a:effectLst/>
                          <a:latin typeface="Century Gothic" panose="020B0502020202020204" pitchFamily="34" charset="0"/>
                          <a:ea typeface="+mn-ea"/>
                          <a:cs typeface="+mn-cs"/>
                        </a:rPr>
                        <a:t>50</a:t>
                      </a:r>
                    </a:p>
                  </a:txBody>
                  <a:tcPr marL="4763" marR="4763" marT="4763" marB="0" anchor="ctr"/>
                </a:tc>
                <a:extLst>
                  <a:ext uri="{0D108BD9-81ED-4DB2-BD59-A6C34878D82A}">
                    <a16:rowId xmlns:a16="http://schemas.microsoft.com/office/drawing/2014/main" val="3752504863"/>
                  </a:ext>
                </a:extLst>
              </a:tr>
              <a:tr h="416768">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kern="1200">
                          <a:solidFill>
                            <a:srgbClr val="595959"/>
                          </a:solidFill>
                          <a:effectLst/>
                          <a:latin typeface="Century Gothic" panose="020B0502020202020204" pitchFamily="34" charset="0"/>
                          <a:ea typeface="+mn-ea"/>
                          <a:cs typeface="+mn-cs"/>
                        </a:rPr>
                        <a:t>5%</a:t>
                      </a:r>
                    </a:p>
                  </a:txBody>
                  <a:tcPr marL="4763" marR="4763" marT="4763" marB="0" anchor="ctr"/>
                </a:tc>
                <a:tc>
                  <a:txBody>
                    <a:bodyPr/>
                    <a:lstStyle/>
                    <a:p>
                      <a:pPr algn="ctr" fontAlgn="ctr"/>
                      <a:r>
                        <a:rPr lang="it-IT" sz="1200" b="0" i="0" u="none" strike="noStrike" kern="1200" dirty="0">
                          <a:solidFill>
                            <a:srgbClr val="595959"/>
                          </a:solidFill>
                          <a:effectLst/>
                          <a:latin typeface="Century Gothic" panose="020B0502020202020204" pitchFamily="34" charset="0"/>
                          <a:ea typeface="+mn-ea"/>
                          <a:cs typeface="+mn-cs"/>
                        </a:rPr>
                        <a:t>18%</a:t>
                      </a:r>
                    </a:p>
                  </a:txBody>
                  <a:tcPr marL="4763" marR="4763" marT="4763" marB="0" anchor="ctr"/>
                </a:tc>
                <a:tc>
                  <a:txBody>
                    <a:bodyPr/>
                    <a:lstStyle/>
                    <a:p>
                      <a:pPr algn="ctr" fontAlgn="ctr"/>
                      <a:r>
                        <a:rPr lang="it-IT" sz="1200" b="0" i="0" u="none" strike="noStrike" kern="1200" dirty="0">
                          <a:solidFill>
                            <a:srgbClr val="595959"/>
                          </a:solidFill>
                          <a:effectLst/>
                          <a:latin typeface="Century Gothic" panose="020B0502020202020204" pitchFamily="34" charset="0"/>
                          <a:ea typeface="+mn-ea"/>
                          <a:cs typeface="+mn-cs"/>
                        </a:rPr>
                        <a:t>78%</a:t>
                      </a:r>
                    </a:p>
                  </a:txBody>
                  <a:tcPr marL="4763" marR="4763" marT="4763" marB="0" anchor="ctr"/>
                </a:tc>
                <a:tc>
                  <a:txBody>
                    <a:bodyPr/>
                    <a:lstStyle/>
                    <a:p>
                      <a:pPr algn="ctr" fontAlgn="ctr"/>
                      <a:r>
                        <a:rPr lang="it-IT" sz="1600" b="1" i="0" u="none" strike="noStrike" kern="1200">
                          <a:solidFill>
                            <a:srgbClr val="203864"/>
                          </a:solidFill>
                          <a:effectLst/>
                          <a:latin typeface="Century Gothic" panose="020B0502020202020204" pitchFamily="34" charset="0"/>
                          <a:ea typeface="+mn-ea"/>
                          <a:cs typeface="+mn-cs"/>
                        </a:rPr>
                        <a:t>14</a:t>
                      </a:r>
                    </a:p>
                  </a:txBody>
                  <a:tcPr marL="4763" marR="4763" marT="4763" marB="0" anchor="ctr"/>
                </a:tc>
                <a:extLst>
                  <a:ext uri="{0D108BD9-81ED-4DB2-BD59-A6C34878D82A}">
                    <a16:rowId xmlns:a16="http://schemas.microsoft.com/office/drawing/2014/main" val="4271376257"/>
                  </a:ext>
                </a:extLst>
              </a:tr>
              <a:tr h="416768">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kern="1200">
                          <a:solidFill>
                            <a:srgbClr val="595959"/>
                          </a:solidFill>
                          <a:effectLst/>
                          <a:latin typeface="Century Gothic" panose="020B0502020202020204" pitchFamily="34" charset="0"/>
                          <a:ea typeface="+mn-ea"/>
                          <a:cs typeface="+mn-cs"/>
                        </a:rPr>
                        <a:t>12%</a:t>
                      </a:r>
                    </a:p>
                  </a:txBody>
                  <a:tcPr marL="4763" marR="4763" marT="4763" marB="0" anchor="ctr"/>
                </a:tc>
                <a:tc>
                  <a:txBody>
                    <a:bodyPr/>
                    <a:lstStyle/>
                    <a:p>
                      <a:pPr algn="ctr" fontAlgn="ctr"/>
                      <a:r>
                        <a:rPr lang="it-IT" sz="1200" b="0" i="0" u="none" strike="noStrike" kern="1200">
                          <a:solidFill>
                            <a:srgbClr val="595959"/>
                          </a:solidFill>
                          <a:effectLst/>
                          <a:latin typeface="Century Gothic" panose="020B0502020202020204" pitchFamily="34" charset="0"/>
                          <a:ea typeface="+mn-ea"/>
                          <a:cs typeface="+mn-cs"/>
                        </a:rPr>
                        <a:t>30%</a:t>
                      </a:r>
                    </a:p>
                  </a:txBody>
                  <a:tcPr marL="4763" marR="4763" marT="4763" marB="0" anchor="ctr"/>
                </a:tc>
                <a:tc>
                  <a:txBody>
                    <a:bodyPr/>
                    <a:lstStyle/>
                    <a:p>
                      <a:pPr algn="ctr" fontAlgn="ctr"/>
                      <a:r>
                        <a:rPr lang="it-IT" sz="1200" b="0" i="0" u="none" strike="noStrike" kern="1200" dirty="0">
                          <a:solidFill>
                            <a:srgbClr val="595959"/>
                          </a:solidFill>
                          <a:effectLst/>
                          <a:latin typeface="Century Gothic" panose="020B0502020202020204" pitchFamily="34" charset="0"/>
                          <a:ea typeface="+mn-ea"/>
                          <a:cs typeface="+mn-cs"/>
                        </a:rPr>
                        <a:t>58%</a:t>
                      </a:r>
                    </a:p>
                  </a:txBody>
                  <a:tcPr marL="4763" marR="4763" marT="4763" marB="0" anchor="ctr"/>
                </a:tc>
                <a:tc>
                  <a:txBody>
                    <a:bodyPr/>
                    <a:lstStyle/>
                    <a:p>
                      <a:pPr algn="ctr" fontAlgn="ctr"/>
                      <a:r>
                        <a:rPr lang="it-IT" sz="1600" b="1" i="0" u="none" strike="noStrike" kern="1200">
                          <a:solidFill>
                            <a:srgbClr val="203864"/>
                          </a:solidFill>
                          <a:effectLst/>
                          <a:latin typeface="Century Gothic" panose="020B0502020202020204" pitchFamily="34" charset="0"/>
                          <a:ea typeface="+mn-ea"/>
                          <a:cs typeface="+mn-cs"/>
                        </a:rPr>
                        <a:t>27</a:t>
                      </a:r>
                    </a:p>
                  </a:txBody>
                  <a:tcPr marL="4763" marR="4763" marT="4763" marB="0" anchor="ctr"/>
                </a:tc>
                <a:extLst>
                  <a:ext uri="{0D108BD9-81ED-4DB2-BD59-A6C34878D82A}">
                    <a16:rowId xmlns:a16="http://schemas.microsoft.com/office/drawing/2014/main" val="3559385142"/>
                  </a:ext>
                </a:extLst>
              </a:tr>
              <a:tr h="416768">
                <a:tc gridSpan="4">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it-IT" sz="1600" b="1" i="0" u="none" strike="noStrike">
                          <a:solidFill>
                            <a:schemeClr val="tx1"/>
                          </a:solidFill>
                          <a:effectLst/>
                          <a:latin typeface="Century Gothic" panose="020B0502020202020204" pitchFamily="34" charset="0"/>
                        </a:rPr>
                        <a:t>PREV. GIUGNO ‘21</a:t>
                      </a:r>
                    </a:p>
                  </a:txBody>
                  <a:tcPr marL="7200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a:txBody>
                    <a:bodyPr/>
                    <a:lstStyle/>
                    <a:p>
                      <a:pPr algn="ctr" fontAlgn="ctr"/>
                      <a:r>
                        <a:rPr lang="it-IT" sz="1600" b="1" i="0" u="none" strike="noStrike" kern="1200" dirty="0">
                          <a:solidFill>
                            <a:srgbClr val="203864"/>
                          </a:solidFill>
                          <a:effectLst/>
                          <a:latin typeface="Century Gothic" panose="020B0502020202020204" pitchFamily="34" charset="0"/>
                          <a:ea typeface="+mn-ea"/>
                          <a:cs typeface="+mn-cs"/>
                        </a:rPr>
                        <a:t>38</a:t>
                      </a:r>
                    </a:p>
                  </a:txBody>
                  <a:tcPr marL="4763" marR="4763" marT="4763" marB="0" anchor="ctr"/>
                </a:tc>
                <a:extLst>
                  <a:ext uri="{0D108BD9-81ED-4DB2-BD59-A6C34878D82A}">
                    <a16:rowId xmlns:a16="http://schemas.microsoft.com/office/drawing/2014/main" val="1704451205"/>
                  </a:ext>
                </a:extLst>
              </a:tr>
            </a:tbl>
          </a:graphicData>
        </a:graphic>
      </p:graphicFrame>
      <p:sp>
        <p:nvSpPr>
          <p:cNvPr id="54" name="Titolo 1">
            <a:extLst>
              <a:ext uri="{FF2B5EF4-FFF2-40B4-BE49-F238E27FC236}">
                <a16:creationId xmlns:a16="http://schemas.microsoft.com/office/drawing/2014/main" id="{5DA8F408-F516-4389-8BF7-595852F8B3DE}"/>
              </a:ext>
            </a:extLst>
          </p:cNvPr>
          <p:cNvSpPr txBox="1">
            <a:spLocks/>
          </p:cNvSpPr>
          <p:nvPr/>
        </p:nvSpPr>
        <p:spPr>
          <a:xfrm>
            <a:off x="423287" y="1815997"/>
            <a:ext cx="6062194"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RICAVI (</a:t>
            </a:r>
            <a:r>
              <a:rPr lang="it-IT" sz="1600" u="sng">
                <a:solidFill>
                  <a:schemeClr val="bg1"/>
                </a:solidFill>
                <a:latin typeface="Century Gothic" panose="020B0502020202020204" pitchFamily="34" charset="0"/>
                <a:ea typeface="+mj-ea"/>
                <a:cs typeface="Arial"/>
              </a:rPr>
              <a:t>VDA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sp>
        <p:nvSpPr>
          <p:cNvPr id="55" name="CasellaDiTesto 9">
            <a:extLst>
              <a:ext uri="{FF2B5EF4-FFF2-40B4-BE49-F238E27FC236}">
                <a16:creationId xmlns:a16="http://schemas.microsoft.com/office/drawing/2014/main" id="{205AE487-984B-4B37-915F-9B588D5753D5}"/>
              </a:ext>
            </a:extLst>
          </p:cNvPr>
          <p:cNvSpPr txBox="1">
            <a:spLocks noChangeArrowheads="1"/>
          </p:cNvSpPr>
          <p:nvPr/>
        </p:nvSpPr>
        <p:spPr bwMode="auto">
          <a:xfrm>
            <a:off x="939465" y="3225082"/>
            <a:ext cx="2160819"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VDA</a:t>
            </a:r>
          </a:p>
        </p:txBody>
      </p:sp>
      <p:sp>
        <p:nvSpPr>
          <p:cNvPr id="67" name="CasellaDiTesto 9">
            <a:extLst>
              <a:ext uri="{FF2B5EF4-FFF2-40B4-BE49-F238E27FC236}">
                <a16:creationId xmlns:a16="http://schemas.microsoft.com/office/drawing/2014/main" id="{3A728C06-6A62-40AF-9A60-73D94260FCCC}"/>
              </a:ext>
            </a:extLst>
          </p:cNvPr>
          <p:cNvSpPr txBox="1">
            <a:spLocks noChangeArrowheads="1"/>
          </p:cNvSpPr>
          <p:nvPr/>
        </p:nvSpPr>
        <p:spPr bwMode="auto">
          <a:xfrm>
            <a:off x="730574" y="3987398"/>
            <a:ext cx="1728192"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cxnSp>
        <p:nvCxnSpPr>
          <p:cNvPr id="75" name="Connettore diritto 74">
            <a:extLst>
              <a:ext uri="{FF2B5EF4-FFF2-40B4-BE49-F238E27FC236}">
                <a16:creationId xmlns:a16="http://schemas.microsoft.com/office/drawing/2014/main" id="{63A0BE1B-28BE-4A4A-B98C-0AD21E8EC95A}"/>
              </a:ext>
            </a:extLst>
          </p:cNvPr>
          <p:cNvCxnSpPr/>
          <p:nvPr/>
        </p:nvCxnSpPr>
        <p:spPr bwMode="auto">
          <a:xfrm>
            <a:off x="7248128" y="2532949"/>
            <a:ext cx="0" cy="3492000"/>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cxnSp>
        <p:nvCxnSpPr>
          <p:cNvPr id="76" name="Connettore 2 75">
            <a:extLst>
              <a:ext uri="{FF2B5EF4-FFF2-40B4-BE49-F238E27FC236}">
                <a16:creationId xmlns:a16="http://schemas.microsoft.com/office/drawing/2014/main" id="{E8A2DA50-37AA-49A2-A2F0-8B69619093A4}"/>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7" name="CasellaDiTesto 76">
            <a:extLst>
              <a:ext uri="{FF2B5EF4-FFF2-40B4-BE49-F238E27FC236}">
                <a16:creationId xmlns:a16="http://schemas.microsoft.com/office/drawing/2014/main" id="{67D70E66-1875-4051-9EA9-600EA684EB24}"/>
              </a:ext>
            </a:extLst>
          </p:cNvPr>
          <p:cNvSpPr txBox="1"/>
          <p:nvPr/>
        </p:nvSpPr>
        <p:spPr>
          <a:xfrm>
            <a:off x="9304301" y="2754859"/>
            <a:ext cx="513282" cy="276999"/>
          </a:xfrm>
          <a:prstGeom prst="rect">
            <a:avLst/>
          </a:prstGeom>
          <a:noFill/>
        </p:spPr>
        <p:txBody>
          <a:bodyPr wrap="none" rtlCol="0">
            <a:spAutoFit/>
          </a:bodyPr>
          <a:lstStyle/>
          <a:p>
            <a:pPr algn="ctr"/>
            <a:r>
              <a:rPr lang="it-IT" sz="1200">
                <a:latin typeface="Century Gothic" panose="020B0502020202020204" pitchFamily="34" charset="0"/>
              </a:rPr>
              <a:t>VDA</a:t>
            </a:r>
          </a:p>
        </p:txBody>
      </p:sp>
      <p:cxnSp>
        <p:nvCxnSpPr>
          <p:cNvPr id="78" name="Connettore 2 77">
            <a:extLst>
              <a:ext uri="{FF2B5EF4-FFF2-40B4-BE49-F238E27FC236}">
                <a16:creationId xmlns:a16="http://schemas.microsoft.com/office/drawing/2014/main" id="{FFB924C9-655B-4141-870F-ECB39243DFB5}"/>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9" name="CasellaDiTesto 78">
            <a:extLst>
              <a:ext uri="{FF2B5EF4-FFF2-40B4-BE49-F238E27FC236}">
                <a16:creationId xmlns:a16="http://schemas.microsoft.com/office/drawing/2014/main" id="{42AB9871-71D0-4886-8F38-CE9D53C4CA1F}"/>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sp>
        <p:nvSpPr>
          <p:cNvPr id="80" name="Ovale 79">
            <a:extLst>
              <a:ext uri="{FF2B5EF4-FFF2-40B4-BE49-F238E27FC236}">
                <a16:creationId xmlns:a16="http://schemas.microsoft.com/office/drawing/2014/main" id="{9842DA7D-6274-491F-80E6-0A660610849B}"/>
              </a:ext>
            </a:extLst>
          </p:cNvPr>
          <p:cNvSpPr/>
          <p:nvPr/>
        </p:nvSpPr>
        <p:spPr bwMode="auto">
          <a:xfrm>
            <a:off x="10207657" y="4842027"/>
            <a:ext cx="647998" cy="83355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graphicFrame>
        <p:nvGraphicFramePr>
          <p:cNvPr id="81" name="Tabella 80">
            <a:extLst>
              <a:ext uri="{FF2B5EF4-FFF2-40B4-BE49-F238E27FC236}">
                <a16:creationId xmlns:a16="http://schemas.microsoft.com/office/drawing/2014/main" id="{D153349B-01A2-4375-8A38-C04604F99118}"/>
              </a:ext>
            </a:extLst>
          </p:cNvPr>
          <p:cNvGraphicFramePr>
            <a:graphicFrameLocks noGrp="1"/>
          </p:cNvGraphicFramePr>
          <p:nvPr/>
        </p:nvGraphicFramePr>
        <p:xfrm>
          <a:off x="11147607" y="3147843"/>
          <a:ext cx="648000" cy="2500608"/>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416768">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416768">
                <a:tc>
                  <a:txBody>
                    <a:bodyPr/>
                    <a:lstStyle/>
                    <a:p>
                      <a:pPr algn="ctr" fontAlgn="ctr"/>
                      <a:r>
                        <a:rPr lang="it-IT" sz="1600" b="1" i="0" u="none" strike="noStrike">
                          <a:solidFill>
                            <a:srgbClr val="F79646"/>
                          </a:solidFill>
                          <a:effectLst/>
                          <a:latin typeface="Century Gothic" panose="020B0502020202020204" pitchFamily="34" charset="0"/>
                        </a:rPr>
                        <a:t>39</a:t>
                      </a:r>
                    </a:p>
                  </a:txBody>
                  <a:tcPr marL="4763" marR="4763" marT="4763" marB="0" anchor="ctr"/>
                </a:tc>
                <a:extLst>
                  <a:ext uri="{0D108BD9-81ED-4DB2-BD59-A6C34878D82A}">
                    <a16:rowId xmlns:a16="http://schemas.microsoft.com/office/drawing/2014/main" val="51798999"/>
                  </a:ext>
                </a:extLst>
              </a:tr>
              <a:tr h="416768">
                <a:tc>
                  <a:txBody>
                    <a:bodyPr/>
                    <a:lstStyle/>
                    <a:p>
                      <a:pPr algn="ctr" fontAlgn="ctr"/>
                      <a:r>
                        <a:rPr lang="it-IT" sz="1600" b="1" i="0" u="none" strike="noStrike">
                          <a:solidFill>
                            <a:srgbClr val="F79646"/>
                          </a:solidFill>
                          <a:effectLst/>
                          <a:latin typeface="Century Gothic" panose="020B0502020202020204" pitchFamily="34" charset="0"/>
                        </a:rPr>
                        <a:t>38</a:t>
                      </a:r>
                    </a:p>
                  </a:txBody>
                  <a:tcPr marL="4763" marR="4763" marT="4763" marB="0" anchor="ctr"/>
                </a:tc>
                <a:extLst>
                  <a:ext uri="{0D108BD9-81ED-4DB2-BD59-A6C34878D82A}">
                    <a16:rowId xmlns:a16="http://schemas.microsoft.com/office/drawing/2014/main" val="2113083857"/>
                  </a:ext>
                </a:extLst>
              </a:tr>
              <a:tr h="416768">
                <a:tc>
                  <a:txBody>
                    <a:bodyPr/>
                    <a:lstStyle/>
                    <a:p>
                      <a:pPr algn="ctr" fontAlgn="ctr"/>
                      <a:r>
                        <a:rPr lang="it-IT" sz="1600" b="1" i="0" u="none" strike="noStrike">
                          <a:solidFill>
                            <a:srgbClr val="F79646"/>
                          </a:solidFill>
                          <a:effectLst/>
                          <a:latin typeface="Century Gothic" panose="020B0502020202020204" pitchFamily="34" charset="0"/>
                        </a:rPr>
                        <a:t>17</a:t>
                      </a:r>
                    </a:p>
                  </a:txBody>
                  <a:tcPr marL="4763" marR="4763" marT="4763" marB="0" anchor="ctr"/>
                </a:tc>
                <a:extLst>
                  <a:ext uri="{0D108BD9-81ED-4DB2-BD59-A6C34878D82A}">
                    <a16:rowId xmlns:a16="http://schemas.microsoft.com/office/drawing/2014/main" val="1777035430"/>
                  </a:ext>
                </a:extLst>
              </a:tr>
              <a:tr h="416768">
                <a:tc>
                  <a:txBody>
                    <a:bodyPr/>
                    <a:lstStyle/>
                    <a:p>
                      <a:pPr algn="ctr" fontAlgn="ctr"/>
                      <a:r>
                        <a:rPr lang="it-IT" sz="1600" b="1" i="0" u="none" strike="noStrike">
                          <a:solidFill>
                            <a:srgbClr val="F79646"/>
                          </a:solidFill>
                          <a:effectLst/>
                          <a:latin typeface="Century Gothic" panose="020B0502020202020204" pitchFamily="34" charset="0"/>
                        </a:rPr>
                        <a:t>23</a:t>
                      </a:r>
                    </a:p>
                  </a:txBody>
                  <a:tcPr marL="4763" marR="4763" marT="4763" marB="0" anchor="ctr"/>
                </a:tc>
                <a:extLst>
                  <a:ext uri="{0D108BD9-81ED-4DB2-BD59-A6C34878D82A}">
                    <a16:rowId xmlns:a16="http://schemas.microsoft.com/office/drawing/2014/main" val="2964193220"/>
                  </a:ext>
                </a:extLst>
              </a:tr>
              <a:tr h="416768">
                <a:tc>
                  <a:txBody>
                    <a:bodyPr/>
                    <a:lstStyle/>
                    <a:p>
                      <a:pPr algn="ctr" fontAlgn="ctr"/>
                      <a:r>
                        <a:rPr lang="it-IT" sz="1600" b="1" i="0" u="none" strike="noStrike">
                          <a:solidFill>
                            <a:srgbClr val="F79646"/>
                          </a:solidFill>
                          <a:effectLst/>
                          <a:latin typeface="Century Gothic" panose="020B0502020202020204" pitchFamily="34" charset="0"/>
                        </a:rPr>
                        <a:t>30</a:t>
                      </a:r>
                    </a:p>
                  </a:txBody>
                  <a:tcPr marL="4763" marR="4763" marT="4763" marB="0" anchor="ctr"/>
                </a:tc>
                <a:extLst>
                  <a:ext uri="{0D108BD9-81ED-4DB2-BD59-A6C34878D82A}">
                    <a16:rowId xmlns:a16="http://schemas.microsoft.com/office/drawing/2014/main" val="1328386160"/>
                  </a:ext>
                </a:extLst>
              </a:tr>
            </a:tbl>
          </a:graphicData>
        </a:graphic>
      </p:graphicFrame>
      <p:cxnSp>
        <p:nvCxnSpPr>
          <p:cNvPr id="89" name="Connettore diritto 88">
            <a:extLst>
              <a:ext uri="{FF2B5EF4-FFF2-40B4-BE49-F238E27FC236}">
                <a16:creationId xmlns:a16="http://schemas.microsoft.com/office/drawing/2014/main" id="{30156D8D-3F1F-4BB2-BEE0-5D98EF239988}"/>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90" name="Elemento grafico 89" descr="Freccia linea: curva antioraria">
            <a:extLst>
              <a:ext uri="{FF2B5EF4-FFF2-40B4-BE49-F238E27FC236}">
                <a16:creationId xmlns:a16="http://schemas.microsoft.com/office/drawing/2014/main" id="{1A547CBE-70A8-4DD6-972B-A4DF1DBC7E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264157" flipH="1">
            <a:off x="6227313" y="3078248"/>
            <a:ext cx="899478" cy="914400"/>
          </a:xfrm>
          <a:prstGeom prst="rect">
            <a:avLst/>
          </a:prstGeom>
        </p:spPr>
      </p:pic>
      <p:sp>
        <p:nvSpPr>
          <p:cNvPr id="91" name="CasellaDiTesto 9">
            <a:extLst>
              <a:ext uri="{FF2B5EF4-FFF2-40B4-BE49-F238E27FC236}">
                <a16:creationId xmlns:a16="http://schemas.microsoft.com/office/drawing/2014/main" id="{E8C6593B-BA59-43E4-A543-04550CFAD41F}"/>
              </a:ext>
            </a:extLst>
          </p:cNvPr>
          <p:cNvSpPr txBox="1">
            <a:spLocks noChangeArrowheads="1"/>
          </p:cNvSpPr>
          <p:nvPr/>
        </p:nvSpPr>
        <p:spPr bwMode="auto">
          <a:xfrm>
            <a:off x="7339534" y="1797318"/>
            <a:ext cx="4586972"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dirty="0">
                <a:latin typeface="Century Gothic" panose="020B0502020202020204" pitchFamily="34" charset="0"/>
              </a:rPr>
              <a:t>Tenuto conto dei fattori stagionali, negli ultimi sei mesi, i ricavi della Sua impresa, rispetto ai sei mesi precedenti, sono aumentati, rimasti invariati, diminuiti? </a:t>
            </a:r>
            <a:endParaRPr lang="it-IT" altLang="it-IT" sz="1300" b="0" dirty="0">
              <a:solidFill>
                <a:schemeClr val="accent2"/>
              </a:solidFill>
              <a:latin typeface="Century Gothic" panose="020B0502020202020204" pitchFamily="34" charset="0"/>
            </a:endParaRPr>
          </a:p>
        </p:txBody>
      </p:sp>
      <p:cxnSp>
        <p:nvCxnSpPr>
          <p:cNvPr id="39" name="Connettore diritto 38">
            <a:extLst>
              <a:ext uri="{FF2B5EF4-FFF2-40B4-BE49-F238E27FC236}">
                <a16:creationId xmlns:a16="http://schemas.microsoft.com/office/drawing/2014/main" id="{4D39FE82-7D22-4BEF-AB8C-38F516E8DD0E}"/>
              </a:ext>
            </a:extLst>
          </p:cNvPr>
          <p:cNvCxnSpPr/>
          <p:nvPr/>
        </p:nvCxnSpPr>
        <p:spPr bwMode="auto">
          <a:xfrm>
            <a:off x="2511751"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41" name="Rettangolo 40">
            <a:extLst>
              <a:ext uri="{FF2B5EF4-FFF2-40B4-BE49-F238E27FC236}">
                <a16:creationId xmlns:a16="http://schemas.microsoft.com/office/drawing/2014/main" id="{16777CCA-B81A-4FF3-AFBD-412084291E4A}"/>
              </a:ext>
            </a:extLst>
          </p:cNvPr>
          <p:cNvSpPr/>
          <p:nvPr/>
        </p:nvSpPr>
        <p:spPr>
          <a:xfrm>
            <a:off x="1478071" y="2534707"/>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a:t>
            </a:r>
            <a:r>
              <a:rPr lang="it-IT" sz="1000" i="1" err="1">
                <a:solidFill>
                  <a:schemeClr val="tx2">
                    <a:lumMod val="65000"/>
                    <a:lumOff val="35000"/>
                  </a:schemeClr>
                </a:solidFill>
                <a:latin typeface="Century Gothic" panose="020B0502020202020204" pitchFamily="34" charset="0"/>
              </a:rPr>
              <a:t>lockdown</a:t>
            </a:r>
            <a:endParaRPr lang="it-IT" sz="700" i="1">
              <a:solidFill>
                <a:schemeClr val="tx2">
                  <a:lumMod val="65000"/>
                  <a:lumOff val="35000"/>
                </a:schemeClr>
              </a:solidFill>
              <a:latin typeface="Century Gothic" panose="020B0502020202020204" pitchFamily="34" charset="0"/>
            </a:endParaRPr>
          </a:p>
        </p:txBody>
      </p:sp>
      <p:pic>
        <p:nvPicPr>
          <p:cNvPr id="3" name="Immagine 2">
            <a:extLst>
              <a:ext uri="{FF2B5EF4-FFF2-40B4-BE49-F238E27FC236}">
                <a16:creationId xmlns:a16="http://schemas.microsoft.com/office/drawing/2014/main" id="{F3804EDE-78D8-415F-9144-D90E6A1CC990}"/>
              </a:ext>
            </a:extLst>
          </p:cNvPr>
          <p:cNvPicPr>
            <a:picLocks noChangeAspect="1"/>
          </p:cNvPicPr>
          <p:nvPr/>
        </p:nvPicPr>
        <p:blipFill>
          <a:blip r:embed="rId4"/>
          <a:stretch>
            <a:fillRect/>
          </a:stretch>
        </p:blipFill>
        <p:spPr>
          <a:xfrm>
            <a:off x="424800" y="2278800"/>
            <a:ext cx="5974353" cy="3092400"/>
          </a:xfrm>
          <a:prstGeom prst="rect">
            <a:avLst/>
          </a:prstGeom>
        </p:spPr>
      </p:pic>
      <p:sp>
        <p:nvSpPr>
          <p:cNvPr id="22" name="Text Box 49">
            <a:extLst>
              <a:ext uri="{FF2B5EF4-FFF2-40B4-BE49-F238E27FC236}">
                <a16:creationId xmlns:a16="http://schemas.microsoft.com/office/drawing/2014/main" id="{2A25B4A2-A5B1-4C41-86BF-EC042DBDB9E8}"/>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entury Gothic" panose="020B0502020202020204" pitchFamily="34" charset="0"/>
              </a:rPr>
              <a:t>Base campione: </a:t>
            </a:r>
            <a:r>
              <a:rPr lang="it-IT" altLang="it-IT" sz="900" b="0" dirty="0">
                <a:latin typeface="Century Gothic" panose="020B0502020202020204" pitchFamily="34" charset="0"/>
              </a:rPr>
              <a:t>430 casi. </a:t>
            </a:r>
            <a:r>
              <a:rPr lang="it-IT" altLang="ja-JP" sz="900" b="0" dirty="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entury Gothic" panose="020B0502020202020204" pitchFamily="34" charset="0"/>
              </a:rPr>
              <a:t>I dati sono riportati all’universo.	</a:t>
            </a:r>
            <a:endParaRPr lang="it-IT" altLang="it-IT" sz="900" dirty="0">
              <a:latin typeface="Century Gothic" panose="020B0502020202020204" pitchFamily="34" charset="0"/>
            </a:endParaRPr>
          </a:p>
        </p:txBody>
      </p:sp>
    </p:spTree>
    <p:extLst>
      <p:ext uri="{BB962C8B-B14F-4D97-AF65-F5344CB8AC3E}">
        <p14:creationId xmlns:p14="http://schemas.microsoft.com/office/powerpoint/2010/main" val="981581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Immagine 225">
            <a:extLst>
              <a:ext uri="{FF2B5EF4-FFF2-40B4-BE49-F238E27FC236}">
                <a16:creationId xmlns:a16="http://schemas.microsoft.com/office/drawing/2014/main" id="{E48E5C2E-B975-4441-A1C4-B8B675AD3B7C}"/>
              </a:ext>
            </a:extLst>
          </p:cNvPr>
          <p:cNvPicPr>
            <a:picLocks noChangeAspect="1"/>
          </p:cNvPicPr>
          <p:nvPr/>
        </p:nvPicPr>
        <p:blipFill>
          <a:blip r:embed="rId2"/>
          <a:stretch>
            <a:fillRect/>
          </a:stretch>
        </p:blipFill>
        <p:spPr>
          <a:xfrm>
            <a:off x="9025062" y="4076857"/>
            <a:ext cx="2875049" cy="2376000"/>
          </a:xfrm>
          <a:prstGeom prst="rect">
            <a:avLst/>
          </a:prstGeom>
        </p:spPr>
      </p:pic>
      <p:pic>
        <p:nvPicPr>
          <p:cNvPr id="225" name="Immagine 224">
            <a:extLst>
              <a:ext uri="{FF2B5EF4-FFF2-40B4-BE49-F238E27FC236}">
                <a16:creationId xmlns:a16="http://schemas.microsoft.com/office/drawing/2014/main" id="{BBFE5268-D46B-48D3-A7E7-17668A19BF55}"/>
              </a:ext>
            </a:extLst>
          </p:cNvPr>
          <p:cNvPicPr>
            <a:picLocks noChangeAspect="1"/>
          </p:cNvPicPr>
          <p:nvPr/>
        </p:nvPicPr>
        <p:blipFill>
          <a:blip r:embed="rId3"/>
          <a:stretch>
            <a:fillRect/>
          </a:stretch>
        </p:blipFill>
        <p:spPr>
          <a:xfrm>
            <a:off x="6186435" y="4076857"/>
            <a:ext cx="2875049" cy="2376000"/>
          </a:xfrm>
          <a:prstGeom prst="rect">
            <a:avLst/>
          </a:prstGeom>
        </p:spPr>
      </p:pic>
      <p:pic>
        <p:nvPicPr>
          <p:cNvPr id="224" name="Immagine 223">
            <a:extLst>
              <a:ext uri="{FF2B5EF4-FFF2-40B4-BE49-F238E27FC236}">
                <a16:creationId xmlns:a16="http://schemas.microsoft.com/office/drawing/2014/main" id="{32ABBCBF-BD37-4683-9C82-0EE16A106698}"/>
              </a:ext>
            </a:extLst>
          </p:cNvPr>
          <p:cNvPicPr>
            <a:picLocks noChangeAspect="1"/>
          </p:cNvPicPr>
          <p:nvPr/>
        </p:nvPicPr>
        <p:blipFill>
          <a:blip r:embed="rId4"/>
          <a:stretch>
            <a:fillRect/>
          </a:stretch>
        </p:blipFill>
        <p:spPr>
          <a:xfrm>
            <a:off x="3276889" y="4076530"/>
            <a:ext cx="2869160" cy="2376000"/>
          </a:xfrm>
          <a:prstGeom prst="rect">
            <a:avLst/>
          </a:prstGeom>
        </p:spPr>
      </p:pic>
      <p:pic>
        <p:nvPicPr>
          <p:cNvPr id="223" name="Immagine 222">
            <a:extLst>
              <a:ext uri="{FF2B5EF4-FFF2-40B4-BE49-F238E27FC236}">
                <a16:creationId xmlns:a16="http://schemas.microsoft.com/office/drawing/2014/main" id="{DC2073C1-B956-4EF3-874A-975B79488695}"/>
              </a:ext>
            </a:extLst>
          </p:cNvPr>
          <p:cNvPicPr>
            <a:picLocks noChangeAspect="1"/>
          </p:cNvPicPr>
          <p:nvPr/>
        </p:nvPicPr>
        <p:blipFill>
          <a:blip r:embed="rId5"/>
          <a:stretch>
            <a:fillRect/>
          </a:stretch>
        </p:blipFill>
        <p:spPr>
          <a:xfrm>
            <a:off x="385259" y="4076530"/>
            <a:ext cx="2869160" cy="2376000"/>
          </a:xfrm>
          <a:prstGeom prst="rect">
            <a:avLst/>
          </a:prstGeom>
        </p:spPr>
      </p:pic>
      <p:pic>
        <p:nvPicPr>
          <p:cNvPr id="222" name="Immagine 221">
            <a:extLst>
              <a:ext uri="{FF2B5EF4-FFF2-40B4-BE49-F238E27FC236}">
                <a16:creationId xmlns:a16="http://schemas.microsoft.com/office/drawing/2014/main" id="{9109699F-DA3C-41FE-A441-0EAF3CFE4A9E}"/>
              </a:ext>
            </a:extLst>
          </p:cNvPr>
          <p:cNvPicPr>
            <a:picLocks noChangeAspect="1"/>
          </p:cNvPicPr>
          <p:nvPr/>
        </p:nvPicPr>
        <p:blipFill>
          <a:blip r:embed="rId6"/>
          <a:stretch>
            <a:fillRect/>
          </a:stretch>
        </p:blipFill>
        <p:spPr>
          <a:xfrm>
            <a:off x="9027925" y="1404070"/>
            <a:ext cx="2869160" cy="2376000"/>
          </a:xfrm>
          <a:prstGeom prst="rect">
            <a:avLst/>
          </a:prstGeom>
        </p:spPr>
      </p:pic>
      <p:pic>
        <p:nvPicPr>
          <p:cNvPr id="221" name="Immagine 220">
            <a:extLst>
              <a:ext uri="{FF2B5EF4-FFF2-40B4-BE49-F238E27FC236}">
                <a16:creationId xmlns:a16="http://schemas.microsoft.com/office/drawing/2014/main" id="{CDAA59F9-342E-49A1-BC91-5DC2B500B4E2}"/>
              </a:ext>
            </a:extLst>
          </p:cNvPr>
          <p:cNvPicPr>
            <a:picLocks noChangeAspect="1"/>
          </p:cNvPicPr>
          <p:nvPr/>
        </p:nvPicPr>
        <p:blipFill>
          <a:blip r:embed="rId7"/>
          <a:stretch>
            <a:fillRect/>
          </a:stretch>
        </p:blipFill>
        <p:spPr>
          <a:xfrm>
            <a:off x="6185126" y="1407949"/>
            <a:ext cx="2869160" cy="2376000"/>
          </a:xfrm>
          <a:prstGeom prst="rect">
            <a:avLst/>
          </a:prstGeom>
        </p:spPr>
      </p:pic>
      <p:pic>
        <p:nvPicPr>
          <p:cNvPr id="220" name="Immagine 219">
            <a:extLst>
              <a:ext uri="{FF2B5EF4-FFF2-40B4-BE49-F238E27FC236}">
                <a16:creationId xmlns:a16="http://schemas.microsoft.com/office/drawing/2014/main" id="{231C0168-798F-4C82-A9B4-53E7A3247D69}"/>
              </a:ext>
            </a:extLst>
          </p:cNvPr>
          <p:cNvPicPr>
            <a:picLocks noChangeAspect="1"/>
          </p:cNvPicPr>
          <p:nvPr/>
        </p:nvPicPr>
        <p:blipFill>
          <a:blip r:embed="rId8"/>
          <a:stretch>
            <a:fillRect/>
          </a:stretch>
        </p:blipFill>
        <p:spPr>
          <a:xfrm>
            <a:off x="3277575" y="1409750"/>
            <a:ext cx="2869160" cy="2376000"/>
          </a:xfrm>
          <a:prstGeom prst="rect">
            <a:avLst/>
          </a:prstGeom>
        </p:spPr>
      </p:pic>
      <p:sp>
        <p:nvSpPr>
          <p:cNvPr id="87" name="Titolo 1">
            <a:extLst>
              <a:ext uri="{FF2B5EF4-FFF2-40B4-BE49-F238E27FC236}">
                <a16:creationId xmlns:a16="http://schemas.microsoft.com/office/drawing/2014/main" id="{EEB61FC0-3360-4C0E-BC30-00AF5C736839}"/>
              </a:ext>
            </a:extLst>
          </p:cNvPr>
          <p:cNvSpPr txBox="1">
            <a:spLocks/>
          </p:cNvSpPr>
          <p:nvPr/>
        </p:nvSpPr>
        <p:spPr>
          <a:xfrm>
            <a:off x="335360" y="248643"/>
            <a:ext cx="11881320"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Andamento dei ricavi | </a:t>
            </a:r>
            <a:r>
              <a:rPr lang="it-IT" sz="2200">
                <a:latin typeface="Century Gothic" panose="020B0502020202020204" pitchFamily="34" charset="0"/>
                <a:cs typeface="Arial"/>
              </a:rPr>
              <a:t>Analisi per settore di attività economica</a:t>
            </a:r>
            <a:endParaRPr lang="it-IT" sz="2200" strike="sngStrike">
              <a:solidFill>
                <a:srgbClr val="FF0000"/>
              </a:solidFill>
              <a:latin typeface="Century Gothic" panose="020B0502020202020204" pitchFamily="34" charset="0"/>
              <a:cs typeface="Arial"/>
            </a:endParaRPr>
          </a:p>
        </p:txBody>
      </p:sp>
      <p:sp>
        <p:nvSpPr>
          <p:cNvPr id="135" name="Rettangolo 134">
            <a:extLst>
              <a:ext uri="{FF2B5EF4-FFF2-40B4-BE49-F238E27FC236}">
                <a16:creationId xmlns:a16="http://schemas.microsoft.com/office/drawing/2014/main" id="{13B430B0-3569-424E-AD62-34974115251E}"/>
              </a:ext>
            </a:extLst>
          </p:cNvPr>
          <p:cNvSpPr/>
          <p:nvPr/>
        </p:nvSpPr>
        <p:spPr bwMode="auto">
          <a:xfrm>
            <a:off x="3296692"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8" name="Rettangolo 137">
            <a:extLst>
              <a:ext uri="{FF2B5EF4-FFF2-40B4-BE49-F238E27FC236}">
                <a16:creationId xmlns:a16="http://schemas.microsoft.com/office/drawing/2014/main" id="{63917B1E-22EB-442B-870E-D3F53F990341}"/>
              </a:ext>
            </a:extLst>
          </p:cNvPr>
          <p:cNvSpPr/>
          <p:nvPr/>
        </p:nvSpPr>
        <p:spPr bwMode="auto">
          <a:xfrm>
            <a:off x="6186016"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9" name="Rettangolo 138">
            <a:extLst>
              <a:ext uri="{FF2B5EF4-FFF2-40B4-BE49-F238E27FC236}">
                <a16:creationId xmlns:a16="http://schemas.microsoft.com/office/drawing/2014/main" id="{93C752E2-755F-48AE-BF47-B34551B94317}"/>
              </a:ext>
            </a:extLst>
          </p:cNvPr>
          <p:cNvSpPr/>
          <p:nvPr/>
        </p:nvSpPr>
        <p:spPr bwMode="auto">
          <a:xfrm>
            <a:off x="9075340"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40" name="Rettangolo 139">
            <a:extLst>
              <a:ext uri="{FF2B5EF4-FFF2-40B4-BE49-F238E27FC236}">
                <a16:creationId xmlns:a16="http://schemas.microsoft.com/office/drawing/2014/main" id="{7ABF6DA0-D65C-4DC5-A8A4-607060097AAF}"/>
              </a:ext>
            </a:extLst>
          </p:cNvPr>
          <p:cNvSpPr/>
          <p:nvPr/>
        </p:nvSpPr>
        <p:spPr bwMode="auto">
          <a:xfrm>
            <a:off x="407368"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42" name="Rettangolo 141">
            <a:extLst>
              <a:ext uri="{FF2B5EF4-FFF2-40B4-BE49-F238E27FC236}">
                <a16:creationId xmlns:a16="http://schemas.microsoft.com/office/drawing/2014/main" id="{174BB1D9-0710-4B69-ABA1-C20CE996249B}"/>
              </a:ext>
            </a:extLst>
          </p:cNvPr>
          <p:cNvSpPr/>
          <p:nvPr/>
        </p:nvSpPr>
        <p:spPr bwMode="auto">
          <a:xfrm>
            <a:off x="3296692"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43" name="Rettangolo 142">
            <a:extLst>
              <a:ext uri="{FF2B5EF4-FFF2-40B4-BE49-F238E27FC236}">
                <a16:creationId xmlns:a16="http://schemas.microsoft.com/office/drawing/2014/main" id="{CC8F7311-29A2-4317-A8ED-C7A058FDC013}"/>
              </a:ext>
            </a:extLst>
          </p:cNvPr>
          <p:cNvSpPr/>
          <p:nvPr/>
        </p:nvSpPr>
        <p:spPr bwMode="auto">
          <a:xfrm>
            <a:off x="6186016"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44" name="Rettangolo 143">
            <a:extLst>
              <a:ext uri="{FF2B5EF4-FFF2-40B4-BE49-F238E27FC236}">
                <a16:creationId xmlns:a16="http://schemas.microsoft.com/office/drawing/2014/main" id="{09754BC4-EBD7-48F3-B8E4-79FCA6A72522}"/>
              </a:ext>
            </a:extLst>
          </p:cNvPr>
          <p:cNvSpPr/>
          <p:nvPr/>
        </p:nvSpPr>
        <p:spPr bwMode="auto">
          <a:xfrm>
            <a:off x="9075340"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46" name="Titolo 1">
            <a:extLst>
              <a:ext uri="{FF2B5EF4-FFF2-40B4-BE49-F238E27FC236}">
                <a16:creationId xmlns:a16="http://schemas.microsoft.com/office/drawing/2014/main" id="{5ED4335B-1E30-4AD7-AF01-0AC1DEF98AD8}"/>
              </a:ext>
            </a:extLst>
          </p:cNvPr>
          <p:cNvSpPr txBox="1">
            <a:spLocks/>
          </p:cNvSpPr>
          <p:nvPr/>
        </p:nvSpPr>
        <p:spPr>
          <a:xfrm>
            <a:off x="3237058"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FOOD</a:t>
            </a:r>
          </a:p>
        </p:txBody>
      </p:sp>
      <p:sp>
        <p:nvSpPr>
          <p:cNvPr id="150" name="Titolo 1">
            <a:extLst>
              <a:ext uri="{FF2B5EF4-FFF2-40B4-BE49-F238E27FC236}">
                <a16:creationId xmlns:a16="http://schemas.microsoft.com/office/drawing/2014/main" id="{12DB5B7A-4763-40CE-ACF8-38CCD77821F2}"/>
              </a:ext>
            </a:extLst>
          </p:cNvPr>
          <p:cNvSpPr txBox="1">
            <a:spLocks/>
          </p:cNvSpPr>
          <p:nvPr/>
        </p:nvSpPr>
        <p:spPr>
          <a:xfrm>
            <a:off x="6127497"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NO FOOD</a:t>
            </a:r>
          </a:p>
        </p:txBody>
      </p:sp>
      <p:sp>
        <p:nvSpPr>
          <p:cNvPr id="151" name="Titolo 1">
            <a:extLst>
              <a:ext uri="{FF2B5EF4-FFF2-40B4-BE49-F238E27FC236}">
                <a16:creationId xmlns:a16="http://schemas.microsoft.com/office/drawing/2014/main" id="{D60C3D9A-63E3-405B-88FC-5854AD83B40E}"/>
              </a:ext>
            </a:extLst>
          </p:cNvPr>
          <p:cNvSpPr txBox="1">
            <a:spLocks/>
          </p:cNvSpPr>
          <p:nvPr/>
        </p:nvSpPr>
        <p:spPr>
          <a:xfrm>
            <a:off x="9015161"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Ristorazione</a:t>
            </a:r>
          </a:p>
        </p:txBody>
      </p:sp>
      <p:sp>
        <p:nvSpPr>
          <p:cNvPr id="152" name="Titolo 1">
            <a:extLst>
              <a:ext uri="{FF2B5EF4-FFF2-40B4-BE49-F238E27FC236}">
                <a16:creationId xmlns:a16="http://schemas.microsoft.com/office/drawing/2014/main" id="{2EBEBD3B-05F8-4C37-9FC3-28623FE7BDD4}"/>
              </a:ext>
            </a:extLst>
          </p:cNvPr>
          <p:cNvSpPr txBox="1">
            <a:spLocks/>
          </p:cNvSpPr>
          <p:nvPr/>
        </p:nvSpPr>
        <p:spPr>
          <a:xfrm>
            <a:off x="342906"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Ricezione turistica</a:t>
            </a:r>
          </a:p>
        </p:txBody>
      </p:sp>
      <p:sp>
        <p:nvSpPr>
          <p:cNvPr id="154" name="Titolo 1">
            <a:extLst>
              <a:ext uri="{FF2B5EF4-FFF2-40B4-BE49-F238E27FC236}">
                <a16:creationId xmlns:a16="http://schemas.microsoft.com/office/drawing/2014/main" id="{5573DF48-F032-4D91-AE98-08CA374CBCF6}"/>
              </a:ext>
            </a:extLst>
          </p:cNvPr>
          <p:cNvSpPr txBox="1">
            <a:spLocks/>
          </p:cNvSpPr>
          <p:nvPr/>
        </p:nvSpPr>
        <p:spPr>
          <a:xfrm>
            <a:off x="3237058"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Trasporti e logistica</a:t>
            </a:r>
          </a:p>
        </p:txBody>
      </p:sp>
      <p:sp>
        <p:nvSpPr>
          <p:cNvPr id="155" name="Titolo 1">
            <a:extLst>
              <a:ext uri="{FF2B5EF4-FFF2-40B4-BE49-F238E27FC236}">
                <a16:creationId xmlns:a16="http://schemas.microsoft.com/office/drawing/2014/main" id="{86810DD2-B954-4686-B212-C991F7EDF99E}"/>
              </a:ext>
            </a:extLst>
          </p:cNvPr>
          <p:cNvSpPr txBox="1">
            <a:spLocks/>
          </p:cNvSpPr>
          <p:nvPr/>
        </p:nvSpPr>
        <p:spPr>
          <a:xfrm>
            <a:off x="6127497"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imprese</a:t>
            </a:r>
          </a:p>
        </p:txBody>
      </p:sp>
      <p:sp>
        <p:nvSpPr>
          <p:cNvPr id="156" name="Titolo 1">
            <a:extLst>
              <a:ext uri="{FF2B5EF4-FFF2-40B4-BE49-F238E27FC236}">
                <a16:creationId xmlns:a16="http://schemas.microsoft.com/office/drawing/2014/main" id="{DA7B4B4B-D4C0-493D-BED9-A88742D44719}"/>
              </a:ext>
            </a:extLst>
          </p:cNvPr>
          <p:cNvSpPr txBox="1">
            <a:spLocks/>
          </p:cNvSpPr>
          <p:nvPr/>
        </p:nvSpPr>
        <p:spPr>
          <a:xfrm>
            <a:off x="9015161"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persona</a:t>
            </a:r>
          </a:p>
        </p:txBody>
      </p:sp>
      <p:sp>
        <p:nvSpPr>
          <p:cNvPr id="158" name="Rettangolo 157">
            <a:extLst>
              <a:ext uri="{FF2B5EF4-FFF2-40B4-BE49-F238E27FC236}">
                <a16:creationId xmlns:a16="http://schemas.microsoft.com/office/drawing/2014/main" id="{FC36F58C-8B47-468E-8336-74D1298C5B1F}"/>
              </a:ext>
            </a:extLst>
          </p:cNvPr>
          <p:cNvSpPr/>
          <p:nvPr/>
        </p:nvSpPr>
        <p:spPr>
          <a:xfrm>
            <a:off x="3205361" y="1701756"/>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62" name="Rettangolo 161">
            <a:extLst>
              <a:ext uri="{FF2B5EF4-FFF2-40B4-BE49-F238E27FC236}">
                <a16:creationId xmlns:a16="http://schemas.microsoft.com/office/drawing/2014/main" id="{169AF144-4517-4850-9F44-C6A07FE9B695}"/>
              </a:ext>
            </a:extLst>
          </p:cNvPr>
          <p:cNvSpPr/>
          <p:nvPr/>
        </p:nvSpPr>
        <p:spPr>
          <a:xfrm>
            <a:off x="3909461" y="2836918"/>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33</a:t>
            </a:r>
          </a:p>
        </p:txBody>
      </p:sp>
      <p:sp>
        <p:nvSpPr>
          <p:cNvPr id="167" name="CasellaDiTesto 9">
            <a:extLst>
              <a:ext uri="{FF2B5EF4-FFF2-40B4-BE49-F238E27FC236}">
                <a16:creationId xmlns:a16="http://schemas.microsoft.com/office/drawing/2014/main" id="{6BEA4B90-CC76-47DC-87EF-5B5605A995F9}"/>
              </a:ext>
            </a:extLst>
          </p:cNvPr>
          <p:cNvSpPr txBox="1">
            <a:spLocks noChangeArrowheads="1"/>
          </p:cNvSpPr>
          <p:nvPr/>
        </p:nvSpPr>
        <p:spPr bwMode="auto">
          <a:xfrm>
            <a:off x="3338952" y="2857363"/>
            <a:ext cx="6825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dirty="0">
                <a:solidFill>
                  <a:srgbClr val="008000"/>
                </a:solidFill>
                <a:latin typeface="Century Gothic" panose="020B0502020202020204" pitchFamily="34" charset="0"/>
              </a:rPr>
              <a:t>Comm. FOOD</a:t>
            </a:r>
          </a:p>
        </p:txBody>
      </p:sp>
      <p:pic>
        <p:nvPicPr>
          <p:cNvPr id="168" name="Elemento grafico 167" descr="Professore">
            <a:extLst>
              <a:ext uri="{FF2B5EF4-FFF2-40B4-BE49-F238E27FC236}">
                <a16:creationId xmlns:a16="http://schemas.microsoft.com/office/drawing/2014/main" id="{56B06C1E-4D6C-40BF-8E06-DDBAF9BC56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2933" y="1105694"/>
            <a:ext cx="516155" cy="516155"/>
          </a:xfrm>
          <a:prstGeom prst="rect">
            <a:avLst/>
          </a:prstGeom>
        </p:spPr>
      </p:pic>
      <p:sp>
        <p:nvSpPr>
          <p:cNvPr id="169" name="Text Box 18">
            <a:extLst>
              <a:ext uri="{FF2B5EF4-FFF2-40B4-BE49-F238E27FC236}">
                <a16:creationId xmlns:a16="http://schemas.microsoft.com/office/drawing/2014/main" id="{36636164-CC2A-4B3D-9C25-64CF110286A8}"/>
              </a:ext>
            </a:extLst>
          </p:cNvPr>
          <p:cNvSpPr txBox="1">
            <a:spLocks noChangeArrowheads="1"/>
          </p:cNvSpPr>
          <p:nvPr/>
        </p:nvSpPr>
        <p:spPr bwMode="auto">
          <a:xfrm>
            <a:off x="432933" y="1604503"/>
            <a:ext cx="2520001" cy="740845"/>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relativi alla </a:t>
            </a:r>
            <a:r>
              <a:rPr lang="it-IT" altLang="it-IT" sz="1600" b="1" u="sng">
                <a:solidFill>
                  <a:schemeClr val="tx1"/>
                </a:solidFill>
              </a:rPr>
              <a:t>VALLE D’AOSTA</a:t>
            </a:r>
            <a:r>
              <a:rPr lang="it-IT" altLang="it-IT" sz="1300" b="1">
                <a:solidFill>
                  <a:schemeClr val="tx1"/>
                </a:solidFill>
              </a:rPr>
              <a:t>:</a:t>
            </a:r>
            <a:endParaRPr lang="it-IT" altLang="it-IT" sz="1300" b="1" i="1">
              <a:solidFill>
                <a:schemeClr val="tx1"/>
              </a:solidFill>
            </a:endParaRPr>
          </a:p>
        </p:txBody>
      </p:sp>
      <p:cxnSp>
        <p:nvCxnSpPr>
          <p:cNvPr id="170" name="Connettore diritto 169">
            <a:extLst>
              <a:ext uri="{FF2B5EF4-FFF2-40B4-BE49-F238E27FC236}">
                <a16:creationId xmlns:a16="http://schemas.microsoft.com/office/drawing/2014/main" id="{7AF42B2F-6913-4545-9CB0-EB7B3D338E6F}"/>
              </a:ext>
            </a:extLst>
          </p:cNvPr>
          <p:cNvCxnSpPr>
            <a:cxnSpLocks/>
          </p:cNvCxnSpPr>
          <p:nvPr/>
        </p:nvCxnSpPr>
        <p:spPr bwMode="auto">
          <a:xfrm>
            <a:off x="4203102"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71" name="CasellaDiTesto 9">
            <a:extLst>
              <a:ext uri="{FF2B5EF4-FFF2-40B4-BE49-F238E27FC236}">
                <a16:creationId xmlns:a16="http://schemas.microsoft.com/office/drawing/2014/main" id="{574BFB02-02E8-4218-A77E-BD4CA3969348}"/>
              </a:ext>
            </a:extLst>
          </p:cNvPr>
          <p:cNvSpPr txBox="1">
            <a:spLocks noChangeArrowheads="1"/>
          </p:cNvSpPr>
          <p:nvPr/>
        </p:nvSpPr>
        <p:spPr bwMode="auto">
          <a:xfrm>
            <a:off x="6421978" y="2219404"/>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2" name="CasellaDiTesto 9">
            <a:extLst>
              <a:ext uri="{FF2B5EF4-FFF2-40B4-BE49-F238E27FC236}">
                <a16:creationId xmlns:a16="http://schemas.microsoft.com/office/drawing/2014/main" id="{A2874BD7-3C92-4386-BF23-77DDEA9E12C4}"/>
              </a:ext>
            </a:extLst>
          </p:cNvPr>
          <p:cNvSpPr txBox="1">
            <a:spLocks noChangeArrowheads="1"/>
          </p:cNvSpPr>
          <p:nvPr/>
        </p:nvSpPr>
        <p:spPr bwMode="auto">
          <a:xfrm>
            <a:off x="6307999" y="2872071"/>
            <a:ext cx="73536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NO FOOD</a:t>
            </a:r>
          </a:p>
        </p:txBody>
      </p:sp>
      <p:sp>
        <p:nvSpPr>
          <p:cNvPr id="173" name="CasellaDiTesto 9">
            <a:extLst>
              <a:ext uri="{FF2B5EF4-FFF2-40B4-BE49-F238E27FC236}">
                <a16:creationId xmlns:a16="http://schemas.microsoft.com/office/drawing/2014/main" id="{EB346F2F-CD06-4AB1-9EFB-08490A33CE23}"/>
              </a:ext>
            </a:extLst>
          </p:cNvPr>
          <p:cNvSpPr txBox="1">
            <a:spLocks noChangeArrowheads="1"/>
          </p:cNvSpPr>
          <p:nvPr/>
        </p:nvSpPr>
        <p:spPr bwMode="auto">
          <a:xfrm>
            <a:off x="9174940" y="2549291"/>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4" name="CasellaDiTesto 9">
            <a:extLst>
              <a:ext uri="{FF2B5EF4-FFF2-40B4-BE49-F238E27FC236}">
                <a16:creationId xmlns:a16="http://schemas.microsoft.com/office/drawing/2014/main" id="{A3B22F02-1C8B-49D0-AA4E-516C80E478A3}"/>
              </a:ext>
            </a:extLst>
          </p:cNvPr>
          <p:cNvSpPr txBox="1">
            <a:spLocks noChangeArrowheads="1"/>
          </p:cNvSpPr>
          <p:nvPr/>
        </p:nvSpPr>
        <p:spPr bwMode="auto">
          <a:xfrm>
            <a:off x="9156977" y="1992689"/>
            <a:ext cx="112621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dirty="0">
                <a:solidFill>
                  <a:srgbClr val="008000"/>
                </a:solidFill>
                <a:latin typeface="Century Gothic" panose="020B0502020202020204" pitchFamily="34" charset="0"/>
              </a:rPr>
              <a:t>Ristorazione</a:t>
            </a:r>
          </a:p>
        </p:txBody>
      </p:sp>
      <p:sp>
        <p:nvSpPr>
          <p:cNvPr id="175" name="CasellaDiTesto 9">
            <a:extLst>
              <a:ext uri="{FF2B5EF4-FFF2-40B4-BE49-F238E27FC236}">
                <a16:creationId xmlns:a16="http://schemas.microsoft.com/office/drawing/2014/main" id="{F309FBF9-9ABF-407E-A573-2F94E40A7F9E}"/>
              </a:ext>
            </a:extLst>
          </p:cNvPr>
          <p:cNvSpPr txBox="1">
            <a:spLocks noChangeArrowheads="1"/>
          </p:cNvSpPr>
          <p:nvPr/>
        </p:nvSpPr>
        <p:spPr bwMode="auto">
          <a:xfrm>
            <a:off x="457466" y="5253497"/>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6" name="CasellaDiTesto 9">
            <a:extLst>
              <a:ext uri="{FF2B5EF4-FFF2-40B4-BE49-F238E27FC236}">
                <a16:creationId xmlns:a16="http://schemas.microsoft.com/office/drawing/2014/main" id="{B831D5CF-3879-450B-8670-D1D12D0E2407}"/>
              </a:ext>
            </a:extLst>
          </p:cNvPr>
          <p:cNvSpPr txBox="1">
            <a:spLocks noChangeArrowheads="1"/>
          </p:cNvSpPr>
          <p:nvPr/>
        </p:nvSpPr>
        <p:spPr bwMode="auto">
          <a:xfrm>
            <a:off x="465928" y="4549635"/>
            <a:ext cx="1034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Ricezione turistica</a:t>
            </a:r>
          </a:p>
        </p:txBody>
      </p:sp>
      <p:sp>
        <p:nvSpPr>
          <p:cNvPr id="177" name="CasellaDiTesto 9">
            <a:extLst>
              <a:ext uri="{FF2B5EF4-FFF2-40B4-BE49-F238E27FC236}">
                <a16:creationId xmlns:a16="http://schemas.microsoft.com/office/drawing/2014/main" id="{ECA1D438-2BC7-4B47-ACAA-34C99B6C0FC4}"/>
              </a:ext>
            </a:extLst>
          </p:cNvPr>
          <p:cNvSpPr txBox="1">
            <a:spLocks noChangeArrowheads="1"/>
          </p:cNvSpPr>
          <p:nvPr/>
        </p:nvSpPr>
        <p:spPr bwMode="auto">
          <a:xfrm>
            <a:off x="3368855" y="4840565"/>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8" name="CasellaDiTesto 9">
            <a:extLst>
              <a:ext uri="{FF2B5EF4-FFF2-40B4-BE49-F238E27FC236}">
                <a16:creationId xmlns:a16="http://schemas.microsoft.com/office/drawing/2014/main" id="{582EBD86-2BBB-4BA3-8693-D21A0428C3B7}"/>
              </a:ext>
            </a:extLst>
          </p:cNvPr>
          <p:cNvSpPr txBox="1">
            <a:spLocks noChangeArrowheads="1"/>
          </p:cNvSpPr>
          <p:nvPr/>
        </p:nvSpPr>
        <p:spPr bwMode="auto">
          <a:xfrm>
            <a:off x="3357110" y="5360206"/>
            <a:ext cx="13922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Trasporti</a:t>
            </a:r>
          </a:p>
        </p:txBody>
      </p:sp>
      <p:sp>
        <p:nvSpPr>
          <p:cNvPr id="179" name="CasellaDiTesto 9">
            <a:extLst>
              <a:ext uri="{FF2B5EF4-FFF2-40B4-BE49-F238E27FC236}">
                <a16:creationId xmlns:a16="http://schemas.microsoft.com/office/drawing/2014/main" id="{D687EEC9-EA26-4B99-96ED-81A877FF092B}"/>
              </a:ext>
            </a:extLst>
          </p:cNvPr>
          <p:cNvSpPr txBox="1">
            <a:spLocks noChangeArrowheads="1"/>
          </p:cNvSpPr>
          <p:nvPr/>
        </p:nvSpPr>
        <p:spPr bwMode="auto">
          <a:xfrm>
            <a:off x="6298240" y="5205506"/>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0" name="CasellaDiTesto 9">
            <a:extLst>
              <a:ext uri="{FF2B5EF4-FFF2-40B4-BE49-F238E27FC236}">
                <a16:creationId xmlns:a16="http://schemas.microsoft.com/office/drawing/2014/main" id="{D5B258CA-7B67-4256-A999-2CF650BB555D}"/>
              </a:ext>
            </a:extLst>
          </p:cNvPr>
          <p:cNvSpPr txBox="1">
            <a:spLocks noChangeArrowheads="1"/>
          </p:cNvSpPr>
          <p:nvPr/>
        </p:nvSpPr>
        <p:spPr bwMode="auto">
          <a:xfrm>
            <a:off x="6302171" y="4666540"/>
            <a:ext cx="8370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Imprese</a:t>
            </a:r>
          </a:p>
        </p:txBody>
      </p:sp>
      <p:sp>
        <p:nvSpPr>
          <p:cNvPr id="181" name="CasellaDiTesto 9">
            <a:extLst>
              <a:ext uri="{FF2B5EF4-FFF2-40B4-BE49-F238E27FC236}">
                <a16:creationId xmlns:a16="http://schemas.microsoft.com/office/drawing/2014/main" id="{B1754FC5-3DAD-4DF9-8C04-FDBF45067B9B}"/>
              </a:ext>
            </a:extLst>
          </p:cNvPr>
          <p:cNvSpPr txBox="1">
            <a:spLocks noChangeArrowheads="1"/>
          </p:cNvSpPr>
          <p:nvPr/>
        </p:nvSpPr>
        <p:spPr bwMode="auto">
          <a:xfrm>
            <a:off x="9166057" y="4867279"/>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2" name="CasellaDiTesto 9">
            <a:extLst>
              <a:ext uri="{FF2B5EF4-FFF2-40B4-BE49-F238E27FC236}">
                <a16:creationId xmlns:a16="http://schemas.microsoft.com/office/drawing/2014/main" id="{2EC7D381-AF35-4083-97CF-5EFFEB5504CA}"/>
              </a:ext>
            </a:extLst>
          </p:cNvPr>
          <p:cNvSpPr txBox="1">
            <a:spLocks noChangeArrowheads="1"/>
          </p:cNvSpPr>
          <p:nvPr/>
        </p:nvSpPr>
        <p:spPr bwMode="auto">
          <a:xfrm>
            <a:off x="9192005" y="5458842"/>
            <a:ext cx="79805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Persona</a:t>
            </a:r>
          </a:p>
        </p:txBody>
      </p:sp>
      <p:cxnSp>
        <p:nvCxnSpPr>
          <p:cNvPr id="183" name="Connettore diritto 182">
            <a:extLst>
              <a:ext uri="{FF2B5EF4-FFF2-40B4-BE49-F238E27FC236}">
                <a16:creationId xmlns:a16="http://schemas.microsoft.com/office/drawing/2014/main" id="{A5E4D058-8C1C-4BB5-B2D1-04FEB8B8D844}"/>
              </a:ext>
            </a:extLst>
          </p:cNvPr>
          <p:cNvCxnSpPr/>
          <p:nvPr/>
        </p:nvCxnSpPr>
        <p:spPr bwMode="auto">
          <a:xfrm>
            <a:off x="1292964" y="4360625"/>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cxnSp>
        <p:nvCxnSpPr>
          <p:cNvPr id="184" name="Connettore diritto 183">
            <a:extLst>
              <a:ext uri="{FF2B5EF4-FFF2-40B4-BE49-F238E27FC236}">
                <a16:creationId xmlns:a16="http://schemas.microsoft.com/office/drawing/2014/main" id="{D8412AE2-4CBA-47DA-9CF9-0195434D961E}"/>
              </a:ext>
            </a:extLst>
          </p:cNvPr>
          <p:cNvCxnSpPr>
            <a:cxnSpLocks/>
          </p:cNvCxnSpPr>
          <p:nvPr/>
        </p:nvCxnSpPr>
        <p:spPr bwMode="auto">
          <a:xfrm>
            <a:off x="7099032"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5" name="Rettangolo 184">
            <a:extLst>
              <a:ext uri="{FF2B5EF4-FFF2-40B4-BE49-F238E27FC236}">
                <a16:creationId xmlns:a16="http://schemas.microsoft.com/office/drawing/2014/main" id="{7A635B8F-8961-4266-B4CE-ABDF114FC70E}"/>
              </a:ext>
            </a:extLst>
          </p:cNvPr>
          <p:cNvSpPr/>
          <p:nvPr/>
        </p:nvSpPr>
        <p:spPr>
          <a:xfrm>
            <a:off x="6096162" y="1708430"/>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86" name="Connettore diritto 185">
            <a:extLst>
              <a:ext uri="{FF2B5EF4-FFF2-40B4-BE49-F238E27FC236}">
                <a16:creationId xmlns:a16="http://schemas.microsoft.com/office/drawing/2014/main" id="{467C189B-5117-4824-AE28-A8FE5BEAAE26}"/>
              </a:ext>
            </a:extLst>
          </p:cNvPr>
          <p:cNvCxnSpPr>
            <a:cxnSpLocks/>
          </p:cNvCxnSpPr>
          <p:nvPr/>
        </p:nvCxnSpPr>
        <p:spPr bwMode="auto">
          <a:xfrm>
            <a:off x="9931172" y="1751216"/>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7" name="Rettangolo 186">
            <a:extLst>
              <a:ext uri="{FF2B5EF4-FFF2-40B4-BE49-F238E27FC236}">
                <a16:creationId xmlns:a16="http://schemas.microsoft.com/office/drawing/2014/main" id="{A0A5BF7A-03C9-456D-ACDB-BC5BDBA00DFB}"/>
              </a:ext>
            </a:extLst>
          </p:cNvPr>
          <p:cNvSpPr/>
          <p:nvPr/>
        </p:nvSpPr>
        <p:spPr>
          <a:xfrm>
            <a:off x="8928302" y="1701756"/>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88" name="Rettangolo 187">
            <a:extLst>
              <a:ext uri="{FF2B5EF4-FFF2-40B4-BE49-F238E27FC236}">
                <a16:creationId xmlns:a16="http://schemas.microsoft.com/office/drawing/2014/main" id="{F3444DE1-39C7-448E-A066-83DD3B4393AD}"/>
              </a:ext>
            </a:extLst>
          </p:cNvPr>
          <p:cNvSpPr/>
          <p:nvPr/>
        </p:nvSpPr>
        <p:spPr>
          <a:xfrm>
            <a:off x="309050" y="4336644"/>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89" name="Connettore diritto 188">
            <a:extLst>
              <a:ext uri="{FF2B5EF4-FFF2-40B4-BE49-F238E27FC236}">
                <a16:creationId xmlns:a16="http://schemas.microsoft.com/office/drawing/2014/main" id="{2D83884E-9C7B-43DA-B893-8295AA841BF8}"/>
              </a:ext>
            </a:extLst>
          </p:cNvPr>
          <p:cNvCxnSpPr>
            <a:cxnSpLocks/>
          </p:cNvCxnSpPr>
          <p:nvPr/>
        </p:nvCxnSpPr>
        <p:spPr bwMode="auto">
          <a:xfrm>
            <a:off x="4193373" y="435165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0" name="Rettangolo 189">
            <a:extLst>
              <a:ext uri="{FF2B5EF4-FFF2-40B4-BE49-F238E27FC236}">
                <a16:creationId xmlns:a16="http://schemas.microsoft.com/office/drawing/2014/main" id="{7682CAF0-3702-4256-AEB1-37F26A6F2948}"/>
              </a:ext>
            </a:extLst>
          </p:cNvPr>
          <p:cNvSpPr/>
          <p:nvPr/>
        </p:nvSpPr>
        <p:spPr>
          <a:xfrm>
            <a:off x="3195632" y="432767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91" name="Connettore diritto 190">
            <a:extLst>
              <a:ext uri="{FF2B5EF4-FFF2-40B4-BE49-F238E27FC236}">
                <a16:creationId xmlns:a16="http://schemas.microsoft.com/office/drawing/2014/main" id="{4AC0356D-D99C-4EE6-BC87-4BA3ED63E8F7}"/>
              </a:ext>
            </a:extLst>
          </p:cNvPr>
          <p:cNvCxnSpPr>
            <a:cxnSpLocks/>
          </p:cNvCxnSpPr>
          <p:nvPr/>
        </p:nvCxnSpPr>
        <p:spPr bwMode="auto">
          <a:xfrm>
            <a:off x="7108760" y="434384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2" name="Rettangolo 191">
            <a:extLst>
              <a:ext uri="{FF2B5EF4-FFF2-40B4-BE49-F238E27FC236}">
                <a16:creationId xmlns:a16="http://schemas.microsoft.com/office/drawing/2014/main" id="{CF922B4D-AD71-4172-BF90-9E77B316E1B7}"/>
              </a:ext>
            </a:extLst>
          </p:cNvPr>
          <p:cNvSpPr/>
          <p:nvPr/>
        </p:nvSpPr>
        <p:spPr>
          <a:xfrm>
            <a:off x="6105890" y="431986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93" name="Connettore diritto 192">
            <a:extLst>
              <a:ext uri="{FF2B5EF4-FFF2-40B4-BE49-F238E27FC236}">
                <a16:creationId xmlns:a16="http://schemas.microsoft.com/office/drawing/2014/main" id="{E24A22DA-9E7B-4339-AC0A-1BD65C178A90}"/>
              </a:ext>
            </a:extLst>
          </p:cNvPr>
          <p:cNvCxnSpPr>
            <a:cxnSpLocks/>
          </p:cNvCxnSpPr>
          <p:nvPr/>
        </p:nvCxnSpPr>
        <p:spPr bwMode="auto">
          <a:xfrm>
            <a:off x="9940902" y="4338501"/>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4" name="Rettangolo 193">
            <a:extLst>
              <a:ext uri="{FF2B5EF4-FFF2-40B4-BE49-F238E27FC236}">
                <a16:creationId xmlns:a16="http://schemas.microsoft.com/office/drawing/2014/main" id="{DA0F9A76-7942-47E8-8502-0CAD2803BDD7}"/>
              </a:ext>
            </a:extLst>
          </p:cNvPr>
          <p:cNvSpPr/>
          <p:nvPr/>
        </p:nvSpPr>
        <p:spPr>
          <a:xfrm>
            <a:off x="8938032" y="4314520"/>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95" name="CasellaDiTesto 9">
            <a:extLst>
              <a:ext uri="{FF2B5EF4-FFF2-40B4-BE49-F238E27FC236}">
                <a16:creationId xmlns:a16="http://schemas.microsoft.com/office/drawing/2014/main" id="{EC8496EC-0A00-42EC-BA9F-AEED1CFF0316}"/>
              </a:ext>
            </a:extLst>
          </p:cNvPr>
          <p:cNvSpPr txBox="1">
            <a:spLocks noChangeArrowheads="1"/>
          </p:cNvSpPr>
          <p:nvPr/>
        </p:nvSpPr>
        <p:spPr bwMode="auto">
          <a:xfrm>
            <a:off x="3464547" y="2229101"/>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96" name="Rettangolo 195">
            <a:extLst>
              <a:ext uri="{FF2B5EF4-FFF2-40B4-BE49-F238E27FC236}">
                <a16:creationId xmlns:a16="http://schemas.microsoft.com/office/drawing/2014/main" id="{85CE39B3-CE71-4600-AA8B-A00A6CECBD69}"/>
              </a:ext>
            </a:extLst>
          </p:cNvPr>
          <p:cNvSpPr/>
          <p:nvPr/>
        </p:nvSpPr>
        <p:spPr bwMode="auto">
          <a:xfrm>
            <a:off x="566459" y="2522325"/>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97" name="CasellaDiTesto 9">
            <a:extLst>
              <a:ext uri="{FF2B5EF4-FFF2-40B4-BE49-F238E27FC236}">
                <a16:creationId xmlns:a16="http://schemas.microsoft.com/office/drawing/2014/main" id="{DB8A1960-449D-4383-9CBB-D132C815CEB6}"/>
              </a:ext>
            </a:extLst>
          </p:cNvPr>
          <p:cNvSpPr txBox="1">
            <a:spLocks noChangeArrowheads="1"/>
          </p:cNvSpPr>
          <p:nvPr/>
        </p:nvSpPr>
        <p:spPr bwMode="auto">
          <a:xfrm>
            <a:off x="785014" y="2476371"/>
            <a:ext cx="1610538"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Settore specifico</a:t>
            </a:r>
          </a:p>
        </p:txBody>
      </p:sp>
      <p:sp>
        <p:nvSpPr>
          <p:cNvPr id="198" name="Rettangolo 197">
            <a:extLst>
              <a:ext uri="{FF2B5EF4-FFF2-40B4-BE49-F238E27FC236}">
                <a16:creationId xmlns:a16="http://schemas.microsoft.com/office/drawing/2014/main" id="{D742DF66-4EE5-43F8-AB8F-93FF948E0D87}"/>
              </a:ext>
            </a:extLst>
          </p:cNvPr>
          <p:cNvSpPr/>
          <p:nvPr/>
        </p:nvSpPr>
        <p:spPr bwMode="auto">
          <a:xfrm>
            <a:off x="566459" y="2928178"/>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99" name="CasellaDiTesto 9">
            <a:extLst>
              <a:ext uri="{FF2B5EF4-FFF2-40B4-BE49-F238E27FC236}">
                <a16:creationId xmlns:a16="http://schemas.microsoft.com/office/drawing/2014/main" id="{8F28E79F-8345-41D4-BD24-D33ADA095335}"/>
              </a:ext>
            </a:extLst>
          </p:cNvPr>
          <p:cNvSpPr txBox="1">
            <a:spLocks noChangeArrowheads="1"/>
          </p:cNvSpPr>
          <p:nvPr/>
        </p:nvSpPr>
        <p:spPr bwMode="auto">
          <a:xfrm>
            <a:off x="785014" y="2879637"/>
            <a:ext cx="1610538"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Totale Terziario</a:t>
            </a:r>
          </a:p>
        </p:txBody>
      </p:sp>
      <p:sp>
        <p:nvSpPr>
          <p:cNvPr id="200" name="Rettangolo 199">
            <a:extLst>
              <a:ext uri="{FF2B5EF4-FFF2-40B4-BE49-F238E27FC236}">
                <a16:creationId xmlns:a16="http://schemas.microsoft.com/office/drawing/2014/main" id="{021B616F-8510-42F5-97AB-327D3E00377D}"/>
              </a:ext>
            </a:extLst>
          </p:cNvPr>
          <p:cNvSpPr/>
          <p:nvPr/>
        </p:nvSpPr>
        <p:spPr>
          <a:xfrm>
            <a:off x="5027815" y="2211487"/>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53</a:t>
            </a:r>
          </a:p>
        </p:txBody>
      </p:sp>
      <p:sp>
        <p:nvSpPr>
          <p:cNvPr id="201" name="Rettangolo 200">
            <a:extLst>
              <a:ext uri="{FF2B5EF4-FFF2-40B4-BE49-F238E27FC236}">
                <a16:creationId xmlns:a16="http://schemas.microsoft.com/office/drawing/2014/main" id="{D2E47D7B-D308-4D28-AF3D-0133D22883DA}"/>
              </a:ext>
            </a:extLst>
          </p:cNvPr>
          <p:cNvSpPr/>
          <p:nvPr/>
        </p:nvSpPr>
        <p:spPr>
          <a:xfrm>
            <a:off x="5625619" y="2191894"/>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54</a:t>
            </a:r>
          </a:p>
        </p:txBody>
      </p:sp>
      <p:sp>
        <p:nvSpPr>
          <p:cNvPr id="202" name="Rettangolo 201">
            <a:extLst>
              <a:ext uri="{FF2B5EF4-FFF2-40B4-BE49-F238E27FC236}">
                <a16:creationId xmlns:a16="http://schemas.microsoft.com/office/drawing/2014/main" id="{8C08D56D-DFB6-4893-AB37-65A20AB88F82}"/>
              </a:ext>
            </a:extLst>
          </p:cNvPr>
          <p:cNvSpPr/>
          <p:nvPr/>
        </p:nvSpPr>
        <p:spPr>
          <a:xfrm>
            <a:off x="6809796" y="2860674"/>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31</a:t>
            </a:r>
          </a:p>
        </p:txBody>
      </p:sp>
      <p:sp>
        <p:nvSpPr>
          <p:cNvPr id="203" name="Rettangolo 202">
            <a:extLst>
              <a:ext uri="{FF2B5EF4-FFF2-40B4-BE49-F238E27FC236}">
                <a16:creationId xmlns:a16="http://schemas.microsoft.com/office/drawing/2014/main" id="{E9C58116-4957-40D3-ACCA-62D73F06DCCF}"/>
              </a:ext>
            </a:extLst>
          </p:cNvPr>
          <p:cNvSpPr/>
          <p:nvPr/>
        </p:nvSpPr>
        <p:spPr>
          <a:xfrm>
            <a:off x="7974964" y="2998471"/>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25</a:t>
            </a:r>
          </a:p>
        </p:txBody>
      </p:sp>
      <p:sp>
        <p:nvSpPr>
          <p:cNvPr id="204" name="Rettangolo 203">
            <a:extLst>
              <a:ext uri="{FF2B5EF4-FFF2-40B4-BE49-F238E27FC236}">
                <a16:creationId xmlns:a16="http://schemas.microsoft.com/office/drawing/2014/main" id="{DF3420A7-3AA5-482C-B614-E112EDBBF2C2}"/>
              </a:ext>
            </a:extLst>
          </p:cNvPr>
          <p:cNvSpPr/>
          <p:nvPr/>
        </p:nvSpPr>
        <p:spPr>
          <a:xfrm>
            <a:off x="8460663" y="2917023"/>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28</a:t>
            </a:r>
          </a:p>
        </p:txBody>
      </p:sp>
      <p:sp>
        <p:nvSpPr>
          <p:cNvPr id="205" name="Rettangolo 204">
            <a:extLst>
              <a:ext uri="{FF2B5EF4-FFF2-40B4-BE49-F238E27FC236}">
                <a16:creationId xmlns:a16="http://schemas.microsoft.com/office/drawing/2014/main" id="{EDDCB82C-CDFA-4AC3-B1AE-2DA7548C05B0}"/>
              </a:ext>
            </a:extLst>
          </p:cNvPr>
          <p:cNvSpPr/>
          <p:nvPr/>
        </p:nvSpPr>
        <p:spPr>
          <a:xfrm>
            <a:off x="9623195" y="2174827"/>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55</a:t>
            </a:r>
          </a:p>
        </p:txBody>
      </p:sp>
      <p:sp>
        <p:nvSpPr>
          <p:cNvPr id="206" name="Rettangolo 205">
            <a:extLst>
              <a:ext uri="{FF2B5EF4-FFF2-40B4-BE49-F238E27FC236}">
                <a16:creationId xmlns:a16="http://schemas.microsoft.com/office/drawing/2014/main" id="{E4AE2751-06A9-4610-B546-026DDA219E45}"/>
              </a:ext>
            </a:extLst>
          </p:cNvPr>
          <p:cNvSpPr/>
          <p:nvPr/>
        </p:nvSpPr>
        <p:spPr>
          <a:xfrm>
            <a:off x="10838811" y="3212696"/>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13</a:t>
            </a:r>
          </a:p>
        </p:txBody>
      </p:sp>
      <p:sp>
        <p:nvSpPr>
          <p:cNvPr id="207" name="Rettangolo 206">
            <a:extLst>
              <a:ext uri="{FF2B5EF4-FFF2-40B4-BE49-F238E27FC236}">
                <a16:creationId xmlns:a16="http://schemas.microsoft.com/office/drawing/2014/main" id="{B138F151-11B8-45CB-B025-B2E2056C39FB}"/>
              </a:ext>
            </a:extLst>
          </p:cNvPr>
          <p:cNvSpPr/>
          <p:nvPr/>
        </p:nvSpPr>
        <p:spPr>
          <a:xfrm>
            <a:off x="11393186" y="282919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30</a:t>
            </a:r>
          </a:p>
        </p:txBody>
      </p:sp>
      <p:sp>
        <p:nvSpPr>
          <p:cNvPr id="208" name="Rettangolo 207">
            <a:extLst>
              <a:ext uri="{FF2B5EF4-FFF2-40B4-BE49-F238E27FC236}">
                <a16:creationId xmlns:a16="http://schemas.microsoft.com/office/drawing/2014/main" id="{B25FAF6E-AE12-4163-A5A6-A469DB407D6E}"/>
              </a:ext>
            </a:extLst>
          </p:cNvPr>
          <p:cNvSpPr/>
          <p:nvPr/>
        </p:nvSpPr>
        <p:spPr>
          <a:xfrm>
            <a:off x="1007969" y="4718767"/>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61</a:t>
            </a:r>
          </a:p>
        </p:txBody>
      </p:sp>
      <p:sp>
        <p:nvSpPr>
          <p:cNvPr id="209" name="Rettangolo 208">
            <a:extLst>
              <a:ext uri="{FF2B5EF4-FFF2-40B4-BE49-F238E27FC236}">
                <a16:creationId xmlns:a16="http://schemas.microsoft.com/office/drawing/2014/main" id="{EAD19D1B-4B8A-4D19-88C1-6B655509A00B}"/>
              </a:ext>
            </a:extLst>
          </p:cNvPr>
          <p:cNvSpPr/>
          <p:nvPr/>
        </p:nvSpPr>
        <p:spPr>
          <a:xfrm>
            <a:off x="2198113" y="5939599"/>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11</a:t>
            </a:r>
          </a:p>
        </p:txBody>
      </p:sp>
      <p:sp>
        <p:nvSpPr>
          <p:cNvPr id="210" name="Rettangolo 209">
            <a:extLst>
              <a:ext uri="{FF2B5EF4-FFF2-40B4-BE49-F238E27FC236}">
                <a16:creationId xmlns:a16="http://schemas.microsoft.com/office/drawing/2014/main" id="{468ED7BA-0E7C-4E99-A2D5-5D3F09C8AFF0}"/>
              </a:ext>
            </a:extLst>
          </p:cNvPr>
          <p:cNvSpPr/>
          <p:nvPr/>
        </p:nvSpPr>
        <p:spPr>
          <a:xfrm>
            <a:off x="2731474" y="5528753"/>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29</a:t>
            </a:r>
          </a:p>
        </p:txBody>
      </p:sp>
      <p:sp>
        <p:nvSpPr>
          <p:cNvPr id="211" name="Rettangolo 210">
            <a:extLst>
              <a:ext uri="{FF2B5EF4-FFF2-40B4-BE49-F238E27FC236}">
                <a16:creationId xmlns:a16="http://schemas.microsoft.com/office/drawing/2014/main" id="{F8D81347-3913-4815-A9DE-D9148512E0FB}"/>
              </a:ext>
            </a:extLst>
          </p:cNvPr>
          <p:cNvSpPr/>
          <p:nvPr/>
        </p:nvSpPr>
        <p:spPr>
          <a:xfrm>
            <a:off x="3870061" y="529454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45</a:t>
            </a:r>
          </a:p>
        </p:txBody>
      </p:sp>
      <p:sp>
        <p:nvSpPr>
          <p:cNvPr id="212" name="Rettangolo 211">
            <a:extLst>
              <a:ext uri="{FF2B5EF4-FFF2-40B4-BE49-F238E27FC236}">
                <a16:creationId xmlns:a16="http://schemas.microsoft.com/office/drawing/2014/main" id="{CF59CAC2-110E-415A-9035-849E455DD916}"/>
              </a:ext>
            </a:extLst>
          </p:cNvPr>
          <p:cNvSpPr/>
          <p:nvPr/>
        </p:nvSpPr>
        <p:spPr>
          <a:xfrm>
            <a:off x="5080287" y="5637816"/>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26</a:t>
            </a:r>
          </a:p>
        </p:txBody>
      </p:sp>
      <p:sp>
        <p:nvSpPr>
          <p:cNvPr id="213" name="Rettangolo 212">
            <a:extLst>
              <a:ext uri="{FF2B5EF4-FFF2-40B4-BE49-F238E27FC236}">
                <a16:creationId xmlns:a16="http://schemas.microsoft.com/office/drawing/2014/main" id="{C20B7424-77A7-43BE-8572-D9FDCC116CF2}"/>
              </a:ext>
            </a:extLst>
          </p:cNvPr>
          <p:cNvSpPr/>
          <p:nvPr/>
        </p:nvSpPr>
        <p:spPr>
          <a:xfrm>
            <a:off x="5595152" y="5408664"/>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39</a:t>
            </a:r>
          </a:p>
        </p:txBody>
      </p:sp>
      <p:sp>
        <p:nvSpPr>
          <p:cNvPr id="214" name="Rettangolo 213">
            <a:extLst>
              <a:ext uri="{FF2B5EF4-FFF2-40B4-BE49-F238E27FC236}">
                <a16:creationId xmlns:a16="http://schemas.microsoft.com/office/drawing/2014/main" id="{6A9C797F-20DE-468B-9475-803B435E1F99}"/>
              </a:ext>
            </a:extLst>
          </p:cNvPr>
          <p:cNvSpPr/>
          <p:nvPr/>
        </p:nvSpPr>
        <p:spPr>
          <a:xfrm>
            <a:off x="6809796" y="4905975"/>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49</a:t>
            </a:r>
          </a:p>
        </p:txBody>
      </p:sp>
      <p:sp>
        <p:nvSpPr>
          <p:cNvPr id="215" name="Rettangolo 214">
            <a:extLst>
              <a:ext uri="{FF2B5EF4-FFF2-40B4-BE49-F238E27FC236}">
                <a16:creationId xmlns:a16="http://schemas.microsoft.com/office/drawing/2014/main" id="{C30B05BE-3299-458B-95A4-9266E9C2760C}"/>
              </a:ext>
            </a:extLst>
          </p:cNvPr>
          <p:cNvSpPr/>
          <p:nvPr/>
        </p:nvSpPr>
        <p:spPr>
          <a:xfrm>
            <a:off x="7837950" y="5230692"/>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36</a:t>
            </a:r>
          </a:p>
        </p:txBody>
      </p:sp>
      <p:sp>
        <p:nvSpPr>
          <p:cNvPr id="216" name="Rettangolo 215">
            <a:extLst>
              <a:ext uri="{FF2B5EF4-FFF2-40B4-BE49-F238E27FC236}">
                <a16:creationId xmlns:a16="http://schemas.microsoft.com/office/drawing/2014/main" id="{A606B17A-6C25-431C-A730-74E13ED2FCD4}"/>
              </a:ext>
            </a:extLst>
          </p:cNvPr>
          <p:cNvSpPr/>
          <p:nvPr/>
        </p:nvSpPr>
        <p:spPr>
          <a:xfrm>
            <a:off x="8556815" y="5129095"/>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45</a:t>
            </a:r>
          </a:p>
        </p:txBody>
      </p:sp>
      <p:sp>
        <p:nvSpPr>
          <p:cNvPr id="217" name="Rettangolo 216">
            <a:extLst>
              <a:ext uri="{FF2B5EF4-FFF2-40B4-BE49-F238E27FC236}">
                <a16:creationId xmlns:a16="http://schemas.microsoft.com/office/drawing/2014/main" id="{0F90A505-13D4-4B96-B0F7-5C177ADB3D38}"/>
              </a:ext>
            </a:extLst>
          </p:cNvPr>
          <p:cNvSpPr/>
          <p:nvPr/>
        </p:nvSpPr>
        <p:spPr>
          <a:xfrm>
            <a:off x="9624871" y="5286072"/>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44</a:t>
            </a:r>
          </a:p>
        </p:txBody>
      </p:sp>
      <p:sp>
        <p:nvSpPr>
          <p:cNvPr id="218" name="Rettangolo 217">
            <a:extLst>
              <a:ext uri="{FF2B5EF4-FFF2-40B4-BE49-F238E27FC236}">
                <a16:creationId xmlns:a16="http://schemas.microsoft.com/office/drawing/2014/main" id="{3ED76682-D27A-42F3-BFD0-D8741B2CCEDB}"/>
              </a:ext>
            </a:extLst>
          </p:cNvPr>
          <p:cNvSpPr/>
          <p:nvPr/>
        </p:nvSpPr>
        <p:spPr>
          <a:xfrm>
            <a:off x="10878175" y="5650918"/>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25</a:t>
            </a:r>
          </a:p>
        </p:txBody>
      </p:sp>
      <p:sp>
        <p:nvSpPr>
          <p:cNvPr id="219" name="Rettangolo 218">
            <a:extLst>
              <a:ext uri="{FF2B5EF4-FFF2-40B4-BE49-F238E27FC236}">
                <a16:creationId xmlns:a16="http://schemas.microsoft.com/office/drawing/2014/main" id="{A31B5EA6-31BA-487E-A2AD-ADEC5B80F140}"/>
              </a:ext>
            </a:extLst>
          </p:cNvPr>
          <p:cNvSpPr/>
          <p:nvPr/>
        </p:nvSpPr>
        <p:spPr>
          <a:xfrm>
            <a:off x="11353574" y="543686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36</a:t>
            </a:r>
          </a:p>
        </p:txBody>
      </p:sp>
    </p:spTree>
    <p:extLst>
      <p:ext uri="{BB962C8B-B14F-4D97-AF65-F5344CB8AC3E}">
        <p14:creationId xmlns:p14="http://schemas.microsoft.com/office/powerpoint/2010/main" val="2071129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Immagine 173">
            <a:extLst>
              <a:ext uri="{FF2B5EF4-FFF2-40B4-BE49-F238E27FC236}">
                <a16:creationId xmlns:a16="http://schemas.microsoft.com/office/drawing/2014/main" id="{BA4EDB68-4691-4FF7-9A9E-BA7FAC05898F}"/>
              </a:ext>
            </a:extLst>
          </p:cNvPr>
          <p:cNvPicPr>
            <a:picLocks noChangeAspect="1"/>
          </p:cNvPicPr>
          <p:nvPr/>
        </p:nvPicPr>
        <p:blipFill>
          <a:blip r:embed="rId2"/>
          <a:stretch>
            <a:fillRect/>
          </a:stretch>
        </p:blipFill>
        <p:spPr>
          <a:xfrm>
            <a:off x="8306129" y="4033486"/>
            <a:ext cx="3556696" cy="2448000"/>
          </a:xfrm>
          <a:prstGeom prst="rect">
            <a:avLst/>
          </a:prstGeom>
        </p:spPr>
      </p:pic>
      <p:pic>
        <p:nvPicPr>
          <p:cNvPr id="173" name="Immagine 172">
            <a:extLst>
              <a:ext uri="{FF2B5EF4-FFF2-40B4-BE49-F238E27FC236}">
                <a16:creationId xmlns:a16="http://schemas.microsoft.com/office/drawing/2014/main" id="{6AD11EDF-4517-469B-873B-B2FB4A3EEC4B}"/>
              </a:ext>
            </a:extLst>
          </p:cNvPr>
          <p:cNvPicPr>
            <a:picLocks noChangeAspect="1"/>
          </p:cNvPicPr>
          <p:nvPr/>
        </p:nvPicPr>
        <p:blipFill>
          <a:blip r:embed="rId3"/>
          <a:stretch>
            <a:fillRect/>
          </a:stretch>
        </p:blipFill>
        <p:spPr>
          <a:xfrm>
            <a:off x="4482777" y="4032962"/>
            <a:ext cx="3556696" cy="2448000"/>
          </a:xfrm>
          <a:prstGeom prst="rect">
            <a:avLst/>
          </a:prstGeom>
        </p:spPr>
      </p:pic>
      <p:pic>
        <p:nvPicPr>
          <p:cNvPr id="171" name="Immagine 170">
            <a:extLst>
              <a:ext uri="{FF2B5EF4-FFF2-40B4-BE49-F238E27FC236}">
                <a16:creationId xmlns:a16="http://schemas.microsoft.com/office/drawing/2014/main" id="{A52D1DFE-FE06-415A-B0CC-D16098981DDD}"/>
              </a:ext>
            </a:extLst>
          </p:cNvPr>
          <p:cNvPicPr>
            <a:picLocks noChangeAspect="1"/>
          </p:cNvPicPr>
          <p:nvPr/>
        </p:nvPicPr>
        <p:blipFill>
          <a:blip r:embed="rId4"/>
          <a:stretch>
            <a:fillRect/>
          </a:stretch>
        </p:blipFill>
        <p:spPr>
          <a:xfrm>
            <a:off x="592115" y="4030732"/>
            <a:ext cx="3556696" cy="2448000"/>
          </a:xfrm>
          <a:prstGeom prst="rect">
            <a:avLst/>
          </a:prstGeom>
        </p:spPr>
      </p:pic>
      <p:pic>
        <p:nvPicPr>
          <p:cNvPr id="170" name="Immagine 169">
            <a:extLst>
              <a:ext uri="{FF2B5EF4-FFF2-40B4-BE49-F238E27FC236}">
                <a16:creationId xmlns:a16="http://schemas.microsoft.com/office/drawing/2014/main" id="{7E0753A3-3EA5-4C77-9D9C-D19410600A60}"/>
              </a:ext>
            </a:extLst>
          </p:cNvPr>
          <p:cNvPicPr>
            <a:picLocks noChangeAspect="1"/>
          </p:cNvPicPr>
          <p:nvPr/>
        </p:nvPicPr>
        <p:blipFill>
          <a:blip r:embed="rId5"/>
          <a:stretch>
            <a:fillRect/>
          </a:stretch>
        </p:blipFill>
        <p:spPr>
          <a:xfrm>
            <a:off x="8301859" y="1362340"/>
            <a:ext cx="3556696" cy="2448000"/>
          </a:xfrm>
          <a:prstGeom prst="rect">
            <a:avLst/>
          </a:prstGeom>
        </p:spPr>
      </p:pic>
      <p:pic>
        <p:nvPicPr>
          <p:cNvPr id="169" name="Immagine 168">
            <a:extLst>
              <a:ext uri="{FF2B5EF4-FFF2-40B4-BE49-F238E27FC236}">
                <a16:creationId xmlns:a16="http://schemas.microsoft.com/office/drawing/2014/main" id="{E260E8D3-C5CF-4324-AE3C-2451397D5C2B}"/>
              </a:ext>
            </a:extLst>
          </p:cNvPr>
          <p:cNvPicPr>
            <a:picLocks noChangeAspect="1"/>
          </p:cNvPicPr>
          <p:nvPr/>
        </p:nvPicPr>
        <p:blipFill>
          <a:blip r:embed="rId6"/>
          <a:stretch>
            <a:fillRect/>
          </a:stretch>
        </p:blipFill>
        <p:spPr>
          <a:xfrm>
            <a:off x="4478064" y="1364678"/>
            <a:ext cx="3556696" cy="2448000"/>
          </a:xfrm>
          <a:prstGeom prst="rect">
            <a:avLst/>
          </a:prstGeom>
        </p:spPr>
      </p:pic>
      <p:sp>
        <p:nvSpPr>
          <p:cNvPr id="87" name="Titolo 1">
            <a:extLst>
              <a:ext uri="{FF2B5EF4-FFF2-40B4-BE49-F238E27FC236}">
                <a16:creationId xmlns:a16="http://schemas.microsoft.com/office/drawing/2014/main" id="{EEB61FC0-3360-4C0E-BC30-00AF5C736839}"/>
              </a:ext>
            </a:extLst>
          </p:cNvPr>
          <p:cNvSpPr txBox="1">
            <a:spLocks/>
          </p:cNvSpPr>
          <p:nvPr/>
        </p:nvSpPr>
        <p:spPr>
          <a:xfrm>
            <a:off x="335360" y="248643"/>
            <a:ext cx="11881320"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Andamento dei ricavi | </a:t>
            </a:r>
            <a:r>
              <a:rPr lang="it-IT" sz="2200">
                <a:latin typeface="Century Gothic" panose="020B0502020202020204" pitchFamily="34" charset="0"/>
                <a:cs typeface="Arial"/>
              </a:rPr>
              <a:t>Analisi per dimensione</a:t>
            </a:r>
            <a:endParaRPr lang="it-IT" sz="2200" strike="sngStrike">
              <a:solidFill>
                <a:srgbClr val="FF0000"/>
              </a:solidFill>
              <a:latin typeface="Century Gothic" panose="020B0502020202020204" pitchFamily="34" charset="0"/>
              <a:cs typeface="Arial"/>
            </a:endParaRPr>
          </a:p>
        </p:txBody>
      </p:sp>
      <p:sp>
        <p:nvSpPr>
          <p:cNvPr id="71" name="Rettangolo 70">
            <a:extLst>
              <a:ext uri="{FF2B5EF4-FFF2-40B4-BE49-F238E27FC236}">
                <a16:creationId xmlns:a16="http://schemas.microsoft.com/office/drawing/2014/main" id="{D261CDC0-286C-455A-A594-DB038214EC94}"/>
              </a:ext>
            </a:extLst>
          </p:cNvPr>
          <p:cNvSpPr/>
          <p:nvPr/>
        </p:nvSpPr>
        <p:spPr bwMode="auto">
          <a:xfrm>
            <a:off x="4474446" y="1362406"/>
            <a:ext cx="3544765"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72" name="Rettangolo 71">
            <a:extLst>
              <a:ext uri="{FF2B5EF4-FFF2-40B4-BE49-F238E27FC236}">
                <a16:creationId xmlns:a16="http://schemas.microsoft.com/office/drawing/2014/main" id="{44860A6F-AAD0-470B-9133-BEDA06721940}"/>
              </a:ext>
            </a:extLst>
          </p:cNvPr>
          <p:cNvSpPr/>
          <p:nvPr/>
        </p:nvSpPr>
        <p:spPr bwMode="auto">
          <a:xfrm>
            <a:off x="8316270" y="1362406"/>
            <a:ext cx="3544765"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73" name="Rettangolo 72">
            <a:extLst>
              <a:ext uri="{FF2B5EF4-FFF2-40B4-BE49-F238E27FC236}">
                <a16:creationId xmlns:a16="http://schemas.microsoft.com/office/drawing/2014/main" id="{5FFC46E5-03AF-418F-ACD1-98E077ECA731}"/>
              </a:ext>
            </a:extLst>
          </p:cNvPr>
          <p:cNvSpPr/>
          <p:nvPr/>
        </p:nvSpPr>
        <p:spPr bwMode="auto">
          <a:xfrm>
            <a:off x="642147" y="4032298"/>
            <a:ext cx="3544765"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74" name="Rettangolo 73">
            <a:extLst>
              <a:ext uri="{FF2B5EF4-FFF2-40B4-BE49-F238E27FC236}">
                <a16:creationId xmlns:a16="http://schemas.microsoft.com/office/drawing/2014/main" id="{AEED8DBF-862A-4D55-BE88-91B89DE43F3A}"/>
              </a:ext>
            </a:extLst>
          </p:cNvPr>
          <p:cNvSpPr/>
          <p:nvPr/>
        </p:nvSpPr>
        <p:spPr bwMode="auto">
          <a:xfrm>
            <a:off x="4474446" y="4032298"/>
            <a:ext cx="3544765"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75" name="Rettangolo 74">
            <a:extLst>
              <a:ext uri="{FF2B5EF4-FFF2-40B4-BE49-F238E27FC236}">
                <a16:creationId xmlns:a16="http://schemas.microsoft.com/office/drawing/2014/main" id="{24700FF0-3C98-43F7-92BE-D30DBDA6D657}"/>
              </a:ext>
            </a:extLst>
          </p:cNvPr>
          <p:cNvSpPr/>
          <p:nvPr/>
        </p:nvSpPr>
        <p:spPr bwMode="auto">
          <a:xfrm>
            <a:off x="8316270" y="4032298"/>
            <a:ext cx="3544765"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76" name="Titolo 1">
            <a:extLst>
              <a:ext uri="{FF2B5EF4-FFF2-40B4-BE49-F238E27FC236}">
                <a16:creationId xmlns:a16="http://schemas.microsoft.com/office/drawing/2014/main" id="{0383B066-3E81-49F5-A0D0-9E9604783063}"/>
              </a:ext>
            </a:extLst>
          </p:cNvPr>
          <p:cNvSpPr txBox="1">
            <a:spLocks/>
          </p:cNvSpPr>
          <p:nvPr/>
        </p:nvSpPr>
        <p:spPr>
          <a:xfrm>
            <a:off x="4346321" y="1263015"/>
            <a:ext cx="3047327" cy="305103"/>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1 addetto</a:t>
            </a:r>
          </a:p>
        </p:txBody>
      </p:sp>
      <p:sp>
        <p:nvSpPr>
          <p:cNvPr id="77" name="Titolo 1">
            <a:extLst>
              <a:ext uri="{FF2B5EF4-FFF2-40B4-BE49-F238E27FC236}">
                <a16:creationId xmlns:a16="http://schemas.microsoft.com/office/drawing/2014/main" id="{ABE2E45B-9DB6-4169-83B0-6F7EC49017DF}"/>
              </a:ext>
            </a:extLst>
          </p:cNvPr>
          <p:cNvSpPr txBox="1">
            <a:spLocks/>
          </p:cNvSpPr>
          <p:nvPr/>
        </p:nvSpPr>
        <p:spPr>
          <a:xfrm>
            <a:off x="8186485" y="1263015"/>
            <a:ext cx="3047327" cy="305103"/>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2-5 addetti</a:t>
            </a:r>
          </a:p>
        </p:txBody>
      </p:sp>
      <p:sp>
        <p:nvSpPr>
          <p:cNvPr id="78" name="Titolo 1">
            <a:extLst>
              <a:ext uri="{FF2B5EF4-FFF2-40B4-BE49-F238E27FC236}">
                <a16:creationId xmlns:a16="http://schemas.microsoft.com/office/drawing/2014/main" id="{DFC820C7-8005-43C6-AC25-629D5FFF0193}"/>
              </a:ext>
            </a:extLst>
          </p:cNvPr>
          <p:cNvSpPr txBox="1">
            <a:spLocks/>
          </p:cNvSpPr>
          <p:nvPr/>
        </p:nvSpPr>
        <p:spPr>
          <a:xfrm>
            <a:off x="512907" y="3932907"/>
            <a:ext cx="3047327" cy="305103"/>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6-9 addetti</a:t>
            </a:r>
          </a:p>
        </p:txBody>
      </p:sp>
      <p:sp>
        <p:nvSpPr>
          <p:cNvPr id="79" name="Titolo 1">
            <a:extLst>
              <a:ext uri="{FF2B5EF4-FFF2-40B4-BE49-F238E27FC236}">
                <a16:creationId xmlns:a16="http://schemas.microsoft.com/office/drawing/2014/main" id="{04E1A351-AC47-40FD-8808-1DEC5A766F74}"/>
              </a:ext>
            </a:extLst>
          </p:cNvPr>
          <p:cNvSpPr txBox="1">
            <a:spLocks/>
          </p:cNvSpPr>
          <p:nvPr/>
        </p:nvSpPr>
        <p:spPr>
          <a:xfrm>
            <a:off x="4346321" y="3932907"/>
            <a:ext cx="3047327" cy="305103"/>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10-49 addetti</a:t>
            </a:r>
          </a:p>
        </p:txBody>
      </p:sp>
      <p:sp>
        <p:nvSpPr>
          <p:cNvPr id="80" name="Titolo 1">
            <a:extLst>
              <a:ext uri="{FF2B5EF4-FFF2-40B4-BE49-F238E27FC236}">
                <a16:creationId xmlns:a16="http://schemas.microsoft.com/office/drawing/2014/main" id="{0C4553B3-7F38-4E08-8423-87D57287B787}"/>
              </a:ext>
            </a:extLst>
          </p:cNvPr>
          <p:cNvSpPr txBox="1">
            <a:spLocks/>
          </p:cNvSpPr>
          <p:nvPr/>
        </p:nvSpPr>
        <p:spPr>
          <a:xfrm>
            <a:off x="8186485" y="3932907"/>
            <a:ext cx="3047327" cy="305103"/>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Oltre 49 addetti</a:t>
            </a:r>
          </a:p>
        </p:txBody>
      </p:sp>
      <p:sp>
        <p:nvSpPr>
          <p:cNvPr id="81" name="CasellaDiTesto 9">
            <a:extLst>
              <a:ext uri="{FF2B5EF4-FFF2-40B4-BE49-F238E27FC236}">
                <a16:creationId xmlns:a16="http://schemas.microsoft.com/office/drawing/2014/main" id="{BA2AA8A2-9286-478E-BC48-D3A39CD2F40E}"/>
              </a:ext>
            </a:extLst>
          </p:cNvPr>
          <p:cNvSpPr txBox="1">
            <a:spLocks noChangeArrowheads="1"/>
          </p:cNvSpPr>
          <p:nvPr/>
        </p:nvSpPr>
        <p:spPr bwMode="auto">
          <a:xfrm>
            <a:off x="4596980" y="2169280"/>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82" name="CasellaDiTesto 9">
            <a:extLst>
              <a:ext uri="{FF2B5EF4-FFF2-40B4-BE49-F238E27FC236}">
                <a16:creationId xmlns:a16="http://schemas.microsoft.com/office/drawing/2014/main" id="{3CE10BBC-A273-4DFC-BDF3-7210D1EF2737}"/>
              </a:ext>
            </a:extLst>
          </p:cNvPr>
          <p:cNvSpPr txBox="1">
            <a:spLocks noChangeArrowheads="1"/>
          </p:cNvSpPr>
          <p:nvPr/>
        </p:nvSpPr>
        <p:spPr bwMode="auto">
          <a:xfrm>
            <a:off x="8418701" y="2197419"/>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83" name="CasellaDiTesto 9">
            <a:extLst>
              <a:ext uri="{FF2B5EF4-FFF2-40B4-BE49-F238E27FC236}">
                <a16:creationId xmlns:a16="http://schemas.microsoft.com/office/drawing/2014/main" id="{E82D0F20-886A-4714-9AC1-0B5412CA1E20}"/>
              </a:ext>
            </a:extLst>
          </p:cNvPr>
          <p:cNvSpPr txBox="1">
            <a:spLocks noChangeArrowheads="1"/>
          </p:cNvSpPr>
          <p:nvPr/>
        </p:nvSpPr>
        <p:spPr bwMode="auto">
          <a:xfrm>
            <a:off x="710809" y="5201160"/>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84" name="CasellaDiTesto 9">
            <a:extLst>
              <a:ext uri="{FF2B5EF4-FFF2-40B4-BE49-F238E27FC236}">
                <a16:creationId xmlns:a16="http://schemas.microsoft.com/office/drawing/2014/main" id="{59524D57-C766-445C-A48B-BD7EE12899B6}"/>
              </a:ext>
            </a:extLst>
          </p:cNvPr>
          <p:cNvSpPr txBox="1">
            <a:spLocks noChangeArrowheads="1"/>
          </p:cNvSpPr>
          <p:nvPr/>
        </p:nvSpPr>
        <p:spPr bwMode="auto">
          <a:xfrm>
            <a:off x="4548380" y="5171549"/>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85" name="CasellaDiTesto 9">
            <a:extLst>
              <a:ext uri="{FF2B5EF4-FFF2-40B4-BE49-F238E27FC236}">
                <a16:creationId xmlns:a16="http://schemas.microsoft.com/office/drawing/2014/main" id="{5CA62C98-DF66-4B5F-B673-385F0E60B7D0}"/>
              </a:ext>
            </a:extLst>
          </p:cNvPr>
          <p:cNvSpPr txBox="1">
            <a:spLocks noChangeArrowheads="1"/>
          </p:cNvSpPr>
          <p:nvPr/>
        </p:nvSpPr>
        <p:spPr bwMode="auto">
          <a:xfrm>
            <a:off x="8604120" y="5224616"/>
            <a:ext cx="7980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cxnSp>
        <p:nvCxnSpPr>
          <p:cNvPr id="86" name="Connettore diritto 85">
            <a:extLst>
              <a:ext uri="{FF2B5EF4-FFF2-40B4-BE49-F238E27FC236}">
                <a16:creationId xmlns:a16="http://schemas.microsoft.com/office/drawing/2014/main" id="{37712644-CCF1-4745-8258-71231BCCD9B5}"/>
              </a:ext>
            </a:extLst>
          </p:cNvPr>
          <p:cNvCxnSpPr>
            <a:cxnSpLocks/>
          </p:cNvCxnSpPr>
          <p:nvPr/>
        </p:nvCxnSpPr>
        <p:spPr bwMode="auto">
          <a:xfrm>
            <a:off x="5582325"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92" name="Rettangolo 91">
            <a:extLst>
              <a:ext uri="{FF2B5EF4-FFF2-40B4-BE49-F238E27FC236}">
                <a16:creationId xmlns:a16="http://schemas.microsoft.com/office/drawing/2014/main" id="{BCDE5F59-2294-4A08-AC97-BF53ADD4116C}"/>
              </a:ext>
            </a:extLst>
          </p:cNvPr>
          <p:cNvSpPr/>
          <p:nvPr/>
        </p:nvSpPr>
        <p:spPr>
          <a:xfrm>
            <a:off x="4579455" y="1708430"/>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cxnSp>
        <p:nvCxnSpPr>
          <p:cNvPr id="95" name="Connettore diritto 94">
            <a:extLst>
              <a:ext uri="{FF2B5EF4-FFF2-40B4-BE49-F238E27FC236}">
                <a16:creationId xmlns:a16="http://schemas.microsoft.com/office/drawing/2014/main" id="{9356D489-0154-425C-A9C3-21CF86D87794}"/>
              </a:ext>
            </a:extLst>
          </p:cNvPr>
          <p:cNvCxnSpPr>
            <a:cxnSpLocks/>
          </p:cNvCxnSpPr>
          <p:nvPr/>
        </p:nvCxnSpPr>
        <p:spPr bwMode="auto">
          <a:xfrm>
            <a:off x="9415603" y="1751216"/>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96" name="Rettangolo 95">
            <a:extLst>
              <a:ext uri="{FF2B5EF4-FFF2-40B4-BE49-F238E27FC236}">
                <a16:creationId xmlns:a16="http://schemas.microsoft.com/office/drawing/2014/main" id="{3E0D168F-3DAE-4129-B53C-49F29C5A7AE5}"/>
              </a:ext>
            </a:extLst>
          </p:cNvPr>
          <p:cNvSpPr/>
          <p:nvPr/>
        </p:nvSpPr>
        <p:spPr>
          <a:xfrm>
            <a:off x="8412733" y="1701756"/>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cxnSp>
        <p:nvCxnSpPr>
          <p:cNvPr id="99" name="Connettore diritto 98">
            <a:extLst>
              <a:ext uri="{FF2B5EF4-FFF2-40B4-BE49-F238E27FC236}">
                <a16:creationId xmlns:a16="http://schemas.microsoft.com/office/drawing/2014/main" id="{D1D03596-9C7A-4FDF-98E1-FE2B7DFF7FEF}"/>
              </a:ext>
            </a:extLst>
          </p:cNvPr>
          <p:cNvCxnSpPr>
            <a:cxnSpLocks/>
          </p:cNvCxnSpPr>
          <p:nvPr/>
        </p:nvCxnSpPr>
        <p:spPr bwMode="auto">
          <a:xfrm>
            <a:off x="1714240" y="435165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10" name="Rettangolo 109">
            <a:extLst>
              <a:ext uri="{FF2B5EF4-FFF2-40B4-BE49-F238E27FC236}">
                <a16:creationId xmlns:a16="http://schemas.microsoft.com/office/drawing/2014/main" id="{82AC6638-1707-4EDF-A4EE-FEE2BD5606A9}"/>
              </a:ext>
            </a:extLst>
          </p:cNvPr>
          <p:cNvSpPr/>
          <p:nvPr/>
        </p:nvSpPr>
        <p:spPr>
          <a:xfrm>
            <a:off x="716499" y="432767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18" name="Connettore diritto 117">
            <a:extLst>
              <a:ext uri="{FF2B5EF4-FFF2-40B4-BE49-F238E27FC236}">
                <a16:creationId xmlns:a16="http://schemas.microsoft.com/office/drawing/2014/main" id="{E3ECF3C0-BD02-4B0E-B277-2DDAEBB2F324}"/>
              </a:ext>
            </a:extLst>
          </p:cNvPr>
          <p:cNvCxnSpPr>
            <a:cxnSpLocks/>
          </p:cNvCxnSpPr>
          <p:nvPr/>
        </p:nvCxnSpPr>
        <p:spPr bwMode="auto">
          <a:xfrm>
            <a:off x="5601785" y="434384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21" name="Rettangolo 120">
            <a:extLst>
              <a:ext uri="{FF2B5EF4-FFF2-40B4-BE49-F238E27FC236}">
                <a16:creationId xmlns:a16="http://schemas.microsoft.com/office/drawing/2014/main" id="{69EBA076-A3A7-4FBB-BD56-CDF7055E72AB}"/>
              </a:ext>
            </a:extLst>
          </p:cNvPr>
          <p:cNvSpPr/>
          <p:nvPr/>
        </p:nvSpPr>
        <p:spPr>
          <a:xfrm>
            <a:off x="4598915" y="431986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26" name="Connettore diritto 125">
            <a:extLst>
              <a:ext uri="{FF2B5EF4-FFF2-40B4-BE49-F238E27FC236}">
                <a16:creationId xmlns:a16="http://schemas.microsoft.com/office/drawing/2014/main" id="{E7E25C6D-5F6C-4654-A330-20F71DCB3236}"/>
              </a:ext>
            </a:extLst>
          </p:cNvPr>
          <p:cNvCxnSpPr>
            <a:cxnSpLocks/>
          </p:cNvCxnSpPr>
          <p:nvPr/>
        </p:nvCxnSpPr>
        <p:spPr bwMode="auto">
          <a:xfrm>
            <a:off x="9425333" y="4338501"/>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27" name="Rettangolo 126">
            <a:extLst>
              <a:ext uri="{FF2B5EF4-FFF2-40B4-BE49-F238E27FC236}">
                <a16:creationId xmlns:a16="http://schemas.microsoft.com/office/drawing/2014/main" id="{2C45E06C-0AE8-40A0-9995-F55EBB0FC59E}"/>
              </a:ext>
            </a:extLst>
          </p:cNvPr>
          <p:cNvSpPr/>
          <p:nvPr/>
        </p:nvSpPr>
        <p:spPr>
          <a:xfrm>
            <a:off x="8422463" y="4314520"/>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28" name="Rettangolo 127">
            <a:extLst>
              <a:ext uri="{FF2B5EF4-FFF2-40B4-BE49-F238E27FC236}">
                <a16:creationId xmlns:a16="http://schemas.microsoft.com/office/drawing/2014/main" id="{D0B3E0FE-9F11-4D4F-9E12-FA0A4EE5BCEA}"/>
              </a:ext>
            </a:extLst>
          </p:cNvPr>
          <p:cNvSpPr/>
          <p:nvPr/>
        </p:nvSpPr>
        <p:spPr>
          <a:xfrm>
            <a:off x="5276438" y="285568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32</a:t>
            </a:r>
          </a:p>
        </p:txBody>
      </p:sp>
      <p:sp>
        <p:nvSpPr>
          <p:cNvPr id="129" name="CasellaDiTesto 9">
            <a:extLst>
              <a:ext uri="{FF2B5EF4-FFF2-40B4-BE49-F238E27FC236}">
                <a16:creationId xmlns:a16="http://schemas.microsoft.com/office/drawing/2014/main" id="{B141C338-FE72-4903-9546-3C114E440DB2}"/>
              </a:ext>
            </a:extLst>
          </p:cNvPr>
          <p:cNvSpPr txBox="1">
            <a:spLocks noChangeArrowheads="1"/>
          </p:cNvSpPr>
          <p:nvPr/>
        </p:nvSpPr>
        <p:spPr bwMode="auto">
          <a:xfrm>
            <a:off x="4547237" y="2817421"/>
            <a:ext cx="85777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1 addetto</a:t>
            </a:r>
          </a:p>
        </p:txBody>
      </p:sp>
      <p:sp>
        <p:nvSpPr>
          <p:cNvPr id="131" name="CasellaDiTesto 9">
            <a:extLst>
              <a:ext uri="{FF2B5EF4-FFF2-40B4-BE49-F238E27FC236}">
                <a16:creationId xmlns:a16="http://schemas.microsoft.com/office/drawing/2014/main" id="{1814763A-C5E8-4290-8D0A-82F1413F4151}"/>
              </a:ext>
            </a:extLst>
          </p:cNvPr>
          <p:cNvSpPr txBox="1">
            <a:spLocks noChangeArrowheads="1"/>
          </p:cNvSpPr>
          <p:nvPr/>
        </p:nvSpPr>
        <p:spPr bwMode="auto">
          <a:xfrm>
            <a:off x="8371971" y="2641888"/>
            <a:ext cx="112621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2-5 addetti</a:t>
            </a:r>
          </a:p>
        </p:txBody>
      </p:sp>
      <p:sp>
        <p:nvSpPr>
          <p:cNvPr id="132" name="CasellaDiTesto 9">
            <a:extLst>
              <a:ext uri="{FF2B5EF4-FFF2-40B4-BE49-F238E27FC236}">
                <a16:creationId xmlns:a16="http://schemas.microsoft.com/office/drawing/2014/main" id="{3A70F9B0-4A9A-4548-A691-F2225AB47950}"/>
              </a:ext>
            </a:extLst>
          </p:cNvPr>
          <p:cNvSpPr txBox="1">
            <a:spLocks noChangeArrowheads="1"/>
          </p:cNvSpPr>
          <p:nvPr/>
        </p:nvSpPr>
        <p:spPr bwMode="auto">
          <a:xfrm>
            <a:off x="736807" y="4786180"/>
            <a:ext cx="1024389" cy="233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6-9 addetti</a:t>
            </a:r>
          </a:p>
        </p:txBody>
      </p:sp>
      <p:sp>
        <p:nvSpPr>
          <p:cNvPr id="133" name="CasellaDiTesto 9">
            <a:extLst>
              <a:ext uri="{FF2B5EF4-FFF2-40B4-BE49-F238E27FC236}">
                <a16:creationId xmlns:a16="http://schemas.microsoft.com/office/drawing/2014/main" id="{AF434EBC-C703-4603-AF91-3EEB961E4DE0}"/>
              </a:ext>
            </a:extLst>
          </p:cNvPr>
          <p:cNvSpPr txBox="1">
            <a:spLocks noChangeArrowheads="1"/>
          </p:cNvSpPr>
          <p:nvPr/>
        </p:nvSpPr>
        <p:spPr bwMode="auto">
          <a:xfrm>
            <a:off x="4503469" y="4639237"/>
            <a:ext cx="104469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10-49 addetti</a:t>
            </a:r>
          </a:p>
        </p:txBody>
      </p:sp>
      <p:sp>
        <p:nvSpPr>
          <p:cNvPr id="135" name="CasellaDiTesto 9">
            <a:extLst>
              <a:ext uri="{FF2B5EF4-FFF2-40B4-BE49-F238E27FC236}">
                <a16:creationId xmlns:a16="http://schemas.microsoft.com/office/drawing/2014/main" id="{889653FA-4A1E-4164-A210-9A462A26F0FB}"/>
              </a:ext>
            </a:extLst>
          </p:cNvPr>
          <p:cNvSpPr txBox="1">
            <a:spLocks noChangeArrowheads="1"/>
          </p:cNvSpPr>
          <p:nvPr/>
        </p:nvSpPr>
        <p:spPr bwMode="auto">
          <a:xfrm>
            <a:off x="8348232" y="4554675"/>
            <a:ext cx="111892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Oltre 49 addetti</a:t>
            </a:r>
          </a:p>
        </p:txBody>
      </p:sp>
      <p:pic>
        <p:nvPicPr>
          <p:cNvPr id="138" name="Elemento grafico 137" descr="Professore">
            <a:extLst>
              <a:ext uri="{FF2B5EF4-FFF2-40B4-BE49-F238E27FC236}">
                <a16:creationId xmlns:a16="http://schemas.microsoft.com/office/drawing/2014/main" id="{5C9F8067-9D79-407E-80E8-1D07E9D0F3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2933" y="1105694"/>
            <a:ext cx="516155" cy="516155"/>
          </a:xfrm>
          <a:prstGeom prst="rect">
            <a:avLst/>
          </a:prstGeom>
        </p:spPr>
      </p:pic>
      <p:sp>
        <p:nvSpPr>
          <p:cNvPr id="139" name="Text Box 18">
            <a:extLst>
              <a:ext uri="{FF2B5EF4-FFF2-40B4-BE49-F238E27FC236}">
                <a16:creationId xmlns:a16="http://schemas.microsoft.com/office/drawing/2014/main" id="{43C96A5F-6B4C-47F2-93E9-88BA07DD4AA5}"/>
              </a:ext>
            </a:extLst>
          </p:cNvPr>
          <p:cNvSpPr txBox="1">
            <a:spLocks noChangeArrowheads="1"/>
          </p:cNvSpPr>
          <p:nvPr/>
        </p:nvSpPr>
        <p:spPr bwMode="auto">
          <a:xfrm>
            <a:off x="432933" y="1604503"/>
            <a:ext cx="2520001" cy="740845"/>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relativi alla </a:t>
            </a:r>
            <a:r>
              <a:rPr lang="it-IT" altLang="it-IT" sz="1600" b="1" u="sng">
                <a:solidFill>
                  <a:schemeClr val="tx1"/>
                </a:solidFill>
              </a:rPr>
              <a:t>VALLE D’AOSTA</a:t>
            </a:r>
            <a:r>
              <a:rPr lang="it-IT" altLang="it-IT" sz="1300" b="1">
                <a:solidFill>
                  <a:schemeClr val="tx1"/>
                </a:solidFill>
              </a:rPr>
              <a:t>:</a:t>
            </a:r>
            <a:endParaRPr lang="it-IT" altLang="it-IT" sz="1300" b="1" i="1">
              <a:solidFill>
                <a:schemeClr val="tx1"/>
              </a:solidFill>
            </a:endParaRPr>
          </a:p>
        </p:txBody>
      </p:sp>
      <p:sp>
        <p:nvSpPr>
          <p:cNvPr id="140" name="Rettangolo 139">
            <a:extLst>
              <a:ext uri="{FF2B5EF4-FFF2-40B4-BE49-F238E27FC236}">
                <a16:creationId xmlns:a16="http://schemas.microsoft.com/office/drawing/2014/main" id="{45A9E6FF-4179-4113-82CC-04DB48EF9B8D}"/>
              </a:ext>
            </a:extLst>
          </p:cNvPr>
          <p:cNvSpPr/>
          <p:nvPr/>
        </p:nvSpPr>
        <p:spPr bwMode="auto">
          <a:xfrm>
            <a:off x="566459" y="2522325"/>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42" name="CasellaDiTesto 9">
            <a:extLst>
              <a:ext uri="{FF2B5EF4-FFF2-40B4-BE49-F238E27FC236}">
                <a16:creationId xmlns:a16="http://schemas.microsoft.com/office/drawing/2014/main" id="{4A177C7C-61F0-44D0-9BCF-294200D5E5E7}"/>
              </a:ext>
            </a:extLst>
          </p:cNvPr>
          <p:cNvSpPr txBox="1">
            <a:spLocks noChangeArrowheads="1"/>
          </p:cNvSpPr>
          <p:nvPr/>
        </p:nvSpPr>
        <p:spPr bwMode="auto">
          <a:xfrm>
            <a:off x="785014" y="2476371"/>
            <a:ext cx="1610538" cy="2658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Classe di addetti</a:t>
            </a:r>
          </a:p>
        </p:txBody>
      </p:sp>
      <p:sp>
        <p:nvSpPr>
          <p:cNvPr id="143" name="Rettangolo 142">
            <a:extLst>
              <a:ext uri="{FF2B5EF4-FFF2-40B4-BE49-F238E27FC236}">
                <a16:creationId xmlns:a16="http://schemas.microsoft.com/office/drawing/2014/main" id="{DDB517F2-BEDA-4515-BB88-F13CAD91A0B0}"/>
              </a:ext>
            </a:extLst>
          </p:cNvPr>
          <p:cNvSpPr/>
          <p:nvPr/>
        </p:nvSpPr>
        <p:spPr bwMode="auto">
          <a:xfrm>
            <a:off x="566459" y="2928178"/>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44" name="CasellaDiTesto 9">
            <a:extLst>
              <a:ext uri="{FF2B5EF4-FFF2-40B4-BE49-F238E27FC236}">
                <a16:creationId xmlns:a16="http://schemas.microsoft.com/office/drawing/2014/main" id="{E36A39B3-F87D-417E-8E87-3E45AF348515}"/>
              </a:ext>
            </a:extLst>
          </p:cNvPr>
          <p:cNvSpPr txBox="1">
            <a:spLocks noChangeArrowheads="1"/>
          </p:cNvSpPr>
          <p:nvPr/>
        </p:nvSpPr>
        <p:spPr bwMode="auto">
          <a:xfrm>
            <a:off x="785014" y="2879637"/>
            <a:ext cx="1610538"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Totale Terziario</a:t>
            </a:r>
          </a:p>
        </p:txBody>
      </p:sp>
      <p:sp>
        <p:nvSpPr>
          <p:cNvPr id="146" name="Rettangolo 145">
            <a:extLst>
              <a:ext uri="{FF2B5EF4-FFF2-40B4-BE49-F238E27FC236}">
                <a16:creationId xmlns:a16="http://schemas.microsoft.com/office/drawing/2014/main" id="{F80B6919-6416-44D2-911C-ED69547FD41F}"/>
              </a:ext>
            </a:extLst>
          </p:cNvPr>
          <p:cNvSpPr/>
          <p:nvPr/>
        </p:nvSpPr>
        <p:spPr>
          <a:xfrm>
            <a:off x="6779887" y="318408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15</a:t>
            </a:r>
          </a:p>
        </p:txBody>
      </p:sp>
      <p:sp>
        <p:nvSpPr>
          <p:cNvPr id="147" name="Rettangolo 146">
            <a:extLst>
              <a:ext uri="{FF2B5EF4-FFF2-40B4-BE49-F238E27FC236}">
                <a16:creationId xmlns:a16="http://schemas.microsoft.com/office/drawing/2014/main" id="{548F69AA-54B2-45A2-94B6-EC4C6307F217}"/>
              </a:ext>
            </a:extLst>
          </p:cNvPr>
          <p:cNvSpPr/>
          <p:nvPr/>
        </p:nvSpPr>
        <p:spPr>
          <a:xfrm>
            <a:off x="7429974" y="3029316"/>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23</a:t>
            </a:r>
          </a:p>
        </p:txBody>
      </p:sp>
      <p:sp>
        <p:nvSpPr>
          <p:cNvPr id="148" name="Rettangolo 147">
            <a:extLst>
              <a:ext uri="{FF2B5EF4-FFF2-40B4-BE49-F238E27FC236}">
                <a16:creationId xmlns:a16="http://schemas.microsoft.com/office/drawing/2014/main" id="{A29E6830-B91B-4056-9263-4E1B428C73D3}"/>
              </a:ext>
            </a:extLst>
          </p:cNvPr>
          <p:cNvSpPr/>
          <p:nvPr/>
        </p:nvSpPr>
        <p:spPr>
          <a:xfrm>
            <a:off x="9097340" y="2533263"/>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49</a:t>
            </a:r>
          </a:p>
        </p:txBody>
      </p:sp>
      <p:sp>
        <p:nvSpPr>
          <p:cNvPr id="149" name="Rettangolo 148">
            <a:extLst>
              <a:ext uri="{FF2B5EF4-FFF2-40B4-BE49-F238E27FC236}">
                <a16:creationId xmlns:a16="http://schemas.microsoft.com/office/drawing/2014/main" id="{1D1292E3-BFF2-4B13-8A75-7DC184B8D7A1}"/>
              </a:ext>
            </a:extLst>
          </p:cNvPr>
          <p:cNvSpPr/>
          <p:nvPr/>
        </p:nvSpPr>
        <p:spPr>
          <a:xfrm>
            <a:off x="10567084" y="304351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23</a:t>
            </a:r>
          </a:p>
        </p:txBody>
      </p:sp>
      <p:sp>
        <p:nvSpPr>
          <p:cNvPr id="150" name="Rettangolo 149">
            <a:extLst>
              <a:ext uri="{FF2B5EF4-FFF2-40B4-BE49-F238E27FC236}">
                <a16:creationId xmlns:a16="http://schemas.microsoft.com/office/drawing/2014/main" id="{A4C54975-28E0-46AE-A76D-5548DA822669}"/>
              </a:ext>
            </a:extLst>
          </p:cNvPr>
          <p:cNvSpPr/>
          <p:nvPr/>
        </p:nvSpPr>
        <p:spPr>
          <a:xfrm>
            <a:off x="11232506" y="2815996"/>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33</a:t>
            </a:r>
          </a:p>
        </p:txBody>
      </p:sp>
      <p:sp>
        <p:nvSpPr>
          <p:cNvPr id="151" name="Rettangolo 150">
            <a:extLst>
              <a:ext uri="{FF2B5EF4-FFF2-40B4-BE49-F238E27FC236}">
                <a16:creationId xmlns:a16="http://schemas.microsoft.com/office/drawing/2014/main" id="{A81999B3-A21B-45BE-94A5-0DCC40B3D6D3}"/>
              </a:ext>
            </a:extLst>
          </p:cNvPr>
          <p:cNvSpPr/>
          <p:nvPr/>
        </p:nvSpPr>
        <p:spPr>
          <a:xfrm>
            <a:off x="1397076" y="4802127"/>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57</a:t>
            </a:r>
          </a:p>
        </p:txBody>
      </p:sp>
      <p:sp>
        <p:nvSpPr>
          <p:cNvPr id="152" name="Rettangolo 151">
            <a:extLst>
              <a:ext uri="{FF2B5EF4-FFF2-40B4-BE49-F238E27FC236}">
                <a16:creationId xmlns:a16="http://schemas.microsoft.com/office/drawing/2014/main" id="{67689A56-204D-41DE-AF09-2856BECEA0B1}"/>
              </a:ext>
            </a:extLst>
          </p:cNvPr>
          <p:cNvSpPr/>
          <p:nvPr/>
        </p:nvSpPr>
        <p:spPr>
          <a:xfrm>
            <a:off x="2855519" y="5669200"/>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27</a:t>
            </a:r>
          </a:p>
        </p:txBody>
      </p:sp>
      <p:sp>
        <p:nvSpPr>
          <p:cNvPr id="154" name="Rettangolo 153">
            <a:extLst>
              <a:ext uri="{FF2B5EF4-FFF2-40B4-BE49-F238E27FC236}">
                <a16:creationId xmlns:a16="http://schemas.microsoft.com/office/drawing/2014/main" id="{D3DF4356-76B7-4E5B-BDA6-42A11F8D5A42}"/>
              </a:ext>
            </a:extLst>
          </p:cNvPr>
          <p:cNvSpPr/>
          <p:nvPr/>
        </p:nvSpPr>
        <p:spPr>
          <a:xfrm>
            <a:off x="3579053" y="515399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44</a:t>
            </a:r>
          </a:p>
        </p:txBody>
      </p:sp>
      <p:sp>
        <p:nvSpPr>
          <p:cNvPr id="155" name="Rettangolo 154">
            <a:extLst>
              <a:ext uri="{FF2B5EF4-FFF2-40B4-BE49-F238E27FC236}">
                <a16:creationId xmlns:a16="http://schemas.microsoft.com/office/drawing/2014/main" id="{59E5110D-51C9-473D-A95A-BB508BB42ABA}"/>
              </a:ext>
            </a:extLst>
          </p:cNvPr>
          <p:cNvSpPr/>
          <p:nvPr/>
        </p:nvSpPr>
        <p:spPr>
          <a:xfrm>
            <a:off x="5307115" y="4716274"/>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61</a:t>
            </a:r>
          </a:p>
        </p:txBody>
      </p:sp>
      <p:sp>
        <p:nvSpPr>
          <p:cNvPr id="156" name="Rettangolo 155">
            <a:extLst>
              <a:ext uri="{FF2B5EF4-FFF2-40B4-BE49-F238E27FC236}">
                <a16:creationId xmlns:a16="http://schemas.microsoft.com/office/drawing/2014/main" id="{83B5F097-4B97-4ADF-8D7F-CCB83A9C7094}"/>
              </a:ext>
            </a:extLst>
          </p:cNvPr>
          <p:cNvSpPr/>
          <p:nvPr/>
        </p:nvSpPr>
        <p:spPr>
          <a:xfrm>
            <a:off x="6687946" y="5224617"/>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32</a:t>
            </a:r>
          </a:p>
        </p:txBody>
      </p:sp>
      <p:sp>
        <p:nvSpPr>
          <p:cNvPr id="158" name="Rettangolo 157">
            <a:extLst>
              <a:ext uri="{FF2B5EF4-FFF2-40B4-BE49-F238E27FC236}">
                <a16:creationId xmlns:a16="http://schemas.microsoft.com/office/drawing/2014/main" id="{33388B73-BEDC-4FF2-B2D3-B923767C2045}"/>
              </a:ext>
            </a:extLst>
          </p:cNvPr>
          <p:cNvSpPr/>
          <p:nvPr/>
        </p:nvSpPr>
        <p:spPr>
          <a:xfrm>
            <a:off x="7483195" y="5066557"/>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46</a:t>
            </a:r>
          </a:p>
        </p:txBody>
      </p:sp>
      <p:sp>
        <p:nvSpPr>
          <p:cNvPr id="162" name="Rettangolo 161">
            <a:extLst>
              <a:ext uri="{FF2B5EF4-FFF2-40B4-BE49-F238E27FC236}">
                <a16:creationId xmlns:a16="http://schemas.microsoft.com/office/drawing/2014/main" id="{B510C1F6-B0F6-4EF5-B5DD-90491C068D23}"/>
              </a:ext>
            </a:extLst>
          </p:cNvPr>
          <p:cNvSpPr/>
          <p:nvPr/>
        </p:nvSpPr>
        <p:spPr>
          <a:xfrm>
            <a:off x="9103963" y="4688471"/>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62</a:t>
            </a:r>
          </a:p>
        </p:txBody>
      </p:sp>
      <p:sp>
        <p:nvSpPr>
          <p:cNvPr id="167" name="Rettangolo 166">
            <a:extLst>
              <a:ext uri="{FF2B5EF4-FFF2-40B4-BE49-F238E27FC236}">
                <a16:creationId xmlns:a16="http://schemas.microsoft.com/office/drawing/2014/main" id="{9C3435E3-C219-42CF-87E8-FD8B3AF77DFD}"/>
              </a:ext>
            </a:extLst>
          </p:cNvPr>
          <p:cNvSpPr/>
          <p:nvPr/>
        </p:nvSpPr>
        <p:spPr>
          <a:xfrm>
            <a:off x="10446205" y="516002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39</a:t>
            </a:r>
          </a:p>
        </p:txBody>
      </p:sp>
      <p:sp>
        <p:nvSpPr>
          <p:cNvPr id="168" name="Rettangolo 167">
            <a:extLst>
              <a:ext uri="{FF2B5EF4-FFF2-40B4-BE49-F238E27FC236}">
                <a16:creationId xmlns:a16="http://schemas.microsoft.com/office/drawing/2014/main" id="{F78686EE-BAB7-41D7-B8E7-A91E0E0B2460}"/>
              </a:ext>
            </a:extLst>
          </p:cNvPr>
          <p:cNvSpPr/>
          <p:nvPr/>
        </p:nvSpPr>
        <p:spPr>
          <a:xfrm>
            <a:off x="11291011" y="500999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48</a:t>
            </a:r>
          </a:p>
        </p:txBody>
      </p:sp>
    </p:spTree>
    <p:extLst>
      <p:ext uri="{BB962C8B-B14F-4D97-AF65-F5344CB8AC3E}">
        <p14:creationId xmlns:p14="http://schemas.microsoft.com/office/powerpoint/2010/main" val="1254020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magine 47">
            <a:extLst>
              <a:ext uri="{FF2B5EF4-FFF2-40B4-BE49-F238E27FC236}">
                <a16:creationId xmlns:a16="http://schemas.microsoft.com/office/drawing/2014/main" id="{7665BE98-B3BF-4A96-BB23-BBD1DEE739FE}"/>
              </a:ext>
            </a:extLst>
          </p:cNvPr>
          <p:cNvPicPr>
            <a:picLocks noChangeAspect="1"/>
          </p:cNvPicPr>
          <p:nvPr/>
        </p:nvPicPr>
        <p:blipFill>
          <a:blip r:embed="rId2"/>
          <a:stretch>
            <a:fillRect/>
          </a:stretch>
        </p:blipFill>
        <p:spPr>
          <a:xfrm>
            <a:off x="632917" y="1908646"/>
            <a:ext cx="4946416" cy="2264817"/>
          </a:xfrm>
          <a:prstGeom prst="rect">
            <a:avLst/>
          </a:prstGeom>
        </p:spPr>
      </p:pic>
      <p:sp>
        <p:nvSpPr>
          <p:cNvPr id="49" name="Titolo 1">
            <a:extLst>
              <a:ext uri="{FF2B5EF4-FFF2-40B4-BE49-F238E27FC236}">
                <a16:creationId xmlns:a16="http://schemas.microsoft.com/office/drawing/2014/main" id="{59E3796D-5283-43C3-BCBE-F612D614064F}"/>
              </a:ext>
            </a:extLst>
          </p:cNvPr>
          <p:cNvSpPr txBox="1">
            <a:spLocks/>
          </p:cNvSpPr>
          <p:nvPr/>
        </p:nvSpPr>
        <p:spPr>
          <a:xfrm>
            <a:off x="335360" y="248643"/>
            <a:ext cx="11856636"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Impatto del COVID sui ricavi </a:t>
            </a:r>
            <a:r>
              <a:rPr lang="it-IT" sz="2200" dirty="0">
                <a:solidFill>
                  <a:srgbClr val="203864"/>
                </a:solidFill>
                <a:latin typeface="Century Gothic" panose="020B0502020202020204" pitchFamily="34" charset="0"/>
                <a:ea typeface="+mj-ea"/>
                <a:cs typeface="Arial"/>
              </a:rPr>
              <a:t>| </a:t>
            </a:r>
            <a:r>
              <a:rPr lang="it-IT" sz="2200" dirty="0">
                <a:latin typeface="Century Gothic" panose="020B0502020202020204" pitchFamily="34" charset="0"/>
                <a:ea typeface="+mj-ea"/>
                <a:cs typeface="Arial"/>
              </a:rPr>
              <a:t>Pubblici esercizi e turismo (-64%) e dettaglio no food </a:t>
            </a:r>
            <a:br>
              <a:rPr lang="it-IT" sz="2200" dirty="0">
                <a:latin typeface="Century Gothic" panose="020B0502020202020204" pitchFamily="34" charset="0"/>
                <a:ea typeface="+mj-ea"/>
                <a:cs typeface="Arial"/>
              </a:rPr>
            </a:br>
            <a:r>
              <a:rPr lang="it-IT" sz="2200" dirty="0">
                <a:latin typeface="Century Gothic" panose="020B0502020202020204" pitchFamily="34" charset="0"/>
                <a:ea typeface="+mj-ea"/>
                <a:cs typeface="Arial"/>
              </a:rPr>
              <a:t>(-45%) sono i settori per i quali si stimano le perdite più forti in termini di ricavi nel 2020 su base tendenziale (rispetto al 2019).</a:t>
            </a:r>
          </a:p>
        </p:txBody>
      </p:sp>
      <p:sp>
        <p:nvSpPr>
          <p:cNvPr id="50" name="Rettangolo 93">
            <a:extLst>
              <a:ext uri="{FF2B5EF4-FFF2-40B4-BE49-F238E27FC236}">
                <a16:creationId xmlns:a16="http://schemas.microsoft.com/office/drawing/2014/main" id="{845A127D-EA9F-49E9-8611-AFBE02446A87}"/>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dirty="0">
                <a:latin typeface="Century Gothic" panose="020B0502020202020204" pitchFamily="34" charset="0"/>
              </a:rPr>
              <a:t>Base campione: </a:t>
            </a:r>
            <a:r>
              <a:rPr lang="it-IT" altLang="it-IT" sz="1000" b="0" dirty="0">
                <a:latin typeface="Century Gothic" panose="020B0502020202020204" pitchFamily="34" charset="0"/>
              </a:rPr>
              <a:t>430 casi. </a:t>
            </a:r>
            <a:r>
              <a:rPr lang="it-IT" altLang="it-IT" sz="1000" dirty="0">
                <a:latin typeface="Century Gothic" panose="020B0502020202020204" pitchFamily="34" charset="0"/>
              </a:rPr>
              <a:t>I dati sono riportati all’universo.</a:t>
            </a:r>
            <a:endParaRPr lang="it-IT" sz="1000" i="1" dirty="0">
              <a:latin typeface="Century Gothic" panose="020B0502020202020204" pitchFamily="34" charset="0"/>
            </a:endParaRPr>
          </a:p>
        </p:txBody>
      </p:sp>
      <p:sp>
        <p:nvSpPr>
          <p:cNvPr id="51" name="Rettangolo 50">
            <a:extLst>
              <a:ext uri="{FF2B5EF4-FFF2-40B4-BE49-F238E27FC236}">
                <a16:creationId xmlns:a16="http://schemas.microsoft.com/office/drawing/2014/main" id="{222BA491-76F1-4E0E-BE45-27DD598CD3C2}"/>
              </a:ext>
            </a:extLst>
          </p:cNvPr>
          <p:cNvSpPr/>
          <p:nvPr/>
        </p:nvSpPr>
        <p:spPr bwMode="auto">
          <a:xfrm>
            <a:off x="522480" y="1672114"/>
            <a:ext cx="5285488" cy="2601632"/>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2" name="CasellaDiTesto 51">
            <a:extLst>
              <a:ext uri="{FF2B5EF4-FFF2-40B4-BE49-F238E27FC236}">
                <a16:creationId xmlns:a16="http://schemas.microsoft.com/office/drawing/2014/main" id="{379DA4E4-93EA-4E2A-9B28-2BA63411E9F3}"/>
              </a:ext>
            </a:extLst>
          </p:cNvPr>
          <p:cNvSpPr txBox="1"/>
          <p:nvPr/>
        </p:nvSpPr>
        <p:spPr>
          <a:xfrm>
            <a:off x="392509" y="1522616"/>
            <a:ext cx="5285487" cy="323165"/>
          </a:xfrm>
          <a:prstGeom prst="rect">
            <a:avLst/>
          </a:prstGeom>
          <a:solidFill>
            <a:schemeClr val="tx1">
              <a:lumMod val="65000"/>
              <a:lumOff val="35000"/>
            </a:schemeClr>
          </a:solidFill>
        </p:spPr>
        <p:txBody>
          <a:bodyPr wrap="square" rtlCol="0">
            <a:spAutoFit/>
          </a:bodyPr>
          <a:lstStyle/>
          <a:p>
            <a:r>
              <a:rPr lang="it-IT" sz="1500" dirty="0">
                <a:solidFill>
                  <a:schemeClr val="bg1"/>
                </a:solidFill>
                <a:latin typeface="Century Gothic" panose="020B0502020202020204" pitchFamily="34" charset="0"/>
                <a:cs typeface="Arial"/>
              </a:rPr>
              <a:t>Variazione ricavi per le imprese del terziario in VDA</a:t>
            </a:r>
            <a:endParaRPr lang="en-US" sz="1500" i="1" u="sng" cap="small" dirty="0">
              <a:solidFill>
                <a:schemeClr val="bg1"/>
              </a:solidFill>
              <a:latin typeface="Century Gothic" panose="020B0502020202020204" pitchFamily="34" charset="0"/>
            </a:endParaRPr>
          </a:p>
        </p:txBody>
      </p:sp>
      <p:sp>
        <p:nvSpPr>
          <p:cNvPr id="53" name="Rettangolo 52">
            <a:extLst>
              <a:ext uri="{FF2B5EF4-FFF2-40B4-BE49-F238E27FC236}">
                <a16:creationId xmlns:a16="http://schemas.microsoft.com/office/drawing/2014/main" id="{6C149D99-763C-4A3D-BD6A-E7E6FF34E650}"/>
              </a:ext>
            </a:extLst>
          </p:cNvPr>
          <p:cNvSpPr/>
          <p:nvPr/>
        </p:nvSpPr>
        <p:spPr bwMode="auto">
          <a:xfrm rot="20954837">
            <a:off x="1077220" y="3091370"/>
            <a:ext cx="849564" cy="471060"/>
          </a:xfrm>
          <a:prstGeom prst="rect">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4" name="Rettangolo 53">
            <a:extLst>
              <a:ext uri="{FF2B5EF4-FFF2-40B4-BE49-F238E27FC236}">
                <a16:creationId xmlns:a16="http://schemas.microsoft.com/office/drawing/2014/main" id="{63BC2851-3FE2-4486-B34B-52B1AE09A00E}"/>
              </a:ext>
            </a:extLst>
          </p:cNvPr>
          <p:cNvSpPr/>
          <p:nvPr/>
        </p:nvSpPr>
        <p:spPr>
          <a:xfrm>
            <a:off x="939999" y="3096068"/>
            <a:ext cx="1124006" cy="461665"/>
          </a:xfrm>
          <a:prstGeom prst="rect">
            <a:avLst/>
          </a:prstGeom>
        </p:spPr>
        <p:txBody>
          <a:bodyPr wrap="square">
            <a:spAutoFit/>
          </a:bodyPr>
          <a:lstStyle/>
          <a:p>
            <a:pPr algn="ctr"/>
            <a:r>
              <a:rPr lang="it-IT" sz="2400">
                <a:solidFill>
                  <a:schemeClr val="bg1"/>
                </a:solidFill>
                <a:latin typeface="Century Gothic" panose="020B0502020202020204" pitchFamily="34" charset="0"/>
              </a:rPr>
              <a:t>-38</a:t>
            </a:r>
            <a:r>
              <a:rPr lang="it-IT" sz="1800">
                <a:solidFill>
                  <a:schemeClr val="bg1"/>
                </a:solidFill>
                <a:latin typeface="Century Gothic" panose="020B0502020202020204" pitchFamily="34" charset="0"/>
              </a:rPr>
              <a:t>%</a:t>
            </a:r>
            <a:endParaRPr lang="it-IT" sz="2000">
              <a:solidFill>
                <a:schemeClr val="bg1"/>
              </a:solidFill>
              <a:latin typeface="Century Gothic" panose="020B0502020202020204" pitchFamily="34" charset="0"/>
            </a:endParaRPr>
          </a:p>
        </p:txBody>
      </p:sp>
      <p:sp>
        <p:nvSpPr>
          <p:cNvPr id="55" name="Rettangolo 54">
            <a:extLst>
              <a:ext uri="{FF2B5EF4-FFF2-40B4-BE49-F238E27FC236}">
                <a16:creationId xmlns:a16="http://schemas.microsoft.com/office/drawing/2014/main" id="{247D80A0-83EF-48B7-AC87-050624B1E896}"/>
              </a:ext>
            </a:extLst>
          </p:cNvPr>
          <p:cNvSpPr/>
          <p:nvPr/>
        </p:nvSpPr>
        <p:spPr bwMode="auto">
          <a:xfrm rot="20954837">
            <a:off x="2210149" y="2842212"/>
            <a:ext cx="849564" cy="471060"/>
          </a:xfrm>
          <a:prstGeom prst="rect">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6" name="Rettangolo 55">
            <a:extLst>
              <a:ext uri="{FF2B5EF4-FFF2-40B4-BE49-F238E27FC236}">
                <a16:creationId xmlns:a16="http://schemas.microsoft.com/office/drawing/2014/main" id="{B90E47D6-972F-46B0-8E0D-81C852F6B353}"/>
              </a:ext>
            </a:extLst>
          </p:cNvPr>
          <p:cNvSpPr/>
          <p:nvPr/>
        </p:nvSpPr>
        <p:spPr>
          <a:xfrm>
            <a:off x="2072928" y="2846910"/>
            <a:ext cx="1124006" cy="461665"/>
          </a:xfrm>
          <a:prstGeom prst="rect">
            <a:avLst/>
          </a:prstGeom>
        </p:spPr>
        <p:txBody>
          <a:bodyPr wrap="square">
            <a:spAutoFit/>
          </a:bodyPr>
          <a:lstStyle/>
          <a:p>
            <a:pPr algn="ctr"/>
            <a:r>
              <a:rPr lang="it-IT" sz="2400" dirty="0">
                <a:solidFill>
                  <a:schemeClr val="bg1"/>
                </a:solidFill>
                <a:latin typeface="Century Gothic" panose="020B0502020202020204" pitchFamily="34" charset="0"/>
              </a:rPr>
              <a:t>-26</a:t>
            </a:r>
            <a:r>
              <a:rPr lang="it-IT" sz="1800" dirty="0">
                <a:solidFill>
                  <a:schemeClr val="bg1"/>
                </a:solidFill>
                <a:latin typeface="Century Gothic" panose="020B0502020202020204" pitchFamily="34" charset="0"/>
              </a:rPr>
              <a:t>%</a:t>
            </a:r>
            <a:endParaRPr lang="it-IT" sz="2000" dirty="0">
              <a:solidFill>
                <a:schemeClr val="bg1"/>
              </a:solidFill>
              <a:latin typeface="Century Gothic" panose="020B0502020202020204" pitchFamily="34" charset="0"/>
            </a:endParaRPr>
          </a:p>
        </p:txBody>
      </p:sp>
      <p:sp>
        <p:nvSpPr>
          <p:cNvPr id="57" name="Rettangolo 56">
            <a:extLst>
              <a:ext uri="{FF2B5EF4-FFF2-40B4-BE49-F238E27FC236}">
                <a16:creationId xmlns:a16="http://schemas.microsoft.com/office/drawing/2014/main" id="{D0D2682C-B938-41EC-9F2E-FD689F0E290F}"/>
              </a:ext>
            </a:extLst>
          </p:cNvPr>
          <p:cNvSpPr/>
          <p:nvPr/>
        </p:nvSpPr>
        <p:spPr bwMode="auto">
          <a:xfrm rot="20954837">
            <a:off x="4473953" y="2910994"/>
            <a:ext cx="849564" cy="471060"/>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8" name="Rettangolo 57">
            <a:extLst>
              <a:ext uri="{FF2B5EF4-FFF2-40B4-BE49-F238E27FC236}">
                <a16:creationId xmlns:a16="http://schemas.microsoft.com/office/drawing/2014/main" id="{03E198FD-CDA2-4E41-807E-9F67DFBE8A78}"/>
              </a:ext>
            </a:extLst>
          </p:cNvPr>
          <p:cNvSpPr/>
          <p:nvPr/>
        </p:nvSpPr>
        <p:spPr>
          <a:xfrm>
            <a:off x="4336732" y="2915692"/>
            <a:ext cx="1124006" cy="461665"/>
          </a:xfrm>
          <a:prstGeom prst="rect">
            <a:avLst/>
          </a:prstGeom>
        </p:spPr>
        <p:txBody>
          <a:bodyPr wrap="square">
            <a:spAutoFit/>
          </a:bodyPr>
          <a:lstStyle/>
          <a:p>
            <a:pPr algn="ctr"/>
            <a:r>
              <a:rPr lang="it-IT" sz="2400">
                <a:solidFill>
                  <a:schemeClr val="bg1"/>
                </a:solidFill>
                <a:latin typeface="Century Gothic" panose="020B0502020202020204" pitchFamily="34" charset="0"/>
              </a:rPr>
              <a:t>-33</a:t>
            </a:r>
            <a:r>
              <a:rPr lang="it-IT" sz="1800">
                <a:solidFill>
                  <a:schemeClr val="bg1"/>
                </a:solidFill>
                <a:latin typeface="Century Gothic" panose="020B0502020202020204" pitchFamily="34" charset="0"/>
              </a:rPr>
              <a:t>%</a:t>
            </a:r>
            <a:endParaRPr lang="it-IT" sz="2000">
              <a:solidFill>
                <a:schemeClr val="bg1"/>
              </a:solidFill>
              <a:latin typeface="Century Gothic" panose="020B0502020202020204" pitchFamily="34" charset="0"/>
            </a:endParaRPr>
          </a:p>
        </p:txBody>
      </p:sp>
      <p:sp>
        <p:nvSpPr>
          <p:cNvPr id="62" name="Parentesi graffa chiusa 61">
            <a:extLst>
              <a:ext uri="{FF2B5EF4-FFF2-40B4-BE49-F238E27FC236}">
                <a16:creationId xmlns:a16="http://schemas.microsoft.com/office/drawing/2014/main" id="{2A532101-4A01-4284-9C60-BFA3BEE8D937}"/>
              </a:ext>
            </a:extLst>
          </p:cNvPr>
          <p:cNvSpPr/>
          <p:nvPr/>
        </p:nvSpPr>
        <p:spPr bwMode="auto">
          <a:xfrm>
            <a:off x="3496598" y="2062504"/>
            <a:ext cx="436305" cy="1543191"/>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69" name="Elemento grafico 68" descr="Freccia linea, curva antioraria">
            <a:extLst>
              <a:ext uri="{FF2B5EF4-FFF2-40B4-BE49-F238E27FC236}">
                <a16:creationId xmlns:a16="http://schemas.microsoft.com/office/drawing/2014/main" id="{24A0E679-6F24-4820-B730-8E0725013C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74685" flipH="1">
            <a:off x="5642567" y="1509292"/>
            <a:ext cx="1122889" cy="1106424"/>
          </a:xfrm>
          <a:prstGeom prst="rect">
            <a:avLst/>
          </a:prstGeom>
        </p:spPr>
      </p:pic>
      <p:pic>
        <p:nvPicPr>
          <p:cNvPr id="71" name="Elemento grafico 70" descr="Forchetta e coltello">
            <a:extLst>
              <a:ext uri="{FF2B5EF4-FFF2-40B4-BE49-F238E27FC236}">
                <a16:creationId xmlns:a16="http://schemas.microsoft.com/office/drawing/2014/main" id="{DAD19C07-69F1-4807-9643-174F5557E54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36510" y="5537072"/>
            <a:ext cx="387795" cy="387795"/>
          </a:xfrm>
          <a:prstGeom prst="rect">
            <a:avLst/>
          </a:prstGeom>
        </p:spPr>
      </p:pic>
      <p:pic>
        <p:nvPicPr>
          <p:cNvPr id="72" name="Elemento grafico 71" descr="Carrello della spesa">
            <a:extLst>
              <a:ext uri="{FF2B5EF4-FFF2-40B4-BE49-F238E27FC236}">
                <a16:creationId xmlns:a16="http://schemas.microsoft.com/office/drawing/2014/main" id="{2E8629A5-B6F7-4E41-A88D-2B64402FF66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85824" y="2339385"/>
            <a:ext cx="469233" cy="469233"/>
          </a:xfrm>
          <a:prstGeom prst="rect">
            <a:avLst/>
          </a:prstGeom>
        </p:spPr>
      </p:pic>
      <p:pic>
        <p:nvPicPr>
          <p:cNvPr id="73" name="Elemento grafico 72" descr="Maglia a maniche lunghe">
            <a:extLst>
              <a:ext uri="{FF2B5EF4-FFF2-40B4-BE49-F238E27FC236}">
                <a16:creationId xmlns:a16="http://schemas.microsoft.com/office/drawing/2014/main" id="{4182E0BA-B0F7-4AAB-8383-4DE6B2264EF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03265" y="4926128"/>
            <a:ext cx="426575" cy="426575"/>
          </a:xfrm>
          <a:prstGeom prst="rect">
            <a:avLst/>
          </a:prstGeom>
        </p:spPr>
      </p:pic>
      <p:pic>
        <p:nvPicPr>
          <p:cNvPr id="74" name="Elemento grafico 73" descr="Camion">
            <a:extLst>
              <a:ext uri="{FF2B5EF4-FFF2-40B4-BE49-F238E27FC236}">
                <a16:creationId xmlns:a16="http://schemas.microsoft.com/office/drawing/2014/main" id="{6E79B851-561A-4045-9CC0-A94F5E6BE44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33246" y="3580607"/>
            <a:ext cx="567772" cy="567772"/>
          </a:xfrm>
          <a:prstGeom prst="rect">
            <a:avLst/>
          </a:prstGeom>
        </p:spPr>
      </p:pic>
      <p:pic>
        <p:nvPicPr>
          <p:cNvPr id="75" name="Elemento grafico 74" descr="Valigia">
            <a:extLst>
              <a:ext uri="{FF2B5EF4-FFF2-40B4-BE49-F238E27FC236}">
                <a16:creationId xmlns:a16="http://schemas.microsoft.com/office/drawing/2014/main" id="{A05A29A4-9DB8-451F-881E-38C07F1D505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7730" y="2995541"/>
            <a:ext cx="426575" cy="426575"/>
          </a:xfrm>
          <a:prstGeom prst="rect">
            <a:avLst/>
          </a:prstGeom>
        </p:spPr>
      </p:pic>
      <p:pic>
        <p:nvPicPr>
          <p:cNvPr id="77" name="Elemento grafico 76" descr="Pettine">
            <a:extLst>
              <a:ext uri="{FF2B5EF4-FFF2-40B4-BE49-F238E27FC236}">
                <a16:creationId xmlns:a16="http://schemas.microsoft.com/office/drawing/2014/main" id="{C50EAA1C-DD46-4E2B-9780-FFC6A434B92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34343" y="4170911"/>
            <a:ext cx="516156" cy="516156"/>
          </a:xfrm>
          <a:prstGeom prst="rect">
            <a:avLst/>
          </a:prstGeom>
        </p:spPr>
      </p:pic>
      <p:cxnSp>
        <p:nvCxnSpPr>
          <p:cNvPr id="79" name="Connettore diritto 78">
            <a:extLst>
              <a:ext uri="{FF2B5EF4-FFF2-40B4-BE49-F238E27FC236}">
                <a16:creationId xmlns:a16="http://schemas.microsoft.com/office/drawing/2014/main" id="{589C93D8-2B4D-4305-9A4C-8D9A6DAD414A}"/>
              </a:ext>
            </a:extLst>
          </p:cNvPr>
          <p:cNvCxnSpPr/>
          <p:nvPr/>
        </p:nvCxnSpPr>
        <p:spPr bwMode="auto">
          <a:xfrm>
            <a:off x="6796986" y="1710575"/>
            <a:ext cx="0" cy="4608000"/>
          </a:xfrm>
          <a:prstGeom prst="line">
            <a:avLst/>
          </a:prstGeom>
          <a:noFill/>
          <a:ln w="38100" cap="flat" cmpd="sng" algn="ctr">
            <a:solidFill>
              <a:schemeClr val="tx1"/>
            </a:solidFill>
            <a:prstDash val="solid"/>
            <a:round/>
            <a:headEnd type="none" w="med" len="med"/>
            <a:tailEnd type="none" w="med" len="med"/>
          </a:ln>
          <a:effectLst/>
        </p:spPr>
      </p:cxnSp>
      <p:pic>
        <p:nvPicPr>
          <p:cNvPr id="81" name="Elemento grafico 80" descr="Costruzione">
            <a:extLst>
              <a:ext uri="{FF2B5EF4-FFF2-40B4-BE49-F238E27FC236}">
                <a16:creationId xmlns:a16="http://schemas.microsoft.com/office/drawing/2014/main" id="{910781BB-109D-416D-95BD-5DB7CBC02925}"/>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795796" y="5803432"/>
            <a:ext cx="426575" cy="426575"/>
          </a:xfrm>
          <a:prstGeom prst="rect">
            <a:avLst/>
          </a:prstGeom>
        </p:spPr>
      </p:pic>
      <p:sp>
        <p:nvSpPr>
          <p:cNvPr id="83" name="Rettangolo 82">
            <a:extLst>
              <a:ext uri="{FF2B5EF4-FFF2-40B4-BE49-F238E27FC236}">
                <a16:creationId xmlns:a16="http://schemas.microsoft.com/office/drawing/2014/main" id="{4DA35360-DAED-4BBE-9A5C-2003126CD667}"/>
              </a:ext>
            </a:extLst>
          </p:cNvPr>
          <p:cNvSpPr/>
          <p:nvPr/>
        </p:nvSpPr>
        <p:spPr bwMode="auto">
          <a:xfrm>
            <a:off x="7715556" y="2420113"/>
            <a:ext cx="1908836" cy="307777"/>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eaLnBrk="1" hangingPunct="1"/>
            <a:r>
              <a:rPr lang="it-IT" sz="1400" b="0">
                <a:latin typeface="Century Gothic" panose="020B0502020202020204" pitchFamily="34" charset="0"/>
              </a:rPr>
              <a:t>Commercio FOOD</a:t>
            </a:r>
            <a:endParaRPr kumimoji="0" lang="it-IT" sz="1400" b="0" strike="noStrike" cap="none" normalizeH="0" baseline="0">
              <a:ln>
                <a:noFill/>
              </a:ln>
              <a:solidFill>
                <a:schemeClr val="tx1"/>
              </a:solidFill>
              <a:effectLst/>
              <a:latin typeface="Century Gothic" panose="020B0502020202020204" pitchFamily="34" charset="0"/>
            </a:endParaRPr>
          </a:p>
        </p:txBody>
      </p:sp>
      <p:sp>
        <p:nvSpPr>
          <p:cNvPr id="85" name="Rettangolo 84">
            <a:extLst>
              <a:ext uri="{FF2B5EF4-FFF2-40B4-BE49-F238E27FC236}">
                <a16:creationId xmlns:a16="http://schemas.microsoft.com/office/drawing/2014/main" id="{1AEC05CD-63B6-473B-9E6F-7E6C11271FC4}"/>
              </a:ext>
            </a:extLst>
          </p:cNvPr>
          <p:cNvSpPr/>
          <p:nvPr/>
        </p:nvSpPr>
        <p:spPr bwMode="auto">
          <a:xfrm rot="20954837">
            <a:off x="9968113" y="2379349"/>
            <a:ext cx="772331" cy="389305"/>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6" name="Rettangolo 85">
            <a:extLst>
              <a:ext uri="{FF2B5EF4-FFF2-40B4-BE49-F238E27FC236}">
                <a16:creationId xmlns:a16="http://schemas.microsoft.com/office/drawing/2014/main" id="{FC518100-F435-442C-910D-2A5AD6DCA13C}"/>
              </a:ext>
            </a:extLst>
          </p:cNvPr>
          <p:cNvSpPr/>
          <p:nvPr/>
        </p:nvSpPr>
        <p:spPr>
          <a:xfrm>
            <a:off x="9932037" y="2373946"/>
            <a:ext cx="844483" cy="400110"/>
          </a:xfrm>
          <a:prstGeom prst="rect">
            <a:avLst/>
          </a:prstGeom>
        </p:spPr>
        <p:txBody>
          <a:bodyPr wrap="square">
            <a:spAutoFit/>
          </a:bodyPr>
          <a:lstStyle/>
          <a:p>
            <a:pPr algn="ctr"/>
            <a:r>
              <a:rPr lang="it-IT" sz="2000" b="0">
                <a:solidFill>
                  <a:schemeClr val="bg1"/>
                </a:solidFill>
                <a:latin typeface="Century Gothic" panose="020B0502020202020204" pitchFamily="34" charset="0"/>
              </a:rPr>
              <a:t>+3</a:t>
            </a:r>
            <a:r>
              <a:rPr lang="it-IT" sz="1600" b="0">
                <a:solidFill>
                  <a:schemeClr val="bg1"/>
                </a:solidFill>
                <a:latin typeface="Century Gothic" panose="020B0502020202020204" pitchFamily="34" charset="0"/>
              </a:rPr>
              <a:t>%</a:t>
            </a:r>
            <a:endParaRPr lang="it-IT" sz="1800" b="0">
              <a:solidFill>
                <a:schemeClr val="bg1"/>
              </a:solidFill>
              <a:latin typeface="Century Gothic" panose="020B0502020202020204" pitchFamily="34" charset="0"/>
            </a:endParaRPr>
          </a:p>
        </p:txBody>
      </p:sp>
      <p:sp>
        <p:nvSpPr>
          <p:cNvPr id="87" name="Rettangolo 86">
            <a:extLst>
              <a:ext uri="{FF2B5EF4-FFF2-40B4-BE49-F238E27FC236}">
                <a16:creationId xmlns:a16="http://schemas.microsoft.com/office/drawing/2014/main" id="{4BD049D8-8D14-4B6F-A6C9-F76798FB636A}"/>
              </a:ext>
            </a:extLst>
          </p:cNvPr>
          <p:cNvSpPr/>
          <p:nvPr/>
        </p:nvSpPr>
        <p:spPr bwMode="auto">
          <a:xfrm>
            <a:off x="7715557" y="3070877"/>
            <a:ext cx="1908835" cy="307777"/>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eaLnBrk="1" hangingPunct="1"/>
            <a:r>
              <a:rPr lang="it-IT" sz="1400" b="0">
                <a:latin typeface="Century Gothic" panose="020B0502020202020204" pitchFamily="34" charset="0"/>
              </a:rPr>
              <a:t>Servizi alle imprese</a:t>
            </a:r>
            <a:endParaRPr kumimoji="0" lang="it-IT" sz="1400" b="0" strike="noStrike" cap="none" normalizeH="0" baseline="0">
              <a:ln>
                <a:noFill/>
              </a:ln>
              <a:solidFill>
                <a:schemeClr val="tx1"/>
              </a:solidFill>
              <a:effectLst/>
              <a:latin typeface="Century Gothic" panose="020B0502020202020204" pitchFamily="34" charset="0"/>
            </a:endParaRPr>
          </a:p>
        </p:txBody>
      </p:sp>
      <p:sp>
        <p:nvSpPr>
          <p:cNvPr id="88" name="Rettangolo 87">
            <a:extLst>
              <a:ext uri="{FF2B5EF4-FFF2-40B4-BE49-F238E27FC236}">
                <a16:creationId xmlns:a16="http://schemas.microsoft.com/office/drawing/2014/main" id="{20657388-7B9D-4F66-BEC8-6D93E3CD1B7A}"/>
              </a:ext>
            </a:extLst>
          </p:cNvPr>
          <p:cNvSpPr/>
          <p:nvPr/>
        </p:nvSpPr>
        <p:spPr bwMode="auto">
          <a:xfrm rot="20954837">
            <a:off x="9968113" y="3030113"/>
            <a:ext cx="772331" cy="389305"/>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9" name="Rettangolo 88">
            <a:extLst>
              <a:ext uri="{FF2B5EF4-FFF2-40B4-BE49-F238E27FC236}">
                <a16:creationId xmlns:a16="http://schemas.microsoft.com/office/drawing/2014/main" id="{C5A04994-148E-4891-A3DE-694388159B24}"/>
              </a:ext>
            </a:extLst>
          </p:cNvPr>
          <p:cNvSpPr/>
          <p:nvPr/>
        </p:nvSpPr>
        <p:spPr>
          <a:xfrm>
            <a:off x="9932037" y="3024710"/>
            <a:ext cx="844483" cy="400110"/>
          </a:xfrm>
          <a:prstGeom prst="rect">
            <a:avLst/>
          </a:prstGeom>
        </p:spPr>
        <p:txBody>
          <a:bodyPr wrap="square">
            <a:spAutoFit/>
          </a:bodyPr>
          <a:lstStyle/>
          <a:p>
            <a:pPr algn="ctr"/>
            <a:r>
              <a:rPr lang="it-IT" sz="2000" b="0" dirty="0">
                <a:solidFill>
                  <a:schemeClr val="bg1"/>
                </a:solidFill>
                <a:latin typeface="Century Gothic" panose="020B0502020202020204" pitchFamily="34" charset="0"/>
              </a:rPr>
              <a:t>-17</a:t>
            </a:r>
            <a:r>
              <a:rPr lang="it-IT" sz="1600" b="0" dirty="0">
                <a:solidFill>
                  <a:schemeClr val="bg1"/>
                </a:solidFill>
                <a:latin typeface="Century Gothic" panose="020B0502020202020204" pitchFamily="34" charset="0"/>
              </a:rPr>
              <a:t>%</a:t>
            </a:r>
            <a:endParaRPr lang="it-IT" sz="1800" b="0" dirty="0">
              <a:solidFill>
                <a:schemeClr val="bg1"/>
              </a:solidFill>
              <a:latin typeface="Century Gothic" panose="020B0502020202020204" pitchFamily="34" charset="0"/>
            </a:endParaRPr>
          </a:p>
        </p:txBody>
      </p:sp>
      <p:sp>
        <p:nvSpPr>
          <p:cNvPr id="90" name="Rettangolo 89">
            <a:extLst>
              <a:ext uri="{FF2B5EF4-FFF2-40B4-BE49-F238E27FC236}">
                <a16:creationId xmlns:a16="http://schemas.microsoft.com/office/drawing/2014/main" id="{4F312008-9E43-4334-9CAA-26B89D3B3873}"/>
              </a:ext>
            </a:extLst>
          </p:cNvPr>
          <p:cNvSpPr/>
          <p:nvPr/>
        </p:nvSpPr>
        <p:spPr bwMode="auto">
          <a:xfrm>
            <a:off x="7716119" y="3702591"/>
            <a:ext cx="1908273" cy="307777"/>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eaLnBrk="1" hangingPunct="1"/>
            <a:r>
              <a:rPr lang="it-IT" sz="1400" b="0">
                <a:latin typeface="Century Gothic" panose="020B0502020202020204" pitchFamily="34" charset="0"/>
              </a:rPr>
              <a:t>Trasporti</a:t>
            </a:r>
            <a:endParaRPr kumimoji="0" lang="it-IT" sz="1400" b="0" strike="noStrike" cap="none" normalizeH="0" baseline="0">
              <a:ln>
                <a:noFill/>
              </a:ln>
              <a:solidFill>
                <a:schemeClr val="tx1"/>
              </a:solidFill>
              <a:effectLst/>
              <a:latin typeface="Century Gothic" panose="020B0502020202020204" pitchFamily="34" charset="0"/>
            </a:endParaRPr>
          </a:p>
        </p:txBody>
      </p:sp>
      <p:sp>
        <p:nvSpPr>
          <p:cNvPr id="91" name="Rettangolo 90">
            <a:extLst>
              <a:ext uri="{FF2B5EF4-FFF2-40B4-BE49-F238E27FC236}">
                <a16:creationId xmlns:a16="http://schemas.microsoft.com/office/drawing/2014/main" id="{9E1D3D7E-44B0-41D9-AE30-571263FD155D}"/>
              </a:ext>
            </a:extLst>
          </p:cNvPr>
          <p:cNvSpPr/>
          <p:nvPr/>
        </p:nvSpPr>
        <p:spPr bwMode="auto">
          <a:xfrm rot="20954837">
            <a:off x="9968113" y="3661827"/>
            <a:ext cx="772331" cy="389305"/>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2" name="Rettangolo 91">
            <a:extLst>
              <a:ext uri="{FF2B5EF4-FFF2-40B4-BE49-F238E27FC236}">
                <a16:creationId xmlns:a16="http://schemas.microsoft.com/office/drawing/2014/main" id="{57815CF7-8EEA-4373-80FF-F48D61C55EFE}"/>
              </a:ext>
            </a:extLst>
          </p:cNvPr>
          <p:cNvSpPr/>
          <p:nvPr/>
        </p:nvSpPr>
        <p:spPr>
          <a:xfrm>
            <a:off x="9932037" y="3656424"/>
            <a:ext cx="844483" cy="400110"/>
          </a:xfrm>
          <a:prstGeom prst="rect">
            <a:avLst/>
          </a:prstGeom>
        </p:spPr>
        <p:txBody>
          <a:bodyPr wrap="square">
            <a:spAutoFit/>
          </a:bodyPr>
          <a:lstStyle/>
          <a:p>
            <a:pPr algn="ctr"/>
            <a:r>
              <a:rPr lang="it-IT" sz="2000" b="0" dirty="0">
                <a:solidFill>
                  <a:schemeClr val="bg1"/>
                </a:solidFill>
                <a:latin typeface="Century Gothic" panose="020B0502020202020204" pitchFamily="34" charset="0"/>
              </a:rPr>
              <a:t>-22</a:t>
            </a:r>
            <a:r>
              <a:rPr lang="it-IT" sz="1600" b="0" dirty="0">
                <a:solidFill>
                  <a:schemeClr val="bg1"/>
                </a:solidFill>
                <a:latin typeface="Century Gothic" panose="020B0502020202020204" pitchFamily="34" charset="0"/>
              </a:rPr>
              <a:t>%</a:t>
            </a:r>
            <a:endParaRPr lang="it-IT" sz="1800" b="0" dirty="0">
              <a:solidFill>
                <a:schemeClr val="bg1"/>
              </a:solidFill>
              <a:latin typeface="Century Gothic" panose="020B0502020202020204" pitchFamily="34" charset="0"/>
            </a:endParaRPr>
          </a:p>
        </p:txBody>
      </p:sp>
      <p:sp>
        <p:nvSpPr>
          <p:cNvPr id="93" name="Rettangolo 92">
            <a:extLst>
              <a:ext uri="{FF2B5EF4-FFF2-40B4-BE49-F238E27FC236}">
                <a16:creationId xmlns:a16="http://schemas.microsoft.com/office/drawing/2014/main" id="{AC397010-3952-461C-90A3-1D783C7E9E82}"/>
              </a:ext>
            </a:extLst>
          </p:cNvPr>
          <p:cNvSpPr/>
          <p:nvPr/>
        </p:nvSpPr>
        <p:spPr bwMode="auto">
          <a:xfrm>
            <a:off x="7715556" y="4334305"/>
            <a:ext cx="1908836" cy="307777"/>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eaLnBrk="1" hangingPunct="1"/>
            <a:r>
              <a:rPr lang="it-IT" sz="1400" b="0">
                <a:latin typeface="Century Gothic" panose="020B0502020202020204" pitchFamily="34" charset="0"/>
              </a:rPr>
              <a:t>Servizi alla persona</a:t>
            </a:r>
            <a:endParaRPr kumimoji="0" lang="it-IT" sz="1400" b="0" strike="noStrike" cap="none" normalizeH="0" baseline="0">
              <a:ln>
                <a:noFill/>
              </a:ln>
              <a:solidFill>
                <a:schemeClr val="tx1"/>
              </a:solidFill>
              <a:effectLst/>
              <a:latin typeface="Century Gothic" panose="020B0502020202020204" pitchFamily="34" charset="0"/>
            </a:endParaRPr>
          </a:p>
        </p:txBody>
      </p:sp>
      <p:sp>
        <p:nvSpPr>
          <p:cNvPr id="94" name="Rettangolo 93">
            <a:extLst>
              <a:ext uri="{FF2B5EF4-FFF2-40B4-BE49-F238E27FC236}">
                <a16:creationId xmlns:a16="http://schemas.microsoft.com/office/drawing/2014/main" id="{34920D72-4432-4DA5-A701-479FCD9907AF}"/>
              </a:ext>
            </a:extLst>
          </p:cNvPr>
          <p:cNvSpPr/>
          <p:nvPr/>
        </p:nvSpPr>
        <p:spPr bwMode="auto">
          <a:xfrm rot="20954837">
            <a:off x="9968113" y="4293541"/>
            <a:ext cx="772331" cy="389305"/>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5" name="Rettangolo 94">
            <a:extLst>
              <a:ext uri="{FF2B5EF4-FFF2-40B4-BE49-F238E27FC236}">
                <a16:creationId xmlns:a16="http://schemas.microsoft.com/office/drawing/2014/main" id="{08B548BF-8DDD-43AD-A0E6-A91F63045B2D}"/>
              </a:ext>
            </a:extLst>
          </p:cNvPr>
          <p:cNvSpPr/>
          <p:nvPr/>
        </p:nvSpPr>
        <p:spPr>
          <a:xfrm>
            <a:off x="9932037" y="4288138"/>
            <a:ext cx="844483" cy="400110"/>
          </a:xfrm>
          <a:prstGeom prst="rect">
            <a:avLst/>
          </a:prstGeom>
        </p:spPr>
        <p:txBody>
          <a:bodyPr wrap="square">
            <a:spAutoFit/>
          </a:bodyPr>
          <a:lstStyle/>
          <a:p>
            <a:pPr algn="ctr"/>
            <a:r>
              <a:rPr lang="it-IT" sz="2000" b="0" dirty="0">
                <a:solidFill>
                  <a:schemeClr val="bg1"/>
                </a:solidFill>
                <a:latin typeface="Century Gothic" panose="020B0502020202020204" pitchFamily="34" charset="0"/>
              </a:rPr>
              <a:t>-30</a:t>
            </a:r>
            <a:r>
              <a:rPr lang="it-IT" sz="1600" b="0" dirty="0">
                <a:solidFill>
                  <a:schemeClr val="bg1"/>
                </a:solidFill>
                <a:latin typeface="Century Gothic" panose="020B0502020202020204" pitchFamily="34" charset="0"/>
              </a:rPr>
              <a:t>%</a:t>
            </a:r>
            <a:endParaRPr lang="it-IT" sz="1800" b="0" dirty="0">
              <a:solidFill>
                <a:schemeClr val="bg1"/>
              </a:solidFill>
              <a:latin typeface="Century Gothic" panose="020B0502020202020204" pitchFamily="34" charset="0"/>
            </a:endParaRPr>
          </a:p>
        </p:txBody>
      </p:sp>
      <p:sp>
        <p:nvSpPr>
          <p:cNvPr id="96" name="Rettangolo 95">
            <a:extLst>
              <a:ext uri="{FF2B5EF4-FFF2-40B4-BE49-F238E27FC236}">
                <a16:creationId xmlns:a16="http://schemas.microsoft.com/office/drawing/2014/main" id="{2D1B813F-9F07-46B3-9B61-C9F3F3461457}"/>
              </a:ext>
            </a:extLst>
          </p:cNvPr>
          <p:cNvSpPr/>
          <p:nvPr/>
        </p:nvSpPr>
        <p:spPr bwMode="auto">
          <a:xfrm>
            <a:off x="7480054" y="4985069"/>
            <a:ext cx="2144338" cy="307777"/>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eaLnBrk="1" hangingPunct="1"/>
            <a:r>
              <a:rPr lang="it-IT" sz="1400">
                <a:latin typeface="Century Gothic" panose="020B0502020202020204" pitchFamily="34" charset="0"/>
              </a:rPr>
              <a:t>Commercio NO FOOD</a:t>
            </a:r>
          </a:p>
        </p:txBody>
      </p:sp>
      <p:sp>
        <p:nvSpPr>
          <p:cNvPr id="97" name="Rettangolo 96">
            <a:extLst>
              <a:ext uri="{FF2B5EF4-FFF2-40B4-BE49-F238E27FC236}">
                <a16:creationId xmlns:a16="http://schemas.microsoft.com/office/drawing/2014/main" id="{08CDF2CB-6654-47DD-96D6-A27559428D7B}"/>
              </a:ext>
            </a:extLst>
          </p:cNvPr>
          <p:cNvSpPr/>
          <p:nvPr/>
        </p:nvSpPr>
        <p:spPr bwMode="auto">
          <a:xfrm rot="20954837">
            <a:off x="9968113" y="4944305"/>
            <a:ext cx="772331" cy="389305"/>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9" name="Rettangolo 98">
            <a:extLst>
              <a:ext uri="{FF2B5EF4-FFF2-40B4-BE49-F238E27FC236}">
                <a16:creationId xmlns:a16="http://schemas.microsoft.com/office/drawing/2014/main" id="{80517D27-6CAA-4F11-ADF7-A36C87FC3568}"/>
              </a:ext>
            </a:extLst>
          </p:cNvPr>
          <p:cNvSpPr/>
          <p:nvPr/>
        </p:nvSpPr>
        <p:spPr>
          <a:xfrm>
            <a:off x="9932037" y="4938902"/>
            <a:ext cx="844483" cy="400110"/>
          </a:xfrm>
          <a:prstGeom prst="rect">
            <a:avLst/>
          </a:prstGeom>
        </p:spPr>
        <p:txBody>
          <a:bodyPr wrap="square">
            <a:spAutoFit/>
          </a:bodyPr>
          <a:lstStyle/>
          <a:p>
            <a:pPr algn="ctr"/>
            <a:r>
              <a:rPr lang="it-IT" sz="2000" dirty="0">
                <a:solidFill>
                  <a:schemeClr val="bg1"/>
                </a:solidFill>
                <a:latin typeface="Century Gothic" panose="020B0502020202020204" pitchFamily="34" charset="0"/>
              </a:rPr>
              <a:t>-45</a:t>
            </a:r>
            <a:r>
              <a:rPr lang="it-IT" sz="1600" dirty="0">
                <a:solidFill>
                  <a:schemeClr val="bg1"/>
                </a:solidFill>
                <a:latin typeface="Century Gothic" panose="020B0502020202020204" pitchFamily="34" charset="0"/>
              </a:rPr>
              <a:t>%</a:t>
            </a:r>
            <a:endParaRPr lang="it-IT" sz="1800" dirty="0">
              <a:solidFill>
                <a:schemeClr val="bg1"/>
              </a:solidFill>
              <a:latin typeface="Century Gothic" panose="020B0502020202020204" pitchFamily="34" charset="0"/>
            </a:endParaRPr>
          </a:p>
        </p:txBody>
      </p:sp>
      <p:sp>
        <p:nvSpPr>
          <p:cNvPr id="101" name="Rettangolo 100">
            <a:extLst>
              <a:ext uri="{FF2B5EF4-FFF2-40B4-BE49-F238E27FC236}">
                <a16:creationId xmlns:a16="http://schemas.microsoft.com/office/drawing/2014/main" id="{5970AD8B-8C13-4201-82CF-53E007D37290}"/>
              </a:ext>
            </a:extLst>
          </p:cNvPr>
          <p:cNvSpPr/>
          <p:nvPr/>
        </p:nvSpPr>
        <p:spPr bwMode="auto">
          <a:xfrm>
            <a:off x="7943851" y="5621759"/>
            <a:ext cx="1680542" cy="52322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eaLnBrk="1" hangingPunct="1"/>
            <a:r>
              <a:rPr lang="it-IT" sz="1400" dirty="0">
                <a:latin typeface="Century Gothic" panose="020B0502020202020204" pitchFamily="34" charset="0"/>
              </a:rPr>
              <a:t>Pubblici esercizi e turismo</a:t>
            </a:r>
            <a:endParaRPr kumimoji="0" lang="it-IT" sz="1400" strike="noStrike" cap="none" normalizeH="0" baseline="0" dirty="0">
              <a:ln>
                <a:noFill/>
              </a:ln>
              <a:solidFill>
                <a:schemeClr val="tx1"/>
              </a:solidFill>
              <a:effectLst/>
              <a:latin typeface="Century Gothic" panose="020B0502020202020204" pitchFamily="34" charset="0"/>
            </a:endParaRPr>
          </a:p>
        </p:txBody>
      </p:sp>
      <p:sp>
        <p:nvSpPr>
          <p:cNvPr id="103" name="Rettangolo 102">
            <a:extLst>
              <a:ext uri="{FF2B5EF4-FFF2-40B4-BE49-F238E27FC236}">
                <a16:creationId xmlns:a16="http://schemas.microsoft.com/office/drawing/2014/main" id="{860A8C7C-457C-4B13-B319-F5BE5F048A1A}"/>
              </a:ext>
            </a:extLst>
          </p:cNvPr>
          <p:cNvSpPr/>
          <p:nvPr/>
        </p:nvSpPr>
        <p:spPr bwMode="auto">
          <a:xfrm rot="20954837">
            <a:off x="9968113" y="5688717"/>
            <a:ext cx="772331" cy="389305"/>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05" name="Rettangolo 104">
            <a:extLst>
              <a:ext uri="{FF2B5EF4-FFF2-40B4-BE49-F238E27FC236}">
                <a16:creationId xmlns:a16="http://schemas.microsoft.com/office/drawing/2014/main" id="{0572FD05-505D-48F2-BD59-72628D86E21D}"/>
              </a:ext>
            </a:extLst>
          </p:cNvPr>
          <p:cNvSpPr/>
          <p:nvPr/>
        </p:nvSpPr>
        <p:spPr>
          <a:xfrm>
            <a:off x="9932037" y="5683314"/>
            <a:ext cx="844483" cy="400110"/>
          </a:xfrm>
          <a:prstGeom prst="rect">
            <a:avLst/>
          </a:prstGeom>
        </p:spPr>
        <p:txBody>
          <a:bodyPr wrap="square">
            <a:spAutoFit/>
          </a:bodyPr>
          <a:lstStyle/>
          <a:p>
            <a:pPr algn="ctr"/>
            <a:r>
              <a:rPr lang="it-IT" sz="2000" dirty="0">
                <a:solidFill>
                  <a:schemeClr val="bg1"/>
                </a:solidFill>
                <a:latin typeface="Century Gothic" panose="020B0502020202020204" pitchFamily="34" charset="0"/>
              </a:rPr>
              <a:t>-64</a:t>
            </a:r>
            <a:r>
              <a:rPr lang="it-IT" sz="1600" dirty="0">
                <a:solidFill>
                  <a:schemeClr val="bg1"/>
                </a:solidFill>
                <a:latin typeface="Century Gothic" panose="020B0502020202020204" pitchFamily="34" charset="0"/>
              </a:rPr>
              <a:t>%</a:t>
            </a:r>
            <a:endParaRPr lang="it-IT" sz="1800" dirty="0">
              <a:solidFill>
                <a:schemeClr val="bg1"/>
              </a:solidFill>
              <a:latin typeface="Century Gothic" panose="020B0502020202020204" pitchFamily="34" charset="0"/>
            </a:endParaRPr>
          </a:p>
        </p:txBody>
      </p:sp>
      <p:sp>
        <p:nvSpPr>
          <p:cNvPr id="109" name="CasellaDiTesto 9">
            <a:extLst>
              <a:ext uri="{FF2B5EF4-FFF2-40B4-BE49-F238E27FC236}">
                <a16:creationId xmlns:a16="http://schemas.microsoft.com/office/drawing/2014/main" id="{D1DEE504-49E4-4028-90C9-B2F8455BA8AB}"/>
              </a:ext>
            </a:extLst>
          </p:cNvPr>
          <p:cNvSpPr txBox="1">
            <a:spLocks noChangeArrowheads="1"/>
          </p:cNvSpPr>
          <p:nvPr/>
        </p:nvSpPr>
        <p:spPr bwMode="auto">
          <a:xfrm>
            <a:off x="6865263" y="1657919"/>
            <a:ext cx="491024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600">
                <a:latin typeface="Century Gothic" panose="020B0502020202020204" pitchFamily="34" charset="0"/>
              </a:rPr>
              <a:t>Variazione dei ricavi per settore di attività economica </a:t>
            </a:r>
            <a:r>
              <a:rPr lang="it-IT" altLang="ja-JP" sz="1600" b="0" i="1">
                <a:latin typeface="Century Gothic" panose="020B0502020202020204" pitchFamily="34" charset="0"/>
              </a:rPr>
              <a:t>(</a:t>
            </a:r>
            <a:r>
              <a:rPr lang="it-IT" altLang="ja-JP" sz="1600" b="0" i="1" u="sng">
                <a:latin typeface="Century Gothic" panose="020B0502020202020204" pitchFamily="34" charset="0"/>
              </a:rPr>
              <a:t>2020 su 2019</a:t>
            </a:r>
            <a:r>
              <a:rPr lang="it-IT" altLang="ja-JP" sz="1600" b="0" i="1">
                <a:latin typeface="Century Gothic" panose="020B0502020202020204" pitchFamily="34" charset="0"/>
              </a:rPr>
              <a:t>)</a:t>
            </a:r>
          </a:p>
        </p:txBody>
      </p:sp>
      <p:sp>
        <p:nvSpPr>
          <p:cNvPr id="110" name="Ovale 109">
            <a:extLst>
              <a:ext uri="{FF2B5EF4-FFF2-40B4-BE49-F238E27FC236}">
                <a16:creationId xmlns:a16="http://schemas.microsoft.com/office/drawing/2014/main" id="{B445037A-E03B-415C-82E1-40B27368983E}"/>
              </a:ext>
            </a:extLst>
          </p:cNvPr>
          <p:cNvSpPr/>
          <p:nvPr/>
        </p:nvSpPr>
        <p:spPr bwMode="auto">
          <a:xfrm>
            <a:off x="9705925" y="4759043"/>
            <a:ext cx="1440151" cy="1605122"/>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111" name="Elemento grafico 110" descr="Avviso">
            <a:extLst>
              <a:ext uri="{FF2B5EF4-FFF2-40B4-BE49-F238E27FC236}">
                <a16:creationId xmlns:a16="http://schemas.microsoft.com/office/drawing/2014/main" id="{ECC2CE02-066F-46A9-8193-ED48910AB21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926056" y="4697630"/>
            <a:ext cx="687003" cy="687003"/>
          </a:xfrm>
          <a:prstGeom prst="rect">
            <a:avLst/>
          </a:prstGeom>
        </p:spPr>
      </p:pic>
      <p:sp>
        <p:nvSpPr>
          <p:cNvPr id="112" name="CasellaDiTesto 111">
            <a:extLst>
              <a:ext uri="{FF2B5EF4-FFF2-40B4-BE49-F238E27FC236}">
                <a16:creationId xmlns:a16="http://schemas.microsoft.com/office/drawing/2014/main" id="{2F8492D5-9D63-4DDE-850C-D3D1D9721D17}"/>
              </a:ext>
            </a:extLst>
          </p:cNvPr>
          <p:cNvSpPr txBox="1"/>
          <p:nvPr/>
        </p:nvSpPr>
        <p:spPr>
          <a:xfrm>
            <a:off x="462270" y="4355579"/>
            <a:ext cx="5552194" cy="276999"/>
          </a:xfrm>
          <a:prstGeom prst="rect">
            <a:avLst/>
          </a:prstGeom>
          <a:noFill/>
        </p:spPr>
        <p:txBody>
          <a:bodyPr wrap="square">
            <a:spAutoFit/>
          </a:bodyPr>
          <a:lstStyle/>
          <a:p>
            <a:r>
              <a:rPr lang="it-IT" sz="1200" i="1" u="sng">
                <a:latin typeface="Century Gothic" panose="020B0502020202020204" pitchFamily="34" charset="0"/>
              </a:rPr>
              <a:t>Nota</a:t>
            </a:r>
            <a:r>
              <a:rPr lang="it-IT" sz="1200" i="1">
                <a:latin typeface="Century Gothic" panose="020B0502020202020204" pitchFamily="34" charset="0"/>
              </a:rPr>
              <a:t>.</a:t>
            </a:r>
            <a:r>
              <a:rPr lang="it-IT" sz="1200" b="0" i="1">
                <a:latin typeface="Century Gothic" panose="020B0502020202020204" pitchFamily="34" charset="0"/>
              </a:rPr>
              <a:t> La variazione dei ricavi è intesa in «</a:t>
            </a:r>
            <a:r>
              <a:rPr lang="it-IT" sz="1200" i="1">
                <a:latin typeface="Century Gothic" panose="020B0502020202020204" pitchFamily="34" charset="0"/>
              </a:rPr>
              <a:t>valore</a:t>
            </a:r>
            <a:r>
              <a:rPr lang="it-IT" sz="1200" b="0" i="1">
                <a:latin typeface="Century Gothic" panose="020B0502020202020204" pitchFamily="34" charset="0"/>
              </a:rPr>
              <a:t>».</a:t>
            </a:r>
          </a:p>
        </p:txBody>
      </p:sp>
    </p:spTree>
    <p:extLst>
      <p:ext uri="{BB962C8B-B14F-4D97-AF65-F5344CB8AC3E}">
        <p14:creationId xmlns:p14="http://schemas.microsoft.com/office/powerpoint/2010/main" val="768731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5924F646-0996-4A70-9679-89C5306677DA}"/>
              </a:ext>
            </a:extLst>
          </p:cNvPr>
          <p:cNvPicPr>
            <a:picLocks noChangeAspect="1"/>
          </p:cNvPicPr>
          <p:nvPr/>
        </p:nvPicPr>
        <p:blipFill>
          <a:blip r:embed="rId2"/>
          <a:stretch>
            <a:fillRect/>
          </a:stretch>
        </p:blipFill>
        <p:spPr>
          <a:xfrm>
            <a:off x="639655" y="2883895"/>
            <a:ext cx="5541340" cy="3346933"/>
          </a:xfrm>
          <a:prstGeom prst="rect">
            <a:avLst/>
          </a:prstGeom>
        </p:spPr>
      </p:pic>
      <p:sp>
        <p:nvSpPr>
          <p:cNvPr id="7" name="Titolo 1">
            <a:extLst>
              <a:ext uri="{FF2B5EF4-FFF2-40B4-BE49-F238E27FC236}">
                <a16:creationId xmlns:a16="http://schemas.microsoft.com/office/drawing/2014/main" id="{F78C9208-3690-4D53-91DE-015C7BAF6A3D}"/>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Arrivi turistici </a:t>
            </a:r>
            <a:r>
              <a:rPr lang="it-IT" sz="2200" dirty="0">
                <a:solidFill>
                  <a:srgbClr val="203864"/>
                </a:solidFill>
                <a:latin typeface="Century Gothic" panose="020B0502020202020204" pitchFamily="34" charset="0"/>
                <a:cs typeface="Arial"/>
              </a:rPr>
              <a:t>| </a:t>
            </a:r>
            <a:r>
              <a:rPr lang="it-IT" sz="2200" dirty="0">
                <a:latin typeface="Century Gothic" panose="020B0502020202020204" pitchFamily="34" charset="0"/>
                <a:ea typeface="+mj-ea"/>
                <a:cs typeface="Arial"/>
              </a:rPr>
              <a:t>Nello specifico, il comparto della ricezione turistica paga lo scotto del tracollo degli arrivi in regione: -43% nel 2020 rispetto al 2019 (addirittura -56% se si isola la componente dei turisti esteri).</a:t>
            </a:r>
          </a:p>
        </p:txBody>
      </p:sp>
      <p:sp>
        <p:nvSpPr>
          <p:cNvPr id="10" name="Rettangolo 93">
            <a:extLst>
              <a:ext uri="{FF2B5EF4-FFF2-40B4-BE49-F238E27FC236}">
                <a16:creationId xmlns:a16="http://schemas.microsoft.com/office/drawing/2014/main" id="{A54CB681-3F66-46AB-8A0D-073219ECD04B}"/>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dirty="0">
                <a:latin typeface="Century Gothic" panose="020B0502020202020204" pitchFamily="34" charset="0"/>
              </a:rPr>
              <a:t>Fonte: </a:t>
            </a:r>
            <a:r>
              <a:rPr lang="it-IT" sz="1000" b="0" dirty="0">
                <a:latin typeface="Century Gothic" panose="020B0502020202020204" pitchFamily="34" charset="0"/>
              </a:rPr>
              <a:t>Elaborazioni Format </a:t>
            </a:r>
            <a:r>
              <a:rPr lang="it-IT" sz="1000" b="0" dirty="0" err="1">
                <a:latin typeface="Century Gothic" panose="020B0502020202020204" pitchFamily="34" charset="0"/>
              </a:rPr>
              <a:t>Research</a:t>
            </a:r>
            <a:r>
              <a:rPr lang="it-IT" sz="1000" b="0" dirty="0">
                <a:latin typeface="Century Gothic" panose="020B0502020202020204" pitchFamily="34" charset="0"/>
              </a:rPr>
              <a:t> su dati Regione VDA.</a:t>
            </a:r>
            <a:endParaRPr lang="it-IT" sz="1000" i="1" dirty="0">
              <a:latin typeface="Century Gothic" panose="020B0502020202020204" pitchFamily="34" charset="0"/>
            </a:endParaRPr>
          </a:p>
        </p:txBody>
      </p:sp>
      <p:sp>
        <p:nvSpPr>
          <p:cNvPr id="2" name="CasellaDiTesto 1">
            <a:extLst>
              <a:ext uri="{FF2B5EF4-FFF2-40B4-BE49-F238E27FC236}">
                <a16:creationId xmlns:a16="http://schemas.microsoft.com/office/drawing/2014/main" id="{B0E15EB9-843D-4244-97EA-335B361DADA8}"/>
              </a:ext>
            </a:extLst>
          </p:cNvPr>
          <p:cNvSpPr txBox="1"/>
          <p:nvPr/>
        </p:nvSpPr>
        <p:spPr>
          <a:xfrm>
            <a:off x="335359" y="1620916"/>
            <a:ext cx="11017225" cy="369332"/>
          </a:xfrm>
          <a:prstGeom prst="rect">
            <a:avLst/>
          </a:prstGeom>
          <a:solidFill>
            <a:schemeClr val="tx1"/>
          </a:solidFill>
        </p:spPr>
        <p:txBody>
          <a:bodyPr wrap="square" rtlCol="0">
            <a:spAutoFit/>
          </a:bodyPr>
          <a:lstStyle/>
          <a:p>
            <a:r>
              <a:rPr lang="it-IT" sz="1800" dirty="0">
                <a:solidFill>
                  <a:schemeClr val="bg1"/>
                </a:solidFill>
                <a:latin typeface="Century Gothic" panose="020B0502020202020204" pitchFamily="34" charset="0"/>
              </a:rPr>
              <a:t>ARRIVI turistici in VDA </a:t>
            </a:r>
            <a:r>
              <a:rPr lang="it-IT" sz="1800" b="0" dirty="0">
                <a:solidFill>
                  <a:schemeClr val="bg1"/>
                </a:solidFill>
                <a:latin typeface="Century Gothic" panose="020B0502020202020204" pitchFamily="34" charset="0"/>
              </a:rPr>
              <a:t>nel periodo 2018-2019-2020</a:t>
            </a:r>
          </a:p>
        </p:txBody>
      </p:sp>
      <p:pic>
        <p:nvPicPr>
          <p:cNvPr id="64" name="Elemento grafico 63" descr="Professore">
            <a:extLst>
              <a:ext uri="{FF2B5EF4-FFF2-40B4-BE49-F238E27FC236}">
                <a16:creationId xmlns:a16="http://schemas.microsoft.com/office/drawing/2014/main" id="{04A2CC50-75E9-464F-BF18-D39067A6F9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50044" y="2599333"/>
            <a:ext cx="624548" cy="624548"/>
          </a:xfrm>
          <a:prstGeom prst="rect">
            <a:avLst/>
          </a:prstGeom>
        </p:spPr>
      </p:pic>
      <p:pic>
        <p:nvPicPr>
          <p:cNvPr id="71" name="Elemento grafico 70" descr="Freccia linea, curva antioraria">
            <a:extLst>
              <a:ext uri="{FF2B5EF4-FFF2-40B4-BE49-F238E27FC236}">
                <a16:creationId xmlns:a16="http://schemas.microsoft.com/office/drawing/2014/main" id="{E1581FFF-8070-41C2-AFD4-18CAD6F2B8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832659" flipH="1">
            <a:off x="5675082" y="3511410"/>
            <a:ext cx="1006630" cy="974151"/>
          </a:xfrm>
          <a:prstGeom prst="rect">
            <a:avLst/>
          </a:prstGeom>
        </p:spPr>
      </p:pic>
      <p:sp>
        <p:nvSpPr>
          <p:cNvPr id="73" name="Rettangolo 72">
            <a:extLst>
              <a:ext uri="{FF2B5EF4-FFF2-40B4-BE49-F238E27FC236}">
                <a16:creationId xmlns:a16="http://schemas.microsoft.com/office/drawing/2014/main" id="{F406CCF3-3C57-4631-8090-EE75EF0196FA}"/>
              </a:ext>
            </a:extLst>
          </p:cNvPr>
          <p:cNvSpPr/>
          <p:nvPr/>
        </p:nvSpPr>
        <p:spPr bwMode="auto">
          <a:xfrm>
            <a:off x="6911937" y="3263425"/>
            <a:ext cx="3724274" cy="2631490"/>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spcBef>
                <a:spcPts val="600"/>
              </a:spcBef>
            </a:pPr>
            <a:r>
              <a:rPr kumimoji="0" lang="it-IT" sz="1800" strike="noStrike" cap="none" normalizeH="0" baseline="0" dirty="0">
                <a:ln>
                  <a:noFill/>
                </a:ln>
                <a:effectLst/>
                <a:latin typeface="Century Gothic" panose="020B0502020202020204" pitchFamily="34" charset="0"/>
              </a:rPr>
              <a:t>Crollo degli ARRIVI </a:t>
            </a:r>
            <a:r>
              <a:rPr lang="it-IT" sz="1800" dirty="0">
                <a:latin typeface="Century Gothic" panose="020B0502020202020204" pitchFamily="34" charset="0"/>
              </a:rPr>
              <a:t>nel 2020 rispetto al 2019</a:t>
            </a:r>
            <a:r>
              <a:rPr kumimoji="0" lang="it-IT" sz="1800" strike="noStrike" cap="none" normalizeH="0" baseline="0" dirty="0">
                <a:ln>
                  <a:noFill/>
                </a:ln>
                <a:effectLst/>
                <a:latin typeface="Century Gothic" panose="020B0502020202020204" pitchFamily="34" charset="0"/>
              </a:rPr>
              <a:t>: </a:t>
            </a:r>
            <a:br>
              <a:rPr kumimoji="0" lang="it-IT" sz="1800" strike="noStrike" cap="none" normalizeH="0" baseline="0" dirty="0">
                <a:ln>
                  <a:noFill/>
                </a:ln>
                <a:effectLst/>
                <a:latin typeface="Century Gothic" panose="020B0502020202020204" pitchFamily="34" charset="0"/>
              </a:rPr>
            </a:br>
            <a:r>
              <a:rPr kumimoji="0" lang="it-IT" sz="4000" strike="noStrike" cap="none" normalizeH="0" baseline="0" dirty="0">
                <a:ln>
                  <a:noFill/>
                </a:ln>
                <a:effectLst/>
                <a:latin typeface="Century Gothic" panose="020B0502020202020204" pitchFamily="34" charset="0"/>
              </a:rPr>
              <a:t>-43%</a:t>
            </a:r>
          </a:p>
          <a:p>
            <a:pPr eaLnBrk="1" hangingPunct="1">
              <a:spcBef>
                <a:spcPts val="600"/>
              </a:spcBef>
            </a:pPr>
            <a:r>
              <a:rPr lang="it-IT" sz="1800" b="0" dirty="0">
                <a:latin typeface="Century Gothic" panose="020B0502020202020204" pitchFamily="34" charset="0"/>
              </a:rPr>
              <a:t>…di cui</a:t>
            </a:r>
          </a:p>
          <a:p>
            <a:pPr eaLnBrk="1" hangingPunct="1">
              <a:spcBef>
                <a:spcPts val="600"/>
              </a:spcBef>
            </a:pPr>
            <a:r>
              <a:rPr kumimoji="0" lang="it-IT" sz="2800" strike="noStrike" cap="none" normalizeH="0" baseline="0" dirty="0">
                <a:ln>
                  <a:noFill/>
                </a:ln>
                <a:effectLst/>
                <a:latin typeface="Century Gothic" panose="020B0502020202020204" pitchFamily="34" charset="0"/>
              </a:rPr>
              <a:t>-35% </a:t>
            </a:r>
            <a:r>
              <a:rPr kumimoji="0" lang="it-IT" sz="2000" b="0" strike="noStrike" cap="none" normalizeH="0" baseline="0" dirty="0">
                <a:ln>
                  <a:noFill/>
                </a:ln>
                <a:effectLst/>
                <a:latin typeface="Century Gothic" panose="020B0502020202020204" pitchFamily="34" charset="0"/>
              </a:rPr>
              <a:t>turisti italiani</a:t>
            </a:r>
          </a:p>
          <a:p>
            <a:pPr eaLnBrk="1" hangingPunct="1">
              <a:spcBef>
                <a:spcPts val="600"/>
              </a:spcBef>
            </a:pPr>
            <a:r>
              <a:rPr lang="it-IT" sz="2800" dirty="0">
                <a:latin typeface="Century Gothic" panose="020B0502020202020204" pitchFamily="34" charset="0"/>
              </a:rPr>
              <a:t>-56% </a:t>
            </a:r>
            <a:r>
              <a:rPr lang="it-IT" sz="2000" b="0" dirty="0">
                <a:latin typeface="Century Gothic" panose="020B0502020202020204" pitchFamily="34" charset="0"/>
              </a:rPr>
              <a:t>turisti esteri</a:t>
            </a:r>
            <a:endParaRPr kumimoji="0" lang="it-IT" sz="2000" b="0" strike="noStrike" cap="none" normalizeH="0" baseline="0" dirty="0">
              <a:ln>
                <a:noFill/>
              </a:ln>
              <a:effectLst/>
              <a:latin typeface="Century Gothic" panose="020B0502020202020204" pitchFamily="34" charset="0"/>
            </a:endParaRPr>
          </a:p>
        </p:txBody>
      </p:sp>
      <p:sp>
        <p:nvSpPr>
          <p:cNvPr id="3" name="Rettangolo 2">
            <a:extLst>
              <a:ext uri="{FF2B5EF4-FFF2-40B4-BE49-F238E27FC236}">
                <a16:creationId xmlns:a16="http://schemas.microsoft.com/office/drawing/2014/main" id="{6E1CEE52-0D27-49F4-9283-BFA7CC1D4A82}"/>
              </a:ext>
            </a:extLst>
          </p:cNvPr>
          <p:cNvSpPr/>
          <p:nvPr/>
        </p:nvSpPr>
        <p:spPr bwMode="auto">
          <a:xfrm>
            <a:off x="272877" y="2029984"/>
            <a:ext cx="6096000" cy="769441"/>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just" eaLnBrk="1" hangingPunct="1"/>
            <a:r>
              <a:rPr lang="it-IT" sz="1100" i="1" dirty="0">
                <a:latin typeface="Century Gothic" panose="020B0502020202020204" pitchFamily="34" charset="0"/>
              </a:rPr>
              <a:t>Andamento degli arrivi turistici in regione (VDA) nel periodo compreso tra gennaio e dicembre degli ultimi tre anni. </a:t>
            </a:r>
            <a:endParaRPr kumimoji="0" lang="it-IT" sz="1100" i="1" strike="noStrike" cap="none" normalizeH="0" baseline="0" dirty="0">
              <a:ln>
                <a:noFill/>
              </a:ln>
              <a:solidFill>
                <a:schemeClr val="tx1"/>
              </a:solidFill>
              <a:effectLst/>
              <a:latin typeface="Century Gothic" panose="020B0502020202020204" pitchFamily="34" charset="0"/>
            </a:endParaRPr>
          </a:p>
          <a:p>
            <a:pPr algn="just" eaLnBrk="1" hangingPunct="1"/>
            <a:r>
              <a:rPr lang="it-IT" sz="1100" b="0" i="1" u="sng" dirty="0">
                <a:latin typeface="Century Gothic" panose="020B0502020202020204" pitchFamily="34" charset="0"/>
              </a:rPr>
              <a:t>ARRIVI</a:t>
            </a:r>
            <a:r>
              <a:rPr lang="it-IT" sz="1100" b="0" i="1" dirty="0">
                <a:latin typeface="Century Gothic" panose="020B0502020202020204" pitchFamily="34" charset="0"/>
              </a:rPr>
              <a:t>: Il numero di clienti, italiani e stranieri, ospitati negli esercizi ricettivi nel periodo considerato.</a:t>
            </a:r>
          </a:p>
        </p:txBody>
      </p:sp>
      <p:sp>
        <p:nvSpPr>
          <p:cNvPr id="35" name="Rettangolo 34">
            <a:extLst>
              <a:ext uri="{FF2B5EF4-FFF2-40B4-BE49-F238E27FC236}">
                <a16:creationId xmlns:a16="http://schemas.microsoft.com/office/drawing/2014/main" id="{0FC15052-6609-4C97-83EF-EFB006881375}"/>
              </a:ext>
            </a:extLst>
          </p:cNvPr>
          <p:cNvSpPr/>
          <p:nvPr/>
        </p:nvSpPr>
        <p:spPr>
          <a:xfrm>
            <a:off x="1203629" y="3508555"/>
            <a:ext cx="977580" cy="738664"/>
          </a:xfrm>
          <a:prstGeom prst="rect">
            <a:avLst/>
          </a:prstGeom>
        </p:spPr>
        <p:txBody>
          <a:bodyPr wrap="square">
            <a:spAutoFit/>
          </a:bodyPr>
          <a:lstStyle/>
          <a:p>
            <a:pPr algn="ctr"/>
            <a:r>
              <a:rPr lang="it-IT" sz="2400" dirty="0">
                <a:latin typeface="Century Gothic" panose="020B0502020202020204" pitchFamily="34" charset="0"/>
              </a:rPr>
              <a:t>1,2 </a:t>
            </a:r>
            <a:r>
              <a:rPr lang="it-IT" sz="1800" i="1" dirty="0">
                <a:latin typeface="Century Gothic" panose="020B0502020202020204" pitchFamily="34" charset="0"/>
              </a:rPr>
              <a:t>mln</a:t>
            </a:r>
            <a:endParaRPr lang="it-IT" sz="2400" b="0" i="1" dirty="0">
              <a:latin typeface="Century Gothic" panose="020B0502020202020204" pitchFamily="34" charset="0"/>
            </a:endParaRPr>
          </a:p>
        </p:txBody>
      </p:sp>
      <p:sp>
        <p:nvSpPr>
          <p:cNvPr id="36" name="Rettangolo 35">
            <a:extLst>
              <a:ext uri="{FF2B5EF4-FFF2-40B4-BE49-F238E27FC236}">
                <a16:creationId xmlns:a16="http://schemas.microsoft.com/office/drawing/2014/main" id="{08739D97-39C6-43F6-A80E-02DC8CC05632}"/>
              </a:ext>
            </a:extLst>
          </p:cNvPr>
          <p:cNvSpPr/>
          <p:nvPr/>
        </p:nvSpPr>
        <p:spPr>
          <a:xfrm>
            <a:off x="2998515" y="3480651"/>
            <a:ext cx="977580" cy="738664"/>
          </a:xfrm>
          <a:prstGeom prst="rect">
            <a:avLst/>
          </a:prstGeom>
        </p:spPr>
        <p:txBody>
          <a:bodyPr wrap="square">
            <a:spAutoFit/>
          </a:bodyPr>
          <a:lstStyle/>
          <a:p>
            <a:pPr algn="ctr"/>
            <a:r>
              <a:rPr lang="it-IT" sz="2400" dirty="0">
                <a:latin typeface="Century Gothic" panose="020B0502020202020204" pitchFamily="34" charset="0"/>
              </a:rPr>
              <a:t>1,3 </a:t>
            </a:r>
            <a:r>
              <a:rPr lang="it-IT" sz="1800" i="1" dirty="0">
                <a:latin typeface="Century Gothic" panose="020B0502020202020204" pitchFamily="34" charset="0"/>
              </a:rPr>
              <a:t>mln</a:t>
            </a:r>
            <a:endParaRPr lang="it-IT" sz="2400" b="0" i="1" dirty="0">
              <a:latin typeface="Century Gothic" panose="020B0502020202020204" pitchFamily="34" charset="0"/>
            </a:endParaRPr>
          </a:p>
        </p:txBody>
      </p:sp>
      <p:sp>
        <p:nvSpPr>
          <p:cNvPr id="37" name="Rettangolo 36">
            <a:extLst>
              <a:ext uri="{FF2B5EF4-FFF2-40B4-BE49-F238E27FC236}">
                <a16:creationId xmlns:a16="http://schemas.microsoft.com/office/drawing/2014/main" id="{463341E9-EC2A-4603-B596-B5A8DF8882FB}"/>
              </a:ext>
            </a:extLst>
          </p:cNvPr>
          <p:cNvSpPr/>
          <p:nvPr/>
        </p:nvSpPr>
        <p:spPr>
          <a:xfrm>
            <a:off x="4785930" y="3980090"/>
            <a:ext cx="977580" cy="738664"/>
          </a:xfrm>
          <a:prstGeom prst="rect">
            <a:avLst/>
          </a:prstGeom>
        </p:spPr>
        <p:txBody>
          <a:bodyPr wrap="square">
            <a:spAutoFit/>
          </a:bodyPr>
          <a:lstStyle/>
          <a:p>
            <a:pPr algn="ctr"/>
            <a:r>
              <a:rPr lang="it-IT" sz="2400" dirty="0">
                <a:latin typeface="Century Gothic" panose="020B0502020202020204" pitchFamily="34" charset="0"/>
              </a:rPr>
              <a:t>720</a:t>
            </a:r>
          </a:p>
          <a:p>
            <a:pPr algn="ctr"/>
            <a:r>
              <a:rPr lang="it-IT" sz="1800" i="1" dirty="0">
                <a:latin typeface="Century Gothic" panose="020B0502020202020204" pitchFamily="34" charset="0"/>
              </a:rPr>
              <a:t>mila</a:t>
            </a:r>
            <a:endParaRPr lang="it-IT" sz="2400" b="0" i="1" dirty="0">
              <a:latin typeface="Century Gothic" panose="020B0502020202020204" pitchFamily="34" charset="0"/>
            </a:endParaRPr>
          </a:p>
        </p:txBody>
      </p:sp>
      <p:sp>
        <p:nvSpPr>
          <p:cNvPr id="6" name="Ovale 5">
            <a:extLst>
              <a:ext uri="{FF2B5EF4-FFF2-40B4-BE49-F238E27FC236}">
                <a16:creationId xmlns:a16="http://schemas.microsoft.com/office/drawing/2014/main" id="{DE3303AC-5E96-42F7-BE1B-BBAA88E9DF9C}"/>
              </a:ext>
            </a:extLst>
          </p:cNvPr>
          <p:cNvSpPr/>
          <p:nvPr/>
        </p:nvSpPr>
        <p:spPr bwMode="auto">
          <a:xfrm rot="1552277">
            <a:off x="4663018" y="3774052"/>
            <a:ext cx="1119542" cy="1503585"/>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90447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F78C9208-3690-4D53-91DE-015C7BAF6A3D}"/>
              </a:ext>
            </a:extLst>
          </p:cNvPr>
          <p:cNvSpPr txBox="1">
            <a:spLocks/>
          </p:cNvSpPr>
          <p:nvPr/>
        </p:nvSpPr>
        <p:spPr>
          <a:xfrm>
            <a:off x="335360" y="248643"/>
            <a:ext cx="11856640" cy="747994"/>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Presenze turistiche </a:t>
            </a:r>
            <a:r>
              <a:rPr lang="it-IT" sz="2200" dirty="0">
                <a:solidFill>
                  <a:srgbClr val="203864"/>
                </a:solidFill>
                <a:latin typeface="Century Gothic" panose="020B0502020202020204" pitchFamily="34" charset="0"/>
                <a:cs typeface="Arial"/>
              </a:rPr>
              <a:t>| </a:t>
            </a:r>
            <a:r>
              <a:rPr lang="it-IT" sz="2200" dirty="0">
                <a:latin typeface="Century Gothic" panose="020B0502020202020204" pitchFamily="34" charset="0"/>
                <a:ea typeface="+mj-ea"/>
                <a:cs typeface="Arial"/>
              </a:rPr>
              <a:t>Allo stesso modo, nel 2020 si è assistito ad un crollo delle presenze turistiche in regione: -40% rispetto al 2019 (-51% per i soli turisti stranieri).</a:t>
            </a:r>
          </a:p>
        </p:txBody>
      </p:sp>
      <p:sp>
        <p:nvSpPr>
          <p:cNvPr id="10" name="Rettangolo 93">
            <a:extLst>
              <a:ext uri="{FF2B5EF4-FFF2-40B4-BE49-F238E27FC236}">
                <a16:creationId xmlns:a16="http://schemas.microsoft.com/office/drawing/2014/main" id="{A54CB681-3F66-46AB-8A0D-073219ECD04B}"/>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dirty="0">
                <a:latin typeface="Century Gothic" panose="020B0502020202020204" pitchFamily="34" charset="0"/>
              </a:rPr>
              <a:t>Fonte: </a:t>
            </a:r>
            <a:r>
              <a:rPr lang="it-IT" sz="1000" b="0" dirty="0">
                <a:latin typeface="Century Gothic" panose="020B0502020202020204" pitchFamily="34" charset="0"/>
              </a:rPr>
              <a:t>Elaborazioni Format </a:t>
            </a:r>
            <a:r>
              <a:rPr lang="it-IT" sz="1000" b="0" dirty="0" err="1">
                <a:latin typeface="Century Gothic" panose="020B0502020202020204" pitchFamily="34" charset="0"/>
              </a:rPr>
              <a:t>Research</a:t>
            </a:r>
            <a:r>
              <a:rPr lang="it-IT" sz="1000" b="0" dirty="0">
                <a:latin typeface="Century Gothic" panose="020B0502020202020204" pitchFamily="34" charset="0"/>
              </a:rPr>
              <a:t> su dati Regione VDA.</a:t>
            </a:r>
            <a:endParaRPr lang="it-IT" sz="1000" i="1" dirty="0">
              <a:latin typeface="Century Gothic" panose="020B0502020202020204" pitchFamily="34" charset="0"/>
            </a:endParaRPr>
          </a:p>
        </p:txBody>
      </p:sp>
      <p:sp>
        <p:nvSpPr>
          <p:cNvPr id="2" name="CasellaDiTesto 1">
            <a:extLst>
              <a:ext uri="{FF2B5EF4-FFF2-40B4-BE49-F238E27FC236}">
                <a16:creationId xmlns:a16="http://schemas.microsoft.com/office/drawing/2014/main" id="{B0E15EB9-843D-4244-97EA-335B361DADA8}"/>
              </a:ext>
            </a:extLst>
          </p:cNvPr>
          <p:cNvSpPr txBox="1"/>
          <p:nvPr/>
        </p:nvSpPr>
        <p:spPr>
          <a:xfrm>
            <a:off x="335359" y="1620916"/>
            <a:ext cx="11017225" cy="369332"/>
          </a:xfrm>
          <a:prstGeom prst="rect">
            <a:avLst/>
          </a:prstGeom>
          <a:solidFill>
            <a:schemeClr val="tx1"/>
          </a:solidFill>
        </p:spPr>
        <p:txBody>
          <a:bodyPr wrap="square" rtlCol="0">
            <a:spAutoFit/>
          </a:bodyPr>
          <a:lstStyle/>
          <a:p>
            <a:r>
              <a:rPr lang="it-IT" sz="1800" dirty="0">
                <a:solidFill>
                  <a:schemeClr val="bg1"/>
                </a:solidFill>
                <a:latin typeface="Century Gothic" panose="020B0502020202020204" pitchFamily="34" charset="0"/>
              </a:rPr>
              <a:t>PRESENZE turistiche in VDA </a:t>
            </a:r>
            <a:r>
              <a:rPr lang="it-IT" sz="1800" b="0" dirty="0">
                <a:solidFill>
                  <a:schemeClr val="bg1"/>
                </a:solidFill>
                <a:latin typeface="Century Gothic" panose="020B0502020202020204" pitchFamily="34" charset="0"/>
              </a:rPr>
              <a:t>nel periodo 2018-2019-2020</a:t>
            </a:r>
          </a:p>
        </p:txBody>
      </p:sp>
      <p:pic>
        <p:nvPicPr>
          <p:cNvPr id="64" name="Elemento grafico 63" descr="Professore">
            <a:extLst>
              <a:ext uri="{FF2B5EF4-FFF2-40B4-BE49-F238E27FC236}">
                <a16:creationId xmlns:a16="http://schemas.microsoft.com/office/drawing/2014/main" id="{04A2CC50-75E9-464F-BF18-D39067A6F9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50044" y="2599333"/>
            <a:ext cx="624548" cy="624548"/>
          </a:xfrm>
          <a:prstGeom prst="rect">
            <a:avLst/>
          </a:prstGeom>
        </p:spPr>
      </p:pic>
      <p:pic>
        <p:nvPicPr>
          <p:cNvPr id="71" name="Elemento grafico 70" descr="Freccia linea, curva antioraria">
            <a:extLst>
              <a:ext uri="{FF2B5EF4-FFF2-40B4-BE49-F238E27FC236}">
                <a16:creationId xmlns:a16="http://schemas.microsoft.com/office/drawing/2014/main" id="{E1581FFF-8070-41C2-AFD4-18CAD6F2B8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832659" flipH="1">
            <a:off x="5675082" y="3172368"/>
            <a:ext cx="1006630" cy="974151"/>
          </a:xfrm>
          <a:prstGeom prst="rect">
            <a:avLst/>
          </a:prstGeom>
        </p:spPr>
      </p:pic>
      <p:sp>
        <p:nvSpPr>
          <p:cNvPr id="73" name="Rettangolo 72">
            <a:extLst>
              <a:ext uri="{FF2B5EF4-FFF2-40B4-BE49-F238E27FC236}">
                <a16:creationId xmlns:a16="http://schemas.microsoft.com/office/drawing/2014/main" id="{F406CCF3-3C57-4631-8090-EE75EF0196FA}"/>
              </a:ext>
            </a:extLst>
          </p:cNvPr>
          <p:cNvSpPr/>
          <p:nvPr/>
        </p:nvSpPr>
        <p:spPr bwMode="auto">
          <a:xfrm>
            <a:off x="6911937" y="3263425"/>
            <a:ext cx="3724274" cy="2631490"/>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spcBef>
                <a:spcPts val="600"/>
              </a:spcBef>
            </a:pPr>
            <a:r>
              <a:rPr kumimoji="0" lang="it-IT" sz="1800" strike="noStrike" cap="none" normalizeH="0" baseline="0" dirty="0">
                <a:ln>
                  <a:noFill/>
                </a:ln>
                <a:effectLst/>
                <a:latin typeface="Century Gothic" panose="020B0502020202020204" pitchFamily="34" charset="0"/>
              </a:rPr>
              <a:t>Crollo delle PRESENZE </a:t>
            </a:r>
            <a:r>
              <a:rPr lang="it-IT" sz="1800" dirty="0">
                <a:latin typeface="Century Gothic" panose="020B0502020202020204" pitchFamily="34" charset="0"/>
              </a:rPr>
              <a:t>nel 2020 rispetto al 2019</a:t>
            </a:r>
            <a:r>
              <a:rPr kumimoji="0" lang="it-IT" sz="1800" strike="noStrike" cap="none" normalizeH="0" baseline="0" dirty="0">
                <a:ln>
                  <a:noFill/>
                </a:ln>
                <a:effectLst/>
                <a:latin typeface="Century Gothic" panose="020B0502020202020204" pitchFamily="34" charset="0"/>
              </a:rPr>
              <a:t>: </a:t>
            </a:r>
            <a:br>
              <a:rPr kumimoji="0" lang="it-IT" sz="1800" strike="noStrike" cap="none" normalizeH="0" baseline="0" dirty="0">
                <a:ln>
                  <a:noFill/>
                </a:ln>
                <a:effectLst/>
                <a:latin typeface="Century Gothic" panose="020B0502020202020204" pitchFamily="34" charset="0"/>
              </a:rPr>
            </a:br>
            <a:r>
              <a:rPr kumimoji="0" lang="it-IT" sz="4000" strike="noStrike" cap="none" normalizeH="0" baseline="0" dirty="0">
                <a:ln>
                  <a:noFill/>
                </a:ln>
                <a:effectLst/>
                <a:latin typeface="Century Gothic" panose="020B0502020202020204" pitchFamily="34" charset="0"/>
              </a:rPr>
              <a:t>-40%</a:t>
            </a:r>
          </a:p>
          <a:p>
            <a:pPr eaLnBrk="1" hangingPunct="1">
              <a:spcBef>
                <a:spcPts val="600"/>
              </a:spcBef>
            </a:pPr>
            <a:r>
              <a:rPr lang="it-IT" sz="1800" b="0" dirty="0">
                <a:latin typeface="Century Gothic" panose="020B0502020202020204" pitchFamily="34" charset="0"/>
              </a:rPr>
              <a:t>…di cui</a:t>
            </a:r>
          </a:p>
          <a:p>
            <a:pPr eaLnBrk="1" hangingPunct="1">
              <a:spcBef>
                <a:spcPts val="600"/>
              </a:spcBef>
            </a:pPr>
            <a:r>
              <a:rPr kumimoji="0" lang="it-IT" sz="2800" strike="noStrike" cap="none" normalizeH="0" baseline="0" dirty="0">
                <a:ln>
                  <a:noFill/>
                </a:ln>
                <a:effectLst/>
                <a:latin typeface="Century Gothic" panose="020B0502020202020204" pitchFamily="34" charset="0"/>
              </a:rPr>
              <a:t>-31% </a:t>
            </a:r>
            <a:r>
              <a:rPr kumimoji="0" lang="it-IT" sz="2000" b="0" strike="noStrike" cap="none" normalizeH="0" baseline="0" dirty="0">
                <a:ln>
                  <a:noFill/>
                </a:ln>
                <a:effectLst/>
                <a:latin typeface="Century Gothic" panose="020B0502020202020204" pitchFamily="34" charset="0"/>
              </a:rPr>
              <a:t>turisti italiani</a:t>
            </a:r>
          </a:p>
          <a:p>
            <a:pPr eaLnBrk="1" hangingPunct="1">
              <a:spcBef>
                <a:spcPts val="600"/>
              </a:spcBef>
            </a:pPr>
            <a:r>
              <a:rPr lang="it-IT" sz="2800" dirty="0">
                <a:latin typeface="Century Gothic" panose="020B0502020202020204" pitchFamily="34" charset="0"/>
              </a:rPr>
              <a:t>-51% </a:t>
            </a:r>
            <a:r>
              <a:rPr lang="it-IT" sz="2000" b="0" dirty="0">
                <a:latin typeface="Century Gothic" panose="020B0502020202020204" pitchFamily="34" charset="0"/>
              </a:rPr>
              <a:t>turisti esteri</a:t>
            </a:r>
            <a:endParaRPr kumimoji="0" lang="it-IT" sz="2000" b="0" strike="noStrike" cap="none" normalizeH="0" baseline="0" dirty="0">
              <a:ln>
                <a:noFill/>
              </a:ln>
              <a:effectLst/>
              <a:latin typeface="Century Gothic" panose="020B0502020202020204" pitchFamily="34" charset="0"/>
            </a:endParaRPr>
          </a:p>
        </p:txBody>
      </p:sp>
      <p:sp>
        <p:nvSpPr>
          <p:cNvPr id="3" name="Rettangolo 2">
            <a:extLst>
              <a:ext uri="{FF2B5EF4-FFF2-40B4-BE49-F238E27FC236}">
                <a16:creationId xmlns:a16="http://schemas.microsoft.com/office/drawing/2014/main" id="{6E1CEE52-0D27-49F4-9283-BFA7CC1D4A82}"/>
              </a:ext>
            </a:extLst>
          </p:cNvPr>
          <p:cNvSpPr/>
          <p:nvPr/>
        </p:nvSpPr>
        <p:spPr bwMode="auto">
          <a:xfrm>
            <a:off x="272877" y="2029984"/>
            <a:ext cx="6096000" cy="769441"/>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just" eaLnBrk="1" hangingPunct="1"/>
            <a:r>
              <a:rPr lang="it-IT" sz="1100" i="1" dirty="0">
                <a:latin typeface="Century Gothic" panose="020B0502020202020204" pitchFamily="34" charset="0"/>
              </a:rPr>
              <a:t>Andamento delle presenze turistiche in regione (VDA) nel periodo compreso tra gennaio e dicembre degli ultimi tre anni. </a:t>
            </a:r>
            <a:endParaRPr kumimoji="0" lang="it-IT" sz="1100" i="1" strike="noStrike" cap="none" normalizeH="0" baseline="0" dirty="0">
              <a:ln>
                <a:noFill/>
              </a:ln>
              <a:solidFill>
                <a:schemeClr val="tx1"/>
              </a:solidFill>
              <a:effectLst/>
              <a:latin typeface="Century Gothic" panose="020B0502020202020204" pitchFamily="34" charset="0"/>
            </a:endParaRPr>
          </a:p>
          <a:p>
            <a:r>
              <a:rPr lang="it-IT" sz="1100" b="0" i="1" u="sng" dirty="0">
                <a:latin typeface="Century Gothic" panose="020B0502020202020204" pitchFamily="34" charset="0"/>
              </a:rPr>
              <a:t>PRESENZE</a:t>
            </a:r>
            <a:r>
              <a:rPr lang="it-IT" sz="1100" b="0" i="1" dirty="0">
                <a:latin typeface="Century Gothic" panose="020B0502020202020204" pitchFamily="34" charset="0"/>
              </a:rPr>
              <a:t>: Il numero delle notti trascorse dai clienti negli esercizi ricettivi nel periodo considerato.</a:t>
            </a:r>
          </a:p>
        </p:txBody>
      </p:sp>
      <p:sp>
        <p:nvSpPr>
          <p:cNvPr id="35" name="Rettangolo 34">
            <a:extLst>
              <a:ext uri="{FF2B5EF4-FFF2-40B4-BE49-F238E27FC236}">
                <a16:creationId xmlns:a16="http://schemas.microsoft.com/office/drawing/2014/main" id="{0FC15052-6609-4C97-83EF-EFB006881375}"/>
              </a:ext>
            </a:extLst>
          </p:cNvPr>
          <p:cNvSpPr/>
          <p:nvPr/>
        </p:nvSpPr>
        <p:spPr>
          <a:xfrm>
            <a:off x="1203629" y="2851010"/>
            <a:ext cx="977580" cy="738664"/>
          </a:xfrm>
          <a:prstGeom prst="rect">
            <a:avLst/>
          </a:prstGeom>
        </p:spPr>
        <p:txBody>
          <a:bodyPr wrap="square">
            <a:spAutoFit/>
          </a:bodyPr>
          <a:lstStyle/>
          <a:p>
            <a:pPr algn="ctr"/>
            <a:r>
              <a:rPr lang="it-IT" sz="2400" dirty="0">
                <a:latin typeface="Century Gothic" panose="020B0502020202020204" pitchFamily="34" charset="0"/>
              </a:rPr>
              <a:t>3,6</a:t>
            </a:r>
          </a:p>
          <a:p>
            <a:pPr algn="ctr"/>
            <a:r>
              <a:rPr lang="it-IT" sz="1800" i="1" dirty="0">
                <a:latin typeface="Century Gothic" panose="020B0502020202020204" pitchFamily="34" charset="0"/>
              </a:rPr>
              <a:t>mln</a:t>
            </a:r>
            <a:endParaRPr lang="it-IT" sz="2400" b="0" i="1" dirty="0">
              <a:latin typeface="Century Gothic" panose="020B0502020202020204" pitchFamily="34" charset="0"/>
            </a:endParaRPr>
          </a:p>
        </p:txBody>
      </p:sp>
      <p:sp>
        <p:nvSpPr>
          <p:cNvPr id="36" name="Rettangolo 35">
            <a:extLst>
              <a:ext uri="{FF2B5EF4-FFF2-40B4-BE49-F238E27FC236}">
                <a16:creationId xmlns:a16="http://schemas.microsoft.com/office/drawing/2014/main" id="{08739D97-39C6-43F6-A80E-02DC8CC05632}"/>
              </a:ext>
            </a:extLst>
          </p:cNvPr>
          <p:cNvSpPr/>
          <p:nvPr/>
        </p:nvSpPr>
        <p:spPr>
          <a:xfrm>
            <a:off x="2998515" y="2874476"/>
            <a:ext cx="977580" cy="738664"/>
          </a:xfrm>
          <a:prstGeom prst="rect">
            <a:avLst/>
          </a:prstGeom>
        </p:spPr>
        <p:txBody>
          <a:bodyPr wrap="square">
            <a:spAutoFit/>
          </a:bodyPr>
          <a:lstStyle/>
          <a:p>
            <a:pPr algn="ctr"/>
            <a:r>
              <a:rPr lang="it-IT" sz="2400" dirty="0">
                <a:latin typeface="Century Gothic" panose="020B0502020202020204" pitchFamily="34" charset="0"/>
              </a:rPr>
              <a:t>3,6 </a:t>
            </a:r>
            <a:r>
              <a:rPr lang="it-IT" sz="1800" i="1" dirty="0">
                <a:latin typeface="Century Gothic" panose="020B0502020202020204" pitchFamily="34" charset="0"/>
              </a:rPr>
              <a:t>mln</a:t>
            </a:r>
            <a:endParaRPr lang="it-IT" sz="2400" b="0" i="1" dirty="0">
              <a:latin typeface="Century Gothic" panose="020B0502020202020204" pitchFamily="34" charset="0"/>
            </a:endParaRPr>
          </a:p>
        </p:txBody>
      </p:sp>
      <p:sp>
        <p:nvSpPr>
          <p:cNvPr id="37" name="Rettangolo 36">
            <a:extLst>
              <a:ext uri="{FF2B5EF4-FFF2-40B4-BE49-F238E27FC236}">
                <a16:creationId xmlns:a16="http://schemas.microsoft.com/office/drawing/2014/main" id="{463341E9-EC2A-4603-B596-B5A8DF8882FB}"/>
              </a:ext>
            </a:extLst>
          </p:cNvPr>
          <p:cNvSpPr/>
          <p:nvPr/>
        </p:nvSpPr>
        <p:spPr>
          <a:xfrm>
            <a:off x="4785930" y="3589674"/>
            <a:ext cx="977580" cy="738664"/>
          </a:xfrm>
          <a:prstGeom prst="rect">
            <a:avLst/>
          </a:prstGeom>
        </p:spPr>
        <p:txBody>
          <a:bodyPr wrap="square">
            <a:spAutoFit/>
          </a:bodyPr>
          <a:lstStyle/>
          <a:p>
            <a:pPr algn="ctr"/>
            <a:r>
              <a:rPr lang="it-IT" sz="2400" dirty="0">
                <a:latin typeface="Century Gothic" panose="020B0502020202020204" pitchFamily="34" charset="0"/>
              </a:rPr>
              <a:t>2,2</a:t>
            </a:r>
          </a:p>
          <a:p>
            <a:pPr algn="ctr"/>
            <a:r>
              <a:rPr lang="it-IT" sz="1800" i="1" dirty="0">
                <a:latin typeface="Century Gothic" panose="020B0502020202020204" pitchFamily="34" charset="0"/>
              </a:rPr>
              <a:t>mln</a:t>
            </a:r>
            <a:endParaRPr lang="it-IT" sz="2400" b="0" i="1" dirty="0">
              <a:latin typeface="Century Gothic" panose="020B0502020202020204" pitchFamily="34" charset="0"/>
            </a:endParaRPr>
          </a:p>
        </p:txBody>
      </p:sp>
      <p:sp>
        <p:nvSpPr>
          <p:cNvPr id="6" name="Ovale 5">
            <a:extLst>
              <a:ext uri="{FF2B5EF4-FFF2-40B4-BE49-F238E27FC236}">
                <a16:creationId xmlns:a16="http://schemas.microsoft.com/office/drawing/2014/main" id="{DE3303AC-5E96-42F7-BE1B-BBAA88E9DF9C}"/>
              </a:ext>
            </a:extLst>
          </p:cNvPr>
          <p:cNvSpPr/>
          <p:nvPr/>
        </p:nvSpPr>
        <p:spPr bwMode="auto">
          <a:xfrm rot="1552277">
            <a:off x="4663018" y="3383636"/>
            <a:ext cx="1119542" cy="1503585"/>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14" name="Immagine 13">
            <a:extLst>
              <a:ext uri="{FF2B5EF4-FFF2-40B4-BE49-F238E27FC236}">
                <a16:creationId xmlns:a16="http://schemas.microsoft.com/office/drawing/2014/main" id="{FEACF4E8-AC61-4847-857D-D2E770DA9F04}"/>
              </a:ext>
            </a:extLst>
          </p:cNvPr>
          <p:cNvPicPr>
            <a:picLocks noChangeAspect="1"/>
          </p:cNvPicPr>
          <p:nvPr/>
        </p:nvPicPr>
        <p:blipFill>
          <a:blip r:embed="rId6"/>
          <a:stretch>
            <a:fillRect/>
          </a:stretch>
        </p:blipFill>
        <p:spPr>
          <a:xfrm>
            <a:off x="641812" y="2883600"/>
            <a:ext cx="5541340" cy="3346933"/>
          </a:xfrm>
          <a:prstGeom prst="rect">
            <a:avLst/>
          </a:prstGeom>
        </p:spPr>
      </p:pic>
    </p:spTree>
    <p:extLst>
      <p:ext uri="{BB962C8B-B14F-4D97-AF65-F5344CB8AC3E}">
        <p14:creationId xmlns:p14="http://schemas.microsoft.com/office/powerpoint/2010/main" val="1484778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2478C22-C633-44FE-A2F9-AA3E56DD12E8}"/>
              </a:ext>
            </a:extLst>
          </p:cNvPr>
          <p:cNvPicPr>
            <a:picLocks noChangeAspect="1"/>
          </p:cNvPicPr>
          <p:nvPr/>
        </p:nvPicPr>
        <p:blipFill rotWithShape="1">
          <a:blip r:embed="rId2"/>
          <a:srcRect b="12450"/>
          <a:stretch/>
        </p:blipFill>
        <p:spPr>
          <a:xfrm>
            <a:off x="424800" y="2278800"/>
            <a:ext cx="5988241" cy="2707397"/>
          </a:xfrm>
          <a:prstGeom prst="rect">
            <a:avLst/>
          </a:prstGeom>
        </p:spPr>
      </p:pic>
      <p:sp>
        <p:nvSpPr>
          <p:cNvPr id="30" name="Titolo 1">
            <a:extLst>
              <a:ext uri="{FF2B5EF4-FFF2-40B4-BE49-F238E27FC236}">
                <a16:creationId xmlns:a16="http://schemas.microsoft.com/office/drawing/2014/main" id="{022DB523-2F02-4586-A69F-BE73338A22BD}"/>
              </a:ext>
            </a:extLst>
          </p:cNvPr>
          <p:cNvSpPr txBox="1">
            <a:spLocks/>
          </p:cNvSpPr>
          <p:nvPr/>
        </p:nvSpPr>
        <p:spPr>
          <a:xfrm>
            <a:off x="335360" y="248643"/>
            <a:ext cx="11856639"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Andamento dell’occupazione </a:t>
            </a:r>
            <a:r>
              <a:rPr lang="it-IT" sz="2200" dirty="0">
                <a:solidFill>
                  <a:srgbClr val="203864"/>
                </a:solidFill>
                <a:latin typeface="Century Gothic" panose="020B0502020202020204" pitchFamily="34" charset="0"/>
                <a:ea typeface="+mj-ea"/>
                <a:cs typeface="Arial"/>
              </a:rPr>
              <a:t>| </a:t>
            </a:r>
            <a:r>
              <a:rPr lang="it-IT" sz="2200" dirty="0">
                <a:latin typeface="Century Gothic" panose="020B0502020202020204" pitchFamily="34" charset="0"/>
                <a:cs typeface="Arial"/>
              </a:rPr>
              <a:t>Il blocco dei licenziamenti ha limitato l’impatto della crisi sull’occupazione, che continuerà a «tenere» anche nei prossimi mesi, perimetrando eventuali interventi da parte delle imprese sui soli contratti meno stabili.</a:t>
            </a:r>
            <a:endParaRPr lang="it-IT" sz="2200" strike="sngStrike" dirty="0">
              <a:latin typeface="Century Gothic" panose="020B0502020202020204" pitchFamily="34" charset="0"/>
              <a:ea typeface="+mj-ea"/>
              <a:cs typeface="Arial"/>
            </a:endParaRPr>
          </a:p>
        </p:txBody>
      </p:sp>
      <p:graphicFrame>
        <p:nvGraphicFramePr>
          <p:cNvPr id="37" name="Tabella 11">
            <a:extLst>
              <a:ext uri="{FF2B5EF4-FFF2-40B4-BE49-F238E27FC236}">
                <a16:creationId xmlns:a16="http://schemas.microsoft.com/office/drawing/2014/main" id="{7A9FF75F-DA8A-43DB-AD49-BA1D702E7E8B}"/>
              </a:ext>
            </a:extLst>
          </p:cNvPr>
          <p:cNvGraphicFramePr>
            <a:graphicFrameLocks noGrp="1"/>
          </p:cNvGraphicFramePr>
          <p:nvPr/>
        </p:nvGraphicFramePr>
        <p:xfrm>
          <a:off x="7526635" y="3147843"/>
          <a:ext cx="3321605" cy="2500608"/>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416768">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416768">
                <a:tc>
                  <a:txBody>
                    <a:bodyPr/>
                    <a:lstStyle/>
                    <a:p>
                      <a:pPr algn="l" fontAlgn="ctr"/>
                      <a:r>
                        <a:rPr lang="it-IT" sz="1200" b="1" i="0" u="none" strike="noStrike">
                          <a:effectLst/>
                          <a:latin typeface="Century Gothic" panose="020B0502020202020204" pitchFamily="34" charset="0"/>
                        </a:rPr>
                        <a:t>GIU '19</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10%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79%</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12%</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49</a:t>
                      </a:r>
                    </a:p>
                  </a:txBody>
                  <a:tcPr marL="7620" marR="7620" marT="7620" marB="0" anchor="ctr"/>
                </a:tc>
                <a:extLst>
                  <a:ext uri="{0D108BD9-81ED-4DB2-BD59-A6C34878D82A}">
                    <a16:rowId xmlns:a16="http://schemas.microsoft.com/office/drawing/2014/main" val="2546973793"/>
                  </a:ext>
                </a:extLst>
              </a:tr>
              <a:tr h="416768">
                <a:tc>
                  <a:txBody>
                    <a:bodyPr/>
                    <a:lstStyle/>
                    <a:p>
                      <a:pPr algn="l" fontAlgn="ctr"/>
                      <a:r>
                        <a:rPr lang="it-IT" sz="1200" b="1" i="0" u="none" strike="noStrike">
                          <a:effectLst/>
                          <a:latin typeface="Century Gothic" panose="020B0502020202020204" pitchFamily="34" charset="0"/>
                        </a:rPr>
                        <a:t>DIC '19</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11%</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79%</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10%</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50</a:t>
                      </a:r>
                    </a:p>
                  </a:txBody>
                  <a:tcPr marL="7620" marR="7620" marT="7620" marB="0" anchor="ctr"/>
                </a:tc>
                <a:extLst>
                  <a:ext uri="{0D108BD9-81ED-4DB2-BD59-A6C34878D82A}">
                    <a16:rowId xmlns:a16="http://schemas.microsoft.com/office/drawing/2014/main" val="3752504863"/>
                  </a:ext>
                </a:extLst>
              </a:tr>
              <a:tr h="416768">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82%</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18%</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42</a:t>
                      </a:r>
                    </a:p>
                  </a:txBody>
                  <a:tcPr marL="7620" marR="7620" marT="7620" marB="0" anchor="ctr"/>
                </a:tc>
                <a:extLst>
                  <a:ext uri="{0D108BD9-81ED-4DB2-BD59-A6C34878D82A}">
                    <a16:rowId xmlns:a16="http://schemas.microsoft.com/office/drawing/2014/main" val="4271376257"/>
                  </a:ext>
                </a:extLst>
              </a:tr>
              <a:tr h="416768">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72%</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24%</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40</a:t>
                      </a:r>
                    </a:p>
                  </a:txBody>
                  <a:tcPr marL="7620" marR="7620" marT="7620" marB="0" anchor="ctr"/>
                </a:tc>
                <a:extLst>
                  <a:ext uri="{0D108BD9-81ED-4DB2-BD59-A6C34878D82A}">
                    <a16:rowId xmlns:a16="http://schemas.microsoft.com/office/drawing/2014/main" val="3559385142"/>
                  </a:ext>
                </a:extLst>
              </a:tr>
              <a:tr h="416768">
                <a:tc gridSpan="4">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it-IT" sz="1600" b="1" i="0" u="none" strike="noStrike">
                          <a:solidFill>
                            <a:schemeClr val="tx1"/>
                          </a:solidFill>
                          <a:effectLst/>
                          <a:latin typeface="Century Gothic" panose="020B0502020202020204" pitchFamily="34" charset="0"/>
                        </a:rPr>
                        <a:t>PREV. GIUGNO ‘21</a:t>
                      </a:r>
                    </a:p>
                  </a:txBody>
                  <a:tcPr marL="7200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a:txBody>
                    <a:bodyPr/>
                    <a:lstStyle/>
                    <a:p>
                      <a:pPr algn="ctr" fontAlgn="ctr"/>
                      <a:r>
                        <a:rPr lang="it-IT" sz="1600" b="1" i="0" u="none" strike="noStrike" dirty="0">
                          <a:solidFill>
                            <a:srgbClr val="203864"/>
                          </a:solidFill>
                          <a:effectLst/>
                          <a:latin typeface="Century Gothic" panose="020B0502020202020204" pitchFamily="34" charset="0"/>
                        </a:rPr>
                        <a:t>39</a:t>
                      </a:r>
                    </a:p>
                  </a:txBody>
                  <a:tcPr marL="7620" marR="7620" marT="7620" marB="0" anchor="ctr"/>
                </a:tc>
                <a:extLst>
                  <a:ext uri="{0D108BD9-81ED-4DB2-BD59-A6C34878D82A}">
                    <a16:rowId xmlns:a16="http://schemas.microsoft.com/office/drawing/2014/main" val="1704451205"/>
                  </a:ext>
                </a:extLst>
              </a:tr>
            </a:tbl>
          </a:graphicData>
        </a:graphic>
      </p:graphicFrame>
      <p:sp>
        <p:nvSpPr>
          <p:cNvPr id="57" name="Titolo 1">
            <a:extLst>
              <a:ext uri="{FF2B5EF4-FFF2-40B4-BE49-F238E27FC236}">
                <a16:creationId xmlns:a16="http://schemas.microsoft.com/office/drawing/2014/main" id="{BA2004A7-594C-4B86-83D4-3F47B7EBBDC3}"/>
              </a:ext>
            </a:extLst>
          </p:cNvPr>
          <p:cNvSpPr txBox="1">
            <a:spLocks/>
          </p:cNvSpPr>
          <p:nvPr/>
        </p:nvSpPr>
        <p:spPr>
          <a:xfrm>
            <a:off x="423287" y="1815997"/>
            <a:ext cx="6062194"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OCCUPAZIONE (</a:t>
            </a:r>
            <a:r>
              <a:rPr lang="it-IT" sz="1600" u="sng">
                <a:solidFill>
                  <a:schemeClr val="bg1"/>
                </a:solidFill>
                <a:latin typeface="Century Gothic" panose="020B0502020202020204" pitchFamily="34" charset="0"/>
                <a:ea typeface="+mj-ea"/>
                <a:cs typeface="Arial"/>
              </a:rPr>
              <a:t>VDA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sp>
        <p:nvSpPr>
          <p:cNvPr id="61" name="CasellaDiTesto 9">
            <a:extLst>
              <a:ext uri="{FF2B5EF4-FFF2-40B4-BE49-F238E27FC236}">
                <a16:creationId xmlns:a16="http://schemas.microsoft.com/office/drawing/2014/main" id="{6603188B-28C4-4F67-A3D6-3C9EE342A1E6}"/>
              </a:ext>
            </a:extLst>
          </p:cNvPr>
          <p:cNvSpPr txBox="1">
            <a:spLocks noChangeArrowheads="1"/>
          </p:cNvSpPr>
          <p:nvPr/>
        </p:nvSpPr>
        <p:spPr bwMode="auto">
          <a:xfrm>
            <a:off x="939466" y="3252028"/>
            <a:ext cx="2160819"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VDA</a:t>
            </a:r>
          </a:p>
        </p:txBody>
      </p:sp>
      <p:cxnSp>
        <p:nvCxnSpPr>
          <p:cNvPr id="65" name="Connettore diritto 64">
            <a:extLst>
              <a:ext uri="{FF2B5EF4-FFF2-40B4-BE49-F238E27FC236}">
                <a16:creationId xmlns:a16="http://schemas.microsoft.com/office/drawing/2014/main" id="{E111CCEC-41E6-44E8-8289-1F9401BF26EF}"/>
              </a:ext>
            </a:extLst>
          </p:cNvPr>
          <p:cNvCxnSpPr/>
          <p:nvPr/>
        </p:nvCxnSpPr>
        <p:spPr bwMode="auto">
          <a:xfrm>
            <a:off x="2531208"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66" name="CasellaDiTesto 9">
            <a:extLst>
              <a:ext uri="{FF2B5EF4-FFF2-40B4-BE49-F238E27FC236}">
                <a16:creationId xmlns:a16="http://schemas.microsoft.com/office/drawing/2014/main" id="{E9318681-6583-41A6-9F93-6858F9D165E0}"/>
              </a:ext>
            </a:extLst>
          </p:cNvPr>
          <p:cNvSpPr txBox="1">
            <a:spLocks noChangeArrowheads="1"/>
          </p:cNvSpPr>
          <p:nvPr/>
        </p:nvSpPr>
        <p:spPr bwMode="auto">
          <a:xfrm>
            <a:off x="811986" y="3991527"/>
            <a:ext cx="1728192"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sp>
        <p:nvSpPr>
          <p:cNvPr id="67" name="Rettangolo 66">
            <a:extLst>
              <a:ext uri="{FF2B5EF4-FFF2-40B4-BE49-F238E27FC236}">
                <a16:creationId xmlns:a16="http://schemas.microsoft.com/office/drawing/2014/main" id="{F25B84AD-9AFC-4324-A8AD-903FE233532D}"/>
              </a:ext>
            </a:extLst>
          </p:cNvPr>
          <p:cNvSpPr/>
          <p:nvPr/>
        </p:nvSpPr>
        <p:spPr>
          <a:xfrm>
            <a:off x="1497528" y="2534707"/>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a:t>
            </a:r>
            <a:r>
              <a:rPr lang="it-IT" sz="1000" i="1" err="1">
                <a:solidFill>
                  <a:schemeClr val="tx2">
                    <a:lumMod val="65000"/>
                    <a:lumOff val="35000"/>
                  </a:schemeClr>
                </a:solidFill>
                <a:latin typeface="Century Gothic" panose="020B0502020202020204" pitchFamily="34" charset="0"/>
              </a:rPr>
              <a:t>lockdown</a:t>
            </a:r>
            <a:endParaRPr lang="it-IT" sz="700" i="1">
              <a:solidFill>
                <a:schemeClr val="tx2">
                  <a:lumMod val="65000"/>
                  <a:lumOff val="35000"/>
                </a:schemeClr>
              </a:solidFill>
              <a:latin typeface="Century Gothic" panose="020B0502020202020204" pitchFamily="34" charset="0"/>
            </a:endParaRPr>
          </a:p>
        </p:txBody>
      </p:sp>
      <p:cxnSp>
        <p:nvCxnSpPr>
          <p:cNvPr id="74" name="Connettore diritto 73">
            <a:extLst>
              <a:ext uri="{FF2B5EF4-FFF2-40B4-BE49-F238E27FC236}">
                <a16:creationId xmlns:a16="http://schemas.microsoft.com/office/drawing/2014/main" id="{DA89CFE4-3514-487E-994D-1875916E5441}"/>
              </a:ext>
            </a:extLst>
          </p:cNvPr>
          <p:cNvCxnSpPr/>
          <p:nvPr/>
        </p:nvCxnSpPr>
        <p:spPr bwMode="auto">
          <a:xfrm>
            <a:off x="7248128" y="2532949"/>
            <a:ext cx="0" cy="3492000"/>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cxnSp>
        <p:nvCxnSpPr>
          <p:cNvPr id="75" name="Connettore 2 74">
            <a:extLst>
              <a:ext uri="{FF2B5EF4-FFF2-40B4-BE49-F238E27FC236}">
                <a16:creationId xmlns:a16="http://schemas.microsoft.com/office/drawing/2014/main" id="{C1B3A11B-BF7F-46D5-A6F1-EFF6D792F6C7}"/>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6" name="CasellaDiTesto 75">
            <a:extLst>
              <a:ext uri="{FF2B5EF4-FFF2-40B4-BE49-F238E27FC236}">
                <a16:creationId xmlns:a16="http://schemas.microsoft.com/office/drawing/2014/main" id="{3267BF71-604A-43C0-A166-08883F6A8645}"/>
              </a:ext>
            </a:extLst>
          </p:cNvPr>
          <p:cNvSpPr txBox="1"/>
          <p:nvPr/>
        </p:nvSpPr>
        <p:spPr>
          <a:xfrm>
            <a:off x="9304301" y="2754859"/>
            <a:ext cx="513282" cy="276999"/>
          </a:xfrm>
          <a:prstGeom prst="rect">
            <a:avLst/>
          </a:prstGeom>
          <a:noFill/>
        </p:spPr>
        <p:txBody>
          <a:bodyPr wrap="none" rtlCol="0">
            <a:spAutoFit/>
          </a:bodyPr>
          <a:lstStyle/>
          <a:p>
            <a:pPr algn="ctr"/>
            <a:r>
              <a:rPr lang="it-IT" sz="1200">
                <a:latin typeface="Century Gothic" panose="020B0502020202020204" pitchFamily="34" charset="0"/>
              </a:rPr>
              <a:t>VDA</a:t>
            </a:r>
          </a:p>
        </p:txBody>
      </p:sp>
      <p:cxnSp>
        <p:nvCxnSpPr>
          <p:cNvPr id="77" name="Connettore 2 76">
            <a:extLst>
              <a:ext uri="{FF2B5EF4-FFF2-40B4-BE49-F238E27FC236}">
                <a16:creationId xmlns:a16="http://schemas.microsoft.com/office/drawing/2014/main" id="{BB1D0130-D02A-48B2-A905-534881E9F01F}"/>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8" name="CasellaDiTesto 77">
            <a:extLst>
              <a:ext uri="{FF2B5EF4-FFF2-40B4-BE49-F238E27FC236}">
                <a16:creationId xmlns:a16="http://schemas.microsoft.com/office/drawing/2014/main" id="{E8EA4776-2356-41D4-B82C-BF2710E93D8E}"/>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sp>
        <p:nvSpPr>
          <p:cNvPr id="79" name="Ovale 78">
            <a:extLst>
              <a:ext uri="{FF2B5EF4-FFF2-40B4-BE49-F238E27FC236}">
                <a16:creationId xmlns:a16="http://schemas.microsoft.com/office/drawing/2014/main" id="{DBF4C37B-734E-46E9-AE37-B7A72D545972}"/>
              </a:ext>
            </a:extLst>
          </p:cNvPr>
          <p:cNvSpPr/>
          <p:nvPr/>
        </p:nvSpPr>
        <p:spPr bwMode="auto">
          <a:xfrm>
            <a:off x="10207657" y="4842027"/>
            <a:ext cx="647998" cy="83355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graphicFrame>
        <p:nvGraphicFramePr>
          <p:cNvPr id="80" name="Tabella 79">
            <a:extLst>
              <a:ext uri="{FF2B5EF4-FFF2-40B4-BE49-F238E27FC236}">
                <a16:creationId xmlns:a16="http://schemas.microsoft.com/office/drawing/2014/main" id="{4DE1A8D7-3A70-49DE-9763-10EDEB346547}"/>
              </a:ext>
            </a:extLst>
          </p:cNvPr>
          <p:cNvGraphicFramePr>
            <a:graphicFrameLocks noGrp="1"/>
          </p:cNvGraphicFramePr>
          <p:nvPr/>
        </p:nvGraphicFramePr>
        <p:xfrm>
          <a:off x="11147607" y="3147843"/>
          <a:ext cx="648000" cy="2500608"/>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416768">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416768">
                <a:tc>
                  <a:txBody>
                    <a:bodyPr/>
                    <a:lstStyle/>
                    <a:p>
                      <a:pPr algn="ctr" fontAlgn="ctr"/>
                      <a:r>
                        <a:rPr lang="it-IT" sz="1600" b="1" i="0" u="none" strike="noStrike">
                          <a:solidFill>
                            <a:srgbClr val="F79646"/>
                          </a:solidFill>
                          <a:effectLst/>
                          <a:latin typeface="Century Gothic" panose="020B0502020202020204" pitchFamily="34" charset="0"/>
                        </a:rPr>
                        <a:t>41</a:t>
                      </a:r>
                    </a:p>
                  </a:txBody>
                  <a:tcPr marL="7620" marR="7620" marT="7620" marB="0" anchor="ctr"/>
                </a:tc>
                <a:extLst>
                  <a:ext uri="{0D108BD9-81ED-4DB2-BD59-A6C34878D82A}">
                    <a16:rowId xmlns:a16="http://schemas.microsoft.com/office/drawing/2014/main" val="51798999"/>
                  </a:ext>
                </a:extLst>
              </a:tr>
              <a:tr h="416768">
                <a:tc>
                  <a:txBody>
                    <a:bodyPr/>
                    <a:lstStyle/>
                    <a:p>
                      <a:pPr algn="ctr" fontAlgn="ctr"/>
                      <a:r>
                        <a:rPr lang="it-IT" sz="1600" b="1" i="0" u="none" strike="noStrike">
                          <a:solidFill>
                            <a:srgbClr val="F79646"/>
                          </a:solidFill>
                          <a:effectLst/>
                          <a:latin typeface="Century Gothic" panose="020B0502020202020204" pitchFamily="34" charset="0"/>
                        </a:rPr>
                        <a:t>41</a:t>
                      </a:r>
                    </a:p>
                  </a:txBody>
                  <a:tcPr marL="7620" marR="7620" marT="7620" marB="0" anchor="ctr"/>
                </a:tc>
                <a:extLst>
                  <a:ext uri="{0D108BD9-81ED-4DB2-BD59-A6C34878D82A}">
                    <a16:rowId xmlns:a16="http://schemas.microsoft.com/office/drawing/2014/main" val="2113083857"/>
                  </a:ext>
                </a:extLst>
              </a:tr>
              <a:tr h="416768">
                <a:tc>
                  <a:txBody>
                    <a:bodyPr/>
                    <a:lstStyle/>
                    <a:p>
                      <a:pPr algn="ctr" fontAlgn="ctr"/>
                      <a:r>
                        <a:rPr lang="it-IT" sz="1600" b="1" i="0" u="none" strike="noStrike">
                          <a:solidFill>
                            <a:srgbClr val="F79646"/>
                          </a:solidFill>
                          <a:effectLst/>
                          <a:latin typeface="Century Gothic" panose="020B0502020202020204" pitchFamily="34" charset="0"/>
                        </a:rPr>
                        <a:t>32</a:t>
                      </a:r>
                    </a:p>
                  </a:txBody>
                  <a:tcPr marL="7620" marR="7620" marT="7620" marB="0" anchor="ctr"/>
                </a:tc>
                <a:extLst>
                  <a:ext uri="{0D108BD9-81ED-4DB2-BD59-A6C34878D82A}">
                    <a16:rowId xmlns:a16="http://schemas.microsoft.com/office/drawing/2014/main" val="1777035430"/>
                  </a:ext>
                </a:extLst>
              </a:tr>
              <a:tr h="416768">
                <a:tc>
                  <a:txBody>
                    <a:bodyPr/>
                    <a:lstStyle/>
                    <a:p>
                      <a:pPr algn="ctr" fontAlgn="ctr"/>
                      <a:r>
                        <a:rPr lang="it-IT" sz="1600" b="1" i="0" u="none" strike="noStrike">
                          <a:solidFill>
                            <a:srgbClr val="F79646"/>
                          </a:solidFill>
                          <a:effectLst/>
                          <a:latin typeface="Century Gothic" panose="020B0502020202020204" pitchFamily="34" charset="0"/>
                        </a:rPr>
                        <a:t>31</a:t>
                      </a:r>
                    </a:p>
                  </a:txBody>
                  <a:tcPr marL="7620" marR="7620" marT="7620" marB="0" anchor="ctr"/>
                </a:tc>
                <a:extLst>
                  <a:ext uri="{0D108BD9-81ED-4DB2-BD59-A6C34878D82A}">
                    <a16:rowId xmlns:a16="http://schemas.microsoft.com/office/drawing/2014/main" val="2964193220"/>
                  </a:ext>
                </a:extLst>
              </a:tr>
              <a:tr h="416768">
                <a:tc>
                  <a:txBody>
                    <a:bodyPr/>
                    <a:lstStyle/>
                    <a:p>
                      <a:pPr algn="ctr" fontAlgn="ctr"/>
                      <a:r>
                        <a:rPr lang="it-IT" sz="1600" b="1" i="0" u="none" strike="noStrike">
                          <a:solidFill>
                            <a:srgbClr val="F79646"/>
                          </a:solidFill>
                          <a:effectLst/>
                          <a:latin typeface="Century Gothic" panose="020B0502020202020204" pitchFamily="34" charset="0"/>
                        </a:rPr>
                        <a:t>30</a:t>
                      </a:r>
                    </a:p>
                  </a:txBody>
                  <a:tcPr marL="7620" marR="7620" marT="7620" marB="0" anchor="ctr"/>
                </a:tc>
                <a:extLst>
                  <a:ext uri="{0D108BD9-81ED-4DB2-BD59-A6C34878D82A}">
                    <a16:rowId xmlns:a16="http://schemas.microsoft.com/office/drawing/2014/main" val="1328386160"/>
                  </a:ext>
                </a:extLst>
              </a:tr>
            </a:tbl>
          </a:graphicData>
        </a:graphic>
      </p:graphicFrame>
      <p:cxnSp>
        <p:nvCxnSpPr>
          <p:cNvPr id="88" name="Connettore diritto 87">
            <a:extLst>
              <a:ext uri="{FF2B5EF4-FFF2-40B4-BE49-F238E27FC236}">
                <a16:creationId xmlns:a16="http://schemas.microsoft.com/office/drawing/2014/main" id="{F396EB26-E118-410E-9448-038C1A260AAC}"/>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89" name="Elemento grafico 88" descr="Freccia linea: curva antioraria">
            <a:extLst>
              <a:ext uri="{FF2B5EF4-FFF2-40B4-BE49-F238E27FC236}">
                <a16:creationId xmlns:a16="http://schemas.microsoft.com/office/drawing/2014/main" id="{5B900DDA-9626-4016-85C2-290A78AEC9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90" name="CasellaDiTesto 9">
            <a:extLst>
              <a:ext uri="{FF2B5EF4-FFF2-40B4-BE49-F238E27FC236}">
                <a16:creationId xmlns:a16="http://schemas.microsoft.com/office/drawing/2014/main" id="{3B5B0AF4-5085-4F80-9855-897721DD69A8}"/>
              </a:ext>
            </a:extLst>
          </p:cNvPr>
          <p:cNvSpPr txBox="1">
            <a:spLocks noChangeArrowheads="1"/>
          </p:cNvSpPr>
          <p:nvPr/>
        </p:nvSpPr>
        <p:spPr bwMode="auto">
          <a:xfrm>
            <a:off x="7339534" y="1797318"/>
            <a:ext cx="4586972"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dirty="0">
                <a:latin typeface="Century Gothic" panose="020B0502020202020204" pitchFamily="34" charset="0"/>
              </a:rPr>
              <a:t>Negli ultimi sei mesi, l’occupazione complessiva della Sua impresa, ovvero il numero degli addetti, rispetto ai sei mesi precedenti, è aumentato, rimasto invariato, diminuito? </a:t>
            </a:r>
            <a:endParaRPr lang="it-IT" altLang="it-IT" sz="1300" b="0" dirty="0">
              <a:solidFill>
                <a:schemeClr val="accent2"/>
              </a:solidFill>
              <a:latin typeface="Century Gothic" panose="020B0502020202020204" pitchFamily="34" charset="0"/>
            </a:endParaRPr>
          </a:p>
        </p:txBody>
      </p:sp>
      <p:grpSp>
        <p:nvGrpSpPr>
          <p:cNvPr id="42" name="Gruppo 41">
            <a:extLst>
              <a:ext uri="{FF2B5EF4-FFF2-40B4-BE49-F238E27FC236}">
                <a16:creationId xmlns:a16="http://schemas.microsoft.com/office/drawing/2014/main" id="{FD2E0136-143D-4357-9CA0-E33D4BF0872C}"/>
              </a:ext>
            </a:extLst>
          </p:cNvPr>
          <p:cNvGrpSpPr/>
          <p:nvPr/>
        </p:nvGrpSpPr>
        <p:grpSpPr>
          <a:xfrm>
            <a:off x="873877" y="5000754"/>
            <a:ext cx="5433349" cy="338554"/>
            <a:chOff x="873877" y="5212309"/>
            <a:chExt cx="5433349" cy="338554"/>
          </a:xfrm>
        </p:grpSpPr>
        <p:sp>
          <p:nvSpPr>
            <p:cNvPr id="43" name="CasellaDiTesto 42">
              <a:extLst>
                <a:ext uri="{FF2B5EF4-FFF2-40B4-BE49-F238E27FC236}">
                  <a16:creationId xmlns:a16="http://schemas.microsoft.com/office/drawing/2014/main" id="{A9A3F2BA-4DFE-4788-A01E-0FD65C18774F}"/>
                </a:ext>
              </a:extLst>
            </p:cNvPr>
            <p:cNvSpPr txBox="1"/>
            <p:nvPr/>
          </p:nvSpPr>
          <p:spPr>
            <a:xfrm>
              <a:off x="873877" y="5212309"/>
              <a:ext cx="919034" cy="338554"/>
            </a:xfrm>
            <a:prstGeom prst="rect">
              <a:avLst/>
            </a:prstGeom>
            <a:solidFill>
              <a:schemeClr val="bg1"/>
            </a:solidFill>
          </p:spPr>
          <p:txBody>
            <a:bodyPr wrap="none" rtlCol="0">
              <a:spAutoFit/>
            </a:bodyPr>
            <a:lstStyle/>
            <a:p>
              <a:pPr algn="ctr"/>
              <a:r>
                <a:rPr lang="it-IT" sz="1600">
                  <a:latin typeface="Century Gothic" panose="020B0502020202020204" pitchFamily="34" charset="0"/>
                </a:rPr>
                <a:t>GIU 19</a:t>
              </a:r>
            </a:p>
          </p:txBody>
        </p:sp>
        <p:sp>
          <p:nvSpPr>
            <p:cNvPr id="44" name="CasellaDiTesto 43">
              <a:extLst>
                <a:ext uri="{FF2B5EF4-FFF2-40B4-BE49-F238E27FC236}">
                  <a16:creationId xmlns:a16="http://schemas.microsoft.com/office/drawing/2014/main" id="{FB56D498-57FF-4EAC-A491-FDB75A7817E0}"/>
                </a:ext>
              </a:extLst>
            </p:cNvPr>
            <p:cNvSpPr txBox="1"/>
            <p:nvPr/>
          </p:nvSpPr>
          <p:spPr>
            <a:xfrm>
              <a:off x="1781406" y="5212309"/>
              <a:ext cx="919034" cy="338554"/>
            </a:xfrm>
            <a:prstGeom prst="rect">
              <a:avLst/>
            </a:prstGeom>
            <a:solidFill>
              <a:schemeClr val="bg1"/>
            </a:solidFill>
          </p:spPr>
          <p:txBody>
            <a:bodyPr wrap="none" rtlCol="0">
              <a:spAutoFit/>
            </a:bodyPr>
            <a:lstStyle/>
            <a:p>
              <a:pPr algn="ctr"/>
              <a:r>
                <a:rPr lang="it-IT" sz="1600">
                  <a:latin typeface="Century Gothic" panose="020B0502020202020204" pitchFamily="34" charset="0"/>
                </a:rPr>
                <a:t>DIC 19</a:t>
              </a:r>
            </a:p>
          </p:txBody>
        </p:sp>
        <p:sp>
          <p:nvSpPr>
            <p:cNvPr id="45" name="CasellaDiTesto 44">
              <a:extLst>
                <a:ext uri="{FF2B5EF4-FFF2-40B4-BE49-F238E27FC236}">
                  <a16:creationId xmlns:a16="http://schemas.microsoft.com/office/drawing/2014/main" id="{FFCD3951-C12D-449E-BFC6-2541808BB4F2}"/>
                </a:ext>
              </a:extLst>
            </p:cNvPr>
            <p:cNvSpPr txBox="1"/>
            <p:nvPr/>
          </p:nvSpPr>
          <p:spPr>
            <a:xfrm>
              <a:off x="2653347" y="5212309"/>
              <a:ext cx="945484" cy="338554"/>
            </a:xfrm>
            <a:prstGeom prst="rect">
              <a:avLst/>
            </a:prstGeom>
            <a:solidFill>
              <a:schemeClr val="bg1"/>
            </a:solidFill>
          </p:spPr>
          <p:txBody>
            <a:bodyPr wrap="none" rtlCol="0">
              <a:spAutoFit/>
            </a:bodyPr>
            <a:lstStyle/>
            <a:p>
              <a:pPr algn="ctr"/>
              <a:r>
                <a:rPr lang="it-IT" sz="1600">
                  <a:latin typeface="Century Gothic" panose="020B0502020202020204" pitchFamily="34" charset="0"/>
                </a:rPr>
                <a:t>APR 20</a:t>
              </a:r>
            </a:p>
          </p:txBody>
        </p:sp>
        <p:sp>
          <p:nvSpPr>
            <p:cNvPr id="46" name="CasellaDiTesto 45">
              <a:extLst>
                <a:ext uri="{FF2B5EF4-FFF2-40B4-BE49-F238E27FC236}">
                  <a16:creationId xmlns:a16="http://schemas.microsoft.com/office/drawing/2014/main" id="{7A806063-8B60-468E-9D8B-A5E88F906408}"/>
                </a:ext>
              </a:extLst>
            </p:cNvPr>
            <p:cNvSpPr txBox="1"/>
            <p:nvPr/>
          </p:nvSpPr>
          <p:spPr>
            <a:xfrm>
              <a:off x="3636041" y="5212309"/>
              <a:ext cx="852028" cy="338554"/>
            </a:xfrm>
            <a:prstGeom prst="rect">
              <a:avLst/>
            </a:prstGeom>
            <a:solidFill>
              <a:schemeClr val="bg1"/>
            </a:solidFill>
          </p:spPr>
          <p:txBody>
            <a:bodyPr wrap="none" rtlCol="0">
              <a:spAutoFit/>
            </a:bodyPr>
            <a:lstStyle/>
            <a:p>
              <a:pPr algn="ctr"/>
              <a:r>
                <a:rPr lang="it-IT" sz="1600">
                  <a:latin typeface="Century Gothic" panose="020B0502020202020204" pitchFamily="34" charset="0"/>
                </a:rPr>
                <a:t>SET 20</a:t>
              </a:r>
            </a:p>
          </p:txBody>
        </p:sp>
        <p:sp>
          <p:nvSpPr>
            <p:cNvPr id="48" name="CasellaDiTesto 47">
              <a:extLst>
                <a:ext uri="{FF2B5EF4-FFF2-40B4-BE49-F238E27FC236}">
                  <a16:creationId xmlns:a16="http://schemas.microsoft.com/office/drawing/2014/main" id="{A80BB412-B35E-4877-B2CC-A49F6045117C}"/>
                </a:ext>
              </a:extLst>
            </p:cNvPr>
            <p:cNvSpPr txBox="1"/>
            <p:nvPr/>
          </p:nvSpPr>
          <p:spPr>
            <a:xfrm>
              <a:off x="4474277" y="5212309"/>
              <a:ext cx="919034" cy="338554"/>
            </a:xfrm>
            <a:prstGeom prst="rect">
              <a:avLst/>
            </a:prstGeom>
            <a:solidFill>
              <a:schemeClr val="bg1"/>
            </a:solidFill>
          </p:spPr>
          <p:txBody>
            <a:bodyPr wrap="none" rtlCol="0">
              <a:spAutoFit/>
            </a:bodyPr>
            <a:lstStyle/>
            <a:p>
              <a:pPr algn="ctr"/>
              <a:r>
                <a:rPr lang="it-IT" sz="1600">
                  <a:latin typeface="Century Gothic" panose="020B0502020202020204" pitchFamily="34" charset="0"/>
                </a:rPr>
                <a:t>DIC 20</a:t>
              </a:r>
            </a:p>
          </p:txBody>
        </p:sp>
        <p:sp>
          <p:nvSpPr>
            <p:cNvPr id="49" name="CasellaDiTesto 48">
              <a:extLst>
                <a:ext uri="{FF2B5EF4-FFF2-40B4-BE49-F238E27FC236}">
                  <a16:creationId xmlns:a16="http://schemas.microsoft.com/office/drawing/2014/main" id="{F18C108D-3EE2-4101-8B51-4A709732086F}"/>
                </a:ext>
              </a:extLst>
            </p:cNvPr>
            <p:cNvSpPr txBox="1"/>
            <p:nvPr/>
          </p:nvSpPr>
          <p:spPr>
            <a:xfrm>
              <a:off x="5388192" y="5212309"/>
              <a:ext cx="919034" cy="338554"/>
            </a:xfrm>
            <a:prstGeom prst="rect">
              <a:avLst/>
            </a:prstGeom>
            <a:solidFill>
              <a:schemeClr val="bg1"/>
            </a:solidFill>
          </p:spPr>
          <p:txBody>
            <a:bodyPr wrap="none" rtlCol="0">
              <a:spAutoFit/>
            </a:bodyPr>
            <a:lstStyle/>
            <a:p>
              <a:pPr algn="ctr"/>
              <a:r>
                <a:rPr lang="it-IT" sz="1600">
                  <a:latin typeface="Century Gothic" panose="020B0502020202020204" pitchFamily="34" charset="0"/>
                </a:rPr>
                <a:t>GIU 21</a:t>
              </a:r>
            </a:p>
          </p:txBody>
        </p:sp>
      </p:grpSp>
      <p:sp>
        <p:nvSpPr>
          <p:cNvPr id="29" name="Text Box 49">
            <a:extLst>
              <a:ext uri="{FF2B5EF4-FFF2-40B4-BE49-F238E27FC236}">
                <a16:creationId xmlns:a16="http://schemas.microsoft.com/office/drawing/2014/main" id="{03343E53-ECFA-4638-8D11-703409A00227}"/>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entury Gothic" panose="020B0502020202020204" pitchFamily="34" charset="0"/>
              </a:rPr>
              <a:t>Base campione: </a:t>
            </a:r>
            <a:r>
              <a:rPr lang="it-IT" altLang="it-IT" sz="900" b="0" dirty="0">
                <a:latin typeface="Century Gothic" panose="020B0502020202020204" pitchFamily="34" charset="0"/>
              </a:rPr>
              <a:t>324 casi (&gt;1 addetto). </a:t>
            </a:r>
            <a:r>
              <a:rPr lang="it-IT" altLang="ja-JP" sz="900" b="0" dirty="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entury Gothic" panose="020B0502020202020204" pitchFamily="34" charset="0"/>
              </a:rPr>
              <a:t>I dati sono riportati all’universo.	</a:t>
            </a:r>
            <a:endParaRPr lang="it-IT" altLang="it-IT" sz="900" dirty="0">
              <a:latin typeface="Century Gothic" panose="020B0502020202020204" pitchFamily="34" charset="0"/>
            </a:endParaRPr>
          </a:p>
        </p:txBody>
      </p:sp>
    </p:spTree>
    <p:extLst>
      <p:ext uri="{BB962C8B-B14F-4D97-AF65-F5344CB8AC3E}">
        <p14:creationId xmlns:p14="http://schemas.microsoft.com/office/powerpoint/2010/main" val="4151908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magine 26">
            <a:extLst>
              <a:ext uri="{FF2B5EF4-FFF2-40B4-BE49-F238E27FC236}">
                <a16:creationId xmlns:a16="http://schemas.microsoft.com/office/drawing/2014/main" id="{4F9E7BC9-5C61-44FE-9ED4-9F9BF6ACEE62}"/>
              </a:ext>
            </a:extLst>
          </p:cNvPr>
          <p:cNvPicPr>
            <a:picLocks noChangeAspect="1"/>
          </p:cNvPicPr>
          <p:nvPr/>
        </p:nvPicPr>
        <p:blipFill>
          <a:blip r:embed="rId2"/>
          <a:stretch>
            <a:fillRect/>
          </a:stretch>
        </p:blipFill>
        <p:spPr>
          <a:xfrm>
            <a:off x="2085662" y="3364402"/>
            <a:ext cx="9758172" cy="2653284"/>
          </a:xfrm>
          <a:prstGeom prst="rect">
            <a:avLst/>
          </a:prstGeom>
        </p:spPr>
      </p:pic>
      <p:sp>
        <p:nvSpPr>
          <p:cNvPr id="28" name="Titolo 1">
            <a:extLst>
              <a:ext uri="{FF2B5EF4-FFF2-40B4-BE49-F238E27FC236}">
                <a16:creationId xmlns:a16="http://schemas.microsoft.com/office/drawing/2014/main" id="{60D84C67-E423-4E09-82A5-A2174038D0ED}"/>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Impatto dello «sblocco» dei licenziamenti </a:t>
            </a:r>
            <a:r>
              <a:rPr lang="it-IT" sz="2200" dirty="0">
                <a:solidFill>
                  <a:srgbClr val="203864"/>
                </a:solidFill>
                <a:latin typeface="Century Gothic" panose="020B0502020202020204" pitchFamily="34" charset="0"/>
                <a:ea typeface="+mj-ea"/>
                <a:cs typeface="Arial"/>
              </a:rPr>
              <a:t>| </a:t>
            </a:r>
            <a:r>
              <a:rPr lang="it-IT" sz="2200" dirty="0">
                <a:latin typeface="Century Gothic" panose="020B0502020202020204" pitchFamily="34" charset="0"/>
                <a:ea typeface="+mj-ea"/>
                <a:cs typeface="Arial"/>
              </a:rPr>
              <a:t>Lo «sblocco» dei licenziamenti (dal prossimo mese di luglio o da novembre, a seconda della tipologia di impresa) rischia tuttavia di rappresentare uno shock nel terziario: -19% la possibile perdita di occupati.</a:t>
            </a:r>
          </a:p>
        </p:txBody>
      </p:sp>
      <p:sp>
        <p:nvSpPr>
          <p:cNvPr id="29" name="Rettangolo 93">
            <a:extLst>
              <a:ext uri="{FF2B5EF4-FFF2-40B4-BE49-F238E27FC236}">
                <a16:creationId xmlns:a16="http://schemas.microsoft.com/office/drawing/2014/main" id="{FFEF3528-0EEE-488C-92B5-712D2D9D84F0}"/>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altLang="it-IT" sz="1000" dirty="0">
                <a:latin typeface="Century Gothic" panose="020B0502020202020204" pitchFamily="34" charset="0"/>
              </a:rPr>
              <a:t>Base campione: </a:t>
            </a:r>
            <a:r>
              <a:rPr lang="it-IT" altLang="it-IT" sz="1000" b="0" dirty="0">
                <a:latin typeface="Century Gothic" panose="020B0502020202020204" pitchFamily="34" charset="0"/>
              </a:rPr>
              <a:t>324 casi (&gt;1 addetto). </a:t>
            </a:r>
            <a:r>
              <a:rPr lang="it-IT" altLang="ja-JP" sz="1000" dirty="0">
                <a:latin typeface="Century Gothic" panose="020B0502020202020204" pitchFamily="34" charset="0"/>
              </a:rPr>
              <a:t>I dati sono riportati all’universo.</a:t>
            </a:r>
            <a:endParaRPr lang="it-IT" sz="1000" b="0" i="1" dirty="0">
              <a:latin typeface="Century Gothic" panose="020B0502020202020204" pitchFamily="34" charset="0"/>
            </a:endParaRPr>
          </a:p>
        </p:txBody>
      </p:sp>
      <p:pic>
        <p:nvPicPr>
          <p:cNvPr id="30" name="Elemento grafico 29" descr="Forchetta e coltello">
            <a:extLst>
              <a:ext uri="{FF2B5EF4-FFF2-40B4-BE49-F238E27FC236}">
                <a16:creationId xmlns:a16="http://schemas.microsoft.com/office/drawing/2014/main" id="{00192D7F-9B8F-4801-BF9E-B3ECEEFA36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3797" y="2751553"/>
            <a:ext cx="426575" cy="426575"/>
          </a:xfrm>
          <a:prstGeom prst="rect">
            <a:avLst/>
          </a:prstGeom>
        </p:spPr>
      </p:pic>
      <p:pic>
        <p:nvPicPr>
          <p:cNvPr id="31" name="Elemento grafico 30" descr="Costruzione">
            <a:extLst>
              <a:ext uri="{FF2B5EF4-FFF2-40B4-BE49-F238E27FC236}">
                <a16:creationId xmlns:a16="http://schemas.microsoft.com/office/drawing/2014/main" id="{050DF1E7-FC9C-4B2C-AE99-0829BC31669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09362" y="2730224"/>
            <a:ext cx="469233" cy="469233"/>
          </a:xfrm>
          <a:prstGeom prst="rect">
            <a:avLst/>
          </a:prstGeom>
        </p:spPr>
      </p:pic>
      <p:pic>
        <p:nvPicPr>
          <p:cNvPr id="32" name="Elemento grafico 31" descr="Carrello della spesa">
            <a:extLst>
              <a:ext uri="{FF2B5EF4-FFF2-40B4-BE49-F238E27FC236}">
                <a16:creationId xmlns:a16="http://schemas.microsoft.com/office/drawing/2014/main" id="{B9649C64-EBDF-47BB-8A74-FF5A1DD89BF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50685" y="2706762"/>
            <a:ext cx="516156" cy="516156"/>
          </a:xfrm>
          <a:prstGeom prst="rect">
            <a:avLst/>
          </a:prstGeom>
        </p:spPr>
      </p:pic>
      <p:pic>
        <p:nvPicPr>
          <p:cNvPr id="33" name="Elemento grafico 32" descr="Maglia a maniche lunghe">
            <a:extLst>
              <a:ext uri="{FF2B5EF4-FFF2-40B4-BE49-F238E27FC236}">
                <a16:creationId xmlns:a16="http://schemas.microsoft.com/office/drawing/2014/main" id="{2217943D-12F1-4A48-9C3E-C128D802F7E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82793" y="2730224"/>
            <a:ext cx="469233" cy="469233"/>
          </a:xfrm>
          <a:prstGeom prst="rect">
            <a:avLst/>
          </a:prstGeom>
        </p:spPr>
      </p:pic>
      <p:pic>
        <p:nvPicPr>
          <p:cNvPr id="34" name="Elemento grafico 33" descr="Camion">
            <a:extLst>
              <a:ext uri="{FF2B5EF4-FFF2-40B4-BE49-F238E27FC236}">
                <a16:creationId xmlns:a16="http://schemas.microsoft.com/office/drawing/2014/main" id="{C3790D10-4CFD-475B-87A7-CA274163F22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60804" y="2652566"/>
            <a:ext cx="624549" cy="624549"/>
          </a:xfrm>
          <a:prstGeom prst="rect">
            <a:avLst/>
          </a:prstGeom>
        </p:spPr>
      </p:pic>
      <p:pic>
        <p:nvPicPr>
          <p:cNvPr id="35" name="Elemento grafico 34" descr="Valigia">
            <a:extLst>
              <a:ext uri="{FF2B5EF4-FFF2-40B4-BE49-F238E27FC236}">
                <a16:creationId xmlns:a16="http://schemas.microsoft.com/office/drawing/2014/main" id="{B78AA45A-697F-4CE3-9457-34348237CD3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094043" y="2730224"/>
            <a:ext cx="469233" cy="469233"/>
          </a:xfrm>
          <a:prstGeom prst="rect">
            <a:avLst/>
          </a:prstGeom>
        </p:spPr>
      </p:pic>
      <p:pic>
        <p:nvPicPr>
          <p:cNvPr id="44" name="Elemento grafico 43" descr="Pettine">
            <a:extLst>
              <a:ext uri="{FF2B5EF4-FFF2-40B4-BE49-F238E27FC236}">
                <a16:creationId xmlns:a16="http://schemas.microsoft.com/office/drawing/2014/main" id="{5209EBB0-2BE6-425D-A791-E0DBF4F67BC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626342" y="2680954"/>
            <a:ext cx="567772" cy="567772"/>
          </a:xfrm>
          <a:prstGeom prst="rect">
            <a:avLst/>
          </a:prstGeom>
        </p:spPr>
      </p:pic>
      <p:cxnSp>
        <p:nvCxnSpPr>
          <p:cNvPr id="47" name="Connettore diritto 46">
            <a:extLst>
              <a:ext uri="{FF2B5EF4-FFF2-40B4-BE49-F238E27FC236}">
                <a16:creationId xmlns:a16="http://schemas.microsoft.com/office/drawing/2014/main" id="{749D7F49-9F67-4555-AC79-1AE27888B645}"/>
              </a:ext>
            </a:extLst>
          </p:cNvPr>
          <p:cNvCxnSpPr>
            <a:cxnSpLocks/>
          </p:cNvCxnSpPr>
          <p:nvPr/>
        </p:nvCxnSpPr>
        <p:spPr bwMode="auto">
          <a:xfrm>
            <a:off x="2214924" y="3827140"/>
            <a:ext cx="9612000" cy="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48" name="Rettangolo 47">
            <a:extLst>
              <a:ext uri="{FF2B5EF4-FFF2-40B4-BE49-F238E27FC236}">
                <a16:creationId xmlns:a16="http://schemas.microsoft.com/office/drawing/2014/main" id="{7B7AE965-5904-4ACE-92E7-10A46CC72D91}"/>
              </a:ext>
            </a:extLst>
          </p:cNvPr>
          <p:cNvSpPr/>
          <p:nvPr/>
        </p:nvSpPr>
        <p:spPr bwMode="auto">
          <a:xfrm>
            <a:off x="5205179" y="3268367"/>
            <a:ext cx="1901011" cy="553998"/>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lang="it-IT" sz="1500" dirty="0">
                <a:latin typeface="Century Gothic" panose="020B0502020202020204" pitchFamily="34" charset="0"/>
              </a:rPr>
              <a:t>PUBBLICI ESERCIZI E TURISMO</a:t>
            </a:r>
          </a:p>
        </p:txBody>
      </p:sp>
      <p:sp>
        <p:nvSpPr>
          <p:cNvPr id="49" name="Rettangolo 48">
            <a:extLst>
              <a:ext uri="{FF2B5EF4-FFF2-40B4-BE49-F238E27FC236}">
                <a16:creationId xmlns:a16="http://schemas.microsoft.com/office/drawing/2014/main" id="{16CF7ACF-545F-403F-AFCC-82D0195FDE20}"/>
              </a:ext>
            </a:extLst>
          </p:cNvPr>
          <p:cNvSpPr/>
          <p:nvPr/>
        </p:nvSpPr>
        <p:spPr bwMode="auto">
          <a:xfrm>
            <a:off x="3787643" y="3268367"/>
            <a:ext cx="1659533" cy="553998"/>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kumimoji="0" lang="it-IT" sz="1500" strike="noStrike" cap="none" normalizeH="0" baseline="0">
                <a:ln>
                  <a:noFill/>
                </a:ln>
                <a:solidFill>
                  <a:schemeClr val="tx1"/>
                </a:solidFill>
                <a:effectLst/>
                <a:latin typeface="Century Gothic" panose="020B0502020202020204" pitchFamily="34" charset="0"/>
              </a:rPr>
              <a:t>COMMERCIO NO FOOD</a:t>
            </a:r>
          </a:p>
        </p:txBody>
      </p:sp>
      <p:sp>
        <p:nvSpPr>
          <p:cNvPr id="50" name="Rettangolo 49">
            <a:extLst>
              <a:ext uri="{FF2B5EF4-FFF2-40B4-BE49-F238E27FC236}">
                <a16:creationId xmlns:a16="http://schemas.microsoft.com/office/drawing/2014/main" id="{867E45AD-06E0-4366-862F-7D939C9CBA14}"/>
              </a:ext>
            </a:extLst>
          </p:cNvPr>
          <p:cNvSpPr/>
          <p:nvPr/>
        </p:nvSpPr>
        <p:spPr bwMode="auto">
          <a:xfrm>
            <a:off x="10048364" y="3268367"/>
            <a:ext cx="1723729" cy="553998"/>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kumimoji="0" lang="it-IT" sz="1500" strike="noStrike" cap="none" normalizeH="0" baseline="0">
                <a:ln>
                  <a:noFill/>
                </a:ln>
                <a:solidFill>
                  <a:schemeClr val="tx1"/>
                </a:solidFill>
                <a:effectLst/>
                <a:latin typeface="Century Gothic" panose="020B0502020202020204" pitchFamily="34" charset="0"/>
              </a:rPr>
              <a:t>SERVIZI ALLE PERSONE</a:t>
            </a:r>
          </a:p>
        </p:txBody>
      </p:sp>
      <p:sp>
        <p:nvSpPr>
          <p:cNvPr id="51" name="Rettangolo 50">
            <a:extLst>
              <a:ext uri="{FF2B5EF4-FFF2-40B4-BE49-F238E27FC236}">
                <a16:creationId xmlns:a16="http://schemas.microsoft.com/office/drawing/2014/main" id="{2AE31555-CB2F-4540-9E8C-D5F662DEBD7F}"/>
              </a:ext>
            </a:extLst>
          </p:cNvPr>
          <p:cNvSpPr/>
          <p:nvPr/>
        </p:nvSpPr>
        <p:spPr bwMode="auto">
          <a:xfrm>
            <a:off x="7126856" y="3383784"/>
            <a:ext cx="1292444" cy="323165"/>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kumimoji="0" lang="it-IT" sz="1500" strike="noStrike" cap="none" normalizeH="0" baseline="0">
                <a:ln>
                  <a:noFill/>
                </a:ln>
                <a:solidFill>
                  <a:schemeClr val="tx1"/>
                </a:solidFill>
                <a:effectLst/>
                <a:latin typeface="Century Gothic" panose="020B0502020202020204" pitchFamily="34" charset="0"/>
              </a:rPr>
              <a:t>TRASPORTI</a:t>
            </a:r>
          </a:p>
        </p:txBody>
      </p:sp>
      <p:sp>
        <p:nvSpPr>
          <p:cNvPr id="52" name="Rettangolo 51">
            <a:extLst>
              <a:ext uri="{FF2B5EF4-FFF2-40B4-BE49-F238E27FC236}">
                <a16:creationId xmlns:a16="http://schemas.microsoft.com/office/drawing/2014/main" id="{F1CBC5D9-36AA-4C5C-AC6F-A0A9DBF6D93C}"/>
              </a:ext>
            </a:extLst>
          </p:cNvPr>
          <p:cNvSpPr/>
          <p:nvPr/>
        </p:nvSpPr>
        <p:spPr bwMode="auto">
          <a:xfrm>
            <a:off x="8453520" y="3268367"/>
            <a:ext cx="1750278" cy="553998"/>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kumimoji="0" lang="it-IT" sz="1500" strike="noStrike" cap="none" normalizeH="0" baseline="0">
                <a:ln>
                  <a:noFill/>
                </a:ln>
                <a:solidFill>
                  <a:schemeClr val="tx1"/>
                </a:solidFill>
                <a:effectLst/>
                <a:latin typeface="Century Gothic" panose="020B0502020202020204" pitchFamily="34" charset="0"/>
              </a:rPr>
              <a:t>SERVIZI ALLE IMPRESE</a:t>
            </a:r>
          </a:p>
        </p:txBody>
      </p:sp>
      <p:sp>
        <p:nvSpPr>
          <p:cNvPr id="53" name="Rettangolo 52">
            <a:extLst>
              <a:ext uri="{FF2B5EF4-FFF2-40B4-BE49-F238E27FC236}">
                <a16:creationId xmlns:a16="http://schemas.microsoft.com/office/drawing/2014/main" id="{0A44A1D1-2604-4BD5-AD57-469D628ABCE9}"/>
              </a:ext>
            </a:extLst>
          </p:cNvPr>
          <p:cNvSpPr/>
          <p:nvPr/>
        </p:nvSpPr>
        <p:spPr bwMode="auto">
          <a:xfrm>
            <a:off x="2178997" y="3268367"/>
            <a:ext cx="1659533" cy="553998"/>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kumimoji="0" lang="it-IT" sz="1500" strike="noStrike" cap="none" normalizeH="0" baseline="0">
                <a:ln>
                  <a:noFill/>
                </a:ln>
                <a:solidFill>
                  <a:schemeClr val="tx1"/>
                </a:solidFill>
                <a:effectLst/>
                <a:latin typeface="Century Gothic" panose="020B0502020202020204" pitchFamily="34" charset="0"/>
              </a:rPr>
              <a:t>COMMERCIO FOOD</a:t>
            </a:r>
          </a:p>
        </p:txBody>
      </p:sp>
      <p:sp>
        <p:nvSpPr>
          <p:cNvPr id="54" name="Ovale 53">
            <a:extLst>
              <a:ext uri="{FF2B5EF4-FFF2-40B4-BE49-F238E27FC236}">
                <a16:creationId xmlns:a16="http://schemas.microsoft.com/office/drawing/2014/main" id="{545F1AC3-8AE6-43C1-B834-24414F3BB390}"/>
              </a:ext>
            </a:extLst>
          </p:cNvPr>
          <p:cNvSpPr/>
          <p:nvPr/>
        </p:nvSpPr>
        <p:spPr bwMode="auto">
          <a:xfrm rot="657965">
            <a:off x="5579755" y="5269539"/>
            <a:ext cx="1203467" cy="638741"/>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55" name="Elemento grafico 54" descr="Avviso">
            <a:extLst>
              <a:ext uri="{FF2B5EF4-FFF2-40B4-BE49-F238E27FC236}">
                <a16:creationId xmlns:a16="http://schemas.microsoft.com/office/drawing/2014/main" id="{2975FAD3-FC34-46B7-B5FC-C98A9B9F76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20549951">
            <a:off x="5073429" y="5320429"/>
            <a:ext cx="469232" cy="469232"/>
          </a:xfrm>
          <a:prstGeom prst="rect">
            <a:avLst/>
          </a:prstGeom>
        </p:spPr>
      </p:pic>
      <p:sp>
        <p:nvSpPr>
          <p:cNvPr id="56" name="Rettangolo 55">
            <a:extLst>
              <a:ext uri="{FF2B5EF4-FFF2-40B4-BE49-F238E27FC236}">
                <a16:creationId xmlns:a16="http://schemas.microsoft.com/office/drawing/2014/main" id="{4BFC3F88-3B96-4898-8F2E-E10CAC14407F}"/>
              </a:ext>
            </a:extLst>
          </p:cNvPr>
          <p:cNvSpPr/>
          <p:nvPr/>
        </p:nvSpPr>
        <p:spPr>
          <a:xfrm>
            <a:off x="397843" y="1722874"/>
            <a:ext cx="11491564" cy="553998"/>
          </a:xfrm>
          <a:prstGeom prst="rect">
            <a:avLst/>
          </a:prstGeom>
          <a:solidFill>
            <a:schemeClr val="bg1">
              <a:lumMod val="50000"/>
            </a:schemeClr>
          </a:solidFill>
        </p:spPr>
        <p:txBody>
          <a:bodyPr wrap="square" anchor="ctr" anchorCtr="0">
            <a:spAutoFit/>
          </a:bodyPr>
          <a:lstStyle/>
          <a:p>
            <a:r>
              <a:rPr lang="it-IT" sz="1800" u="sng">
                <a:solidFill>
                  <a:schemeClr val="bg1"/>
                </a:solidFill>
                <a:latin typeface="Century Gothic" panose="020B0502020202020204" pitchFamily="34" charset="0"/>
              </a:rPr>
              <a:t>Previsioni della variazione del numero di addetti alla fine del 2021</a:t>
            </a:r>
            <a:endParaRPr lang="it-IT" sz="1800">
              <a:solidFill>
                <a:schemeClr val="bg1"/>
              </a:solidFill>
              <a:latin typeface="Century Gothic" panose="020B0502020202020204" pitchFamily="34" charset="0"/>
            </a:endParaRPr>
          </a:p>
          <a:p>
            <a:r>
              <a:rPr lang="it-IT" sz="1200" b="0" i="1">
                <a:solidFill>
                  <a:schemeClr val="bg1"/>
                </a:solidFill>
                <a:latin typeface="Century Gothic" panose="020B0502020202020204" pitchFamily="34" charset="0"/>
              </a:rPr>
              <a:t>(Riduzione degli organici prevista al 31 dicembre 2021 rispetto al 31 dicembre 2020)</a:t>
            </a:r>
            <a:endParaRPr lang="it-IT" sz="1800" b="0" i="1">
              <a:solidFill>
                <a:schemeClr val="bg1"/>
              </a:solidFill>
              <a:latin typeface="Century Gothic" panose="020B0502020202020204" pitchFamily="34" charset="0"/>
            </a:endParaRPr>
          </a:p>
        </p:txBody>
      </p:sp>
      <p:sp>
        <p:nvSpPr>
          <p:cNvPr id="57" name="Parentesi graffa chiusa 56">
            <a:extLst>
              <a:ext uri="{FF2B5EF4-FFF2-40B4-BE49-F238E27FC236}">
                <a16:creationId xmlns:a16="http://schemas.microsoft.com/office/drawing/2014/main" id="{837C3349-F66B-409F-940A-8A9E2808042F}"/>
              </a:ext>
            </a:extLst>
          </p:cNvPr>
          <p:cNvSpPr/>
          <p:nvPr/>
        </p:nvSpPr>
        <p:spPr bwMode="auto">
          <a:xfrm>
            <a:off x="1877957" y="2526923"/>
            <a:ext cx="300620" cy="3484838"/>
          </a:xfrm>
          <a:prstGeom prst="rightBrace">
            <a:avLst>
              <a:gd name="adj1" fmla="val 8333"/>
              <a:gd name="adj2" fmla="val 37330"/>
            </a:avLst>
          </a:prstGeom>
          <a:noFill/>
          <a:ln w="12700" cap="flat" cmpd="sng" algn="ctr">
            <a:solidFill>
              <a:schemeClr val="tx2">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8" name="Rettangolo 57">
            <a:extLst>
              <a:ext uri="{FF2B5EF4-FFF2-40B4-BE49-F238E27FC236}">
                <a16:creationId xmlns:a16="http://schemas.microsoft.com/office/drawing/2014/main" id="{B0F62851-C075-4A5A-8521-8F0DC0B51D51}"/>
              </a:ext>
            </a:extLst>
          </p:cNvPr>
          <p:cNvSpPr/>
          <p:nvPr/>
        </p:nvSpPr>
        <p:spPr bwMode="auto">
          <a:xfrm rot="20954837">
            <a:off x="499154" y="3586296"/>
            <a:ext cx="1243846" cy="75864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1" name="Rettangolo 60">
            <a:extLst>
              <a:ext uri="{FF2B5EF4-FFF2-40B4-BE49-F238E27FC236}">
                <a16:creationId xmlns:a16="http://schemas.microsoft.com/office/drawing/2014/main" id="{A054861A-B338-4B3E-8359-F3B597A7A5C9}"/>
              </a:ext>
            </a:extLst>
          </p:cNvPr>
          <p:cNvSpPr/>
          <p:nvPr/>
        </p:nvSpPr>
        <p:spPr>
          <a:xfrm>
            <a:off x="333630" y="3611676"/>
            <a:ext cx="1574894" cy="707886"/>
          </a:xfrm>
          <a:prstGeom prst="rect">
            <a:avLst/>
          </a:prstGeom>
        </p:spPr>
        <p:txBody>
          <a:bodyPr wrap="square">
            <a:spAutoFit/>
          </a:bodyPr>
          <a:lstStyle/>
          <a:p>
            <a:pPr algn="ctr"/>
            <a:r>
              <a:rPr lang="it-IT" sz="4000">
                <a:solidFill>
                  <a:schemeClr val="bg1"/>
                </a:solidFill>
                <a:latin typeface="Century Gothic" panose="020B0502020202020204" pitchFamily="34" charset="0"/>
              </a:rPr>
              <a:t>-19</a:t>
            </a:r>
            <a:r>
              <a:rPr lang="it-IT" sz="2000">
                <a:solidFill>
                  <a:schemeClr val="bg1"/>
                </a:solidFill>
                <a:latin typeface="Century Gothic" panose="020B0502020202020204" pitchFamily="34" charset="0"/>
              </a:rPr>
              <a:t>%</a:t>
            </a:r>
            <a:endParaRPr lang="it-IT" sz="3600">
              <a:solidFill>
                <a:schemeClr val="bg1"/>
              </a:solidFill>
              <a:latin typeface="Century Gothic" panose="020B0502020202020204" pitchFamily="34" charset="0"/>
            </a:endParaRPr>
          </a:p>
        </p:txBody>
      </p:sp>
      <p:sp>
        <p:nvSpPr>
          <p:cNvPr id="62" name="Rettangolo 61">
            <a:extLst>
              <a:ext uri="{FF2B5EF4-FFF2-40B4-BE49-F238E27FC236}">
                <a16:creationId xmlns:a16="http://schemas.microsoft.com/office/drawing/2014/main" id="{A9C37466-7784-4BC7-97B4-D0ACCBF3C93A}"/>
              </a:ext>
            </a:extLst>
          </p:cNvPr>
          <p:cNvSpPr/>
          <p:nvPr/>
        </p:nvSpPr>
        <p:spPr bwMode="auto">
          <a:xfrm>
            <a:off x="260136" y="2536448"/>
            <a:ext cx="1721883" cy="892552"/>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lang="it-IT" sz="1500">
                <a:latin typeface="Century Gothic" panose="020B0502020202020204" pitchFamily="34" charset="0"/>
              </a:rPr>
              <a:t>TOTALE TERZIARIO</a:t>
            </a:r>
          </a:p>
          <a:p>
            <a:pPr algn="ctr" eaLnBrk="1" hangingPunct="1"/>
            <a:r>
              <a:rPr kumimoji="0" lang="it-IT" sz="1100" b="0" i="1" strike="noStrike" cap="none" normalizeH="0" baseline="0">
                <a:ln>
                  <a:noFill/>
                </a:ln>
                <a:solidFill>
                  <a:schemeClr val="tx1"/>
                </a:solidFill>
                <a:effectLst/>
                <a:latin typeface="Century Gothic" panose="020B0502020202020204" pitchFamily="34" charset="0"/>
              </a:rPr>
              <a:t>Possibile riduzione degli organici nel 2021</a:t>
            </a:r>
            <a:endParaRPr kumimoji="0" lang="it-IT" sz="1200" b="0" i="1" strike="noStrike" cap="none" normalizeH="0" baseline="0">
              <a:ln>
                <a:noFill/>
              </a:ln>
              <a:solidFill>
                <a:schemeClr val="tx1"/>
              </a:solidFill>
              <a:effectLst/>
              <a:latin typeface="Century Gothic" panose="020B0502020202020204" pitchFamily="34" charset="0"/>
            </a:endParaRPr>
          </a:p>
        </p:txBody>
      </p:sp>
    </p:spTree>
    <p:extLst>
      <p:ext uri="{BB962C8B-B14F-4D97-AF65-F5344CB8AC3E}">
        <p14:creationId xmlns:p14="http://schemas.microsoft.com/office/powerpoint/2010/main" val="3552226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409FDC7-061D-41ED-92CA-FA1F6A4832BC}"/>
              </a:ext>
            </a:extLst>
          </p:cNvPr>
          <p:cNvPicPr>
            <a:picLocks noChangeAspect="1"/>
          </p:cNvPicPr>
          <p:nvPr/>
        </p:nvPicPr>
        <p:blipFill>
          <a:blip r:embed="rId2"/>
          <a:stretch>
            <a:fillRect/>
          </a:stretch>
        </p:blipFill>
        <p:spPr>
          <a:xfrm>
            <a:off x="424800" y="2278800"/>
            <a:ext cx="5974353" cy="3092400"/>
          </a:xfrm>
          <a:prstGeom prst="rect">
            <a:avLst/>
          </a:prstGeom>
        </p:spPr>
      </p:pic>
      <p:sp>
        <p:nvSpPr>
          <p:cNvPr id="30" name="Titolo 1">
            <a:extLst>
              <a:ext uri="{FF2B5EF4-FFF2-40B4-BE49-F238E27FC236}">
                <a16:creationId xmlns:a16="http://schemas.microsoft.com/office/drawing/2014/main" id="{022DB523-2F02-4586-A69F-BE73338A22BD}"/>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Andamento dei tempi di pagamento | </a:t>
            </a:r>
            <a:r>
              <a:rPr lang="it-IT" sz="2200" dirty="0">
                <a:latin typeface="Century Gothic" panose="020B0502020202020204" pitchFamily="34" charset="0"/>
                <a:cs typeface="Arial"/>
              </a:rPr>
              <a:t>Nei mesi a cavallo tra il 2020 e il 2021 si sono allungati i tempi di pagamento dei clienti (la situazione è peggiorata). Le imprese del terziario della VDA soffrono oltre la media nazionale.</a:t>
            </a:r>
            <a:endParaRPr lang="it-IT" sz="2200" strike="sngStrike" dirty="0">
              <a:latin typeface="Century Gothic" panose="020B0502020202020204" pitchFamily="34" charset="0"/>
              <a:ea typeface="+mj-ea"/>
              <a:cs typeface="Arial"/>
            </a:endParaRPr>
          </a:p>
        </p:txBody>
      </p:sp>
      <p:graphicFrame>
        <p:nvGraphicFramePr>
          <p:cNvPr id="38" name="Tabella 11">
            <a:extLst>
              <a:ext uri="{FF2B5EF4-FFF2-40B4-BE49-F238E27FC236}">
                <a16:creationId xmlns:a16="http://schemas.microsoft.com/office/drawing/2014/main" id="{6CF47D38-C7B2-49C4-A51D-02318A17731E}"/>
              </a:ext>
            </a:extLst>
          </p:cNvPr>
          <p:cNvGraphicFramePr>
            <a:graphicFrameLocks noGrp="1"/>
          </p:cNvGraphicFramePr>
          <p:nvPr/>
        </p:nvGraphicFramePr>
        <p:xfrm>
          <a:off x="7526635" y="3147843"/>
          <a:ext cx="3321605" cy="2500608"/>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416768">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416768">
                <a:tc>
                  <a:txBody>
                    <a:bodyPr/>
                    <a:lstStyle/>
                    <a:p>
                      <a:pPr algn="l" fontAlgn="ctr"/>
                      <a:r>
                        <a:rPr lang="it-IT" sz="1200" b="1" i="0" u="none" strike="noStrike">
                          <a:effectLst/>
                          <a:latin typeface="Century Gothic" panose="020B0502020202020204" pitchFamily="34" charset="0"/>
                        </a:rPr>
                        <a:t>GIU '19</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27%</a:t>
                      </a:r>
                    </a:p>
                  </a:txBody>
                  <a:tcPr marL="4763" marR="4763" marT="4763" marB="0" anchor="ctr"/>
                </a:tc>
                <a:tc>
                  <a:txBody>
                    <a:bodyPr/>
                    <a:lstStyle/>
                    <a:p>
                      <a:pPr algn="ctr" fontAlgn="ctr"/>
                      <a:r>
                        <a:rPr lang="it-IT" sz="1200" b="0" i="0" u="none" strike="noStrike">
                          <a:solidFill>
                            <a:srgbClr val="595959"/>
                          </a:solidFill>
                          <a:effectLst/>
                          <a:latin typeface="Century Gothic" panose="020B0502020202020204" pitchFamily="34" charset="0"/>
                        </a:rPr>
                        <a:t>69%</a:t>
                      </a:r>
                    </a:p>
                  </a:txBody>
                  <a:tcPr marL="4763" marR="4763" marT="4763" marB="0" anchor="ctr"/>
                </a:tc>
                <a:tc>
                  <a:txBody>
                    <a:bodyPr/>
                    <a:lstStyle/>
                    <a:p>
                      <a:pPr algn="ctr" fontAlgn="ctr"/>
                      <a:r>
                        <a:rPr lang="it-IT" sz="1200" b="0" i="0" u="none" strike="noStrike">
                          <a:solidFill>
                            <a:srgbClr val="595959"/>
                          </a:solidFill>
                          <a:effectLst/>
                          <a:latin typeface="Century Gothic" panose="020B0502020202020204" pitchFamily="34" charset="0"/>
                        </a:rPr>
                        <a:t>4%</a:t>
                      </a:r>
                    </a:p>
                  </a:txBody>
                  <a:tcPr marL="4763" marR="4763" marT="4763" marB="0" anchor="ctr"/>
                </a:tc>
                <a:tc>
                  <a:txBody>
                    <a:bodyPr/>
                    <a:lstStyle/>
                    <a:p>
                      <a:pPr algn="ctr" fontAlgn="ctr"/>
                      <a:r>
                        <a:rPr lang="it-IT" sz="1600" b="1" i="0" u="none" strike="noStrike">
                          <a:solidFill>
                            <a:srgbClr val="1F497D"/>
                          </a:solidFill>
                          <a:effectLst/>
                          <a:latin typeface="Century Gothic" panose="020B0502020202020204" pitchFamily="34" charset="0"/>
                        </a:rPr>
                        <a:t>62</a:t>
                      </a:r>
                    </a:p>
                  </a:txBody>
                  <a:tcPr marL="4763" marR="4763" marT="4763" marB="0" anchor="ctr"/>
                </a:tc>
                <a:extLst>
                  <a:ext uri="{0D108BD9-81ED-4DB2-BD59-A6C34878D82A}">
                    <a16:rowId xmlns:a16="http://schemas.microsoft.com/office/drawing/2014/main" val="2546973793"/>
                  </a:ext>
                </a:extLst>
              </a:tr>
              <a:tr h="416768">
                <a:tc>
                  <a:txBody>
                    <a:bodyPr/>
                    <a:lstStyle/>
                    <a:p>
                      <a:pPr algn="l" fontAlgn="ctr"/>
                      <a:r>
                        <a:rPr lang="it-IT" sz="1200" b="1" i="0" u="none" strike="noStrike">
                          <a:effectLst/>
                          <a:latin typeface="Century Gothic" panose="020B0502020202020204" pitchFamily="34" charset="0"/>
                        </a:rPr>
                        <a:t>DIC '19</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28%</a:t>
                      </a:r>
                    </a:p>
                  </a:txBody>
                  <a:tcPr marL="4763" marR="4763" marT="4763" marB="0" anchor="ctr"/>
                </a:tc>
                <a:tc>
                  <a:txBody>
                    <a:bodyPr/>
                    <a:lstStyle/>
                    <a:p>
                      <a:pPr algn="ctr" fontAlgn="ctr"/>
                      <a:r>
                        <a:rPr lang="it-IT" sz="1200" b="0" i="0" u="none" strike="noStrike" dirty="0">
                          <a:solidFill>
                            <a:srgbClr val="595959"/>
                          </a:solidFill>
                          <a:effectLst/>
                          <a:latin typeface="Century Gothic" panose="020B0502020202020204" pitchFamily="34" charset="0"/>
                        </a:rPr>
                        <a:t>71%</a:t>
                      </a:r>
                    </a:p>
                  </a:txBody>
                  <a:tcPr marL="4763" marR="4763" marT="4763" marB="0" anchor="ctr"/>
                </a:tc>
                <a:tc>
                  <a:txBody>
                    <a:bodyPr/>
                    <a:lstStyle/>
                    <a:p>
                      <a:pPr algn="ctr" fontAlgn="ctr"/>
                      <a:r>
                        <a:rPr lang="it-IT" sz="1200" b="0" i="0" u="none" strike="noStrike">
                          <a:solidFill>
                            <a:srgbClr val="595959"/>
                          </a:solidFill>
                          <a:effectLst/>
                          <a:latin typeface="Century Gothic" panose="020B0502020202020204" pitchFamily="34" charset="0"/>
                        </a:rPr>
                        <a:t>1%</a:t>
                      </a:r>
                    </a:p>
                  </a:txBody>
                  <a:tcPr marL="4763" marR="4763" marT="4763" marB="0" anchor="ctr"/>
                </a:tc>
                <a:tc>
                  <a:txBody>
                    <a:bodyPr/>
                    <a:lstStyle/>
                    <a:p>
                      <a:pPr algn="ctr" fontAlgn="ctr"/>
                      <a:r>
                        <a:rPr lang="it-IT" sz="1600" b="1" i="0" u="none" strike="noStrike">
                          <a:solidFill>
                            <a:srgbClr val="1F497D"/>
                          </a:solidFill>
                          <a:effectLst/>
                          <a:latin typeface="Century Gothic" panose="020B0502020202020204" pitchFamily="34" charset="0"/>
                        </a:rPr>
                        <a:t>63</a:t>
                      </a:r>
                    </a:p>
                  </a:txBody>
                  <a:tcPr marL="4763" marR="4763" marT="4763" marB="0" anchor="ctr"/>
                </a:tc>
                <a:extLst>
                  <a:ext uri="{0D108BD9-81ED-4DB2-BD59-A6C34878D82A}">
                    <a16:rowId xmlns:a16="http://schemas.microsoft.com/office/drawing/2014/main" val="3752504863"/>
                  </a:ext>
                </a:extLst>
              </a:tr>
              <a:tr h="416768">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a:t>
                      </a:r>
                    </a:p>
                  </a:txBody>
                  <a:tcPr marL="4763" marR="4763" marT="4763" marB="0" anchor="ctr"/>
                </a:tc>
                <a:tc>
                  <a:txBody>
                    <a:bodyPr/>
                    <a:lstStyle/>
                    <a:p>
                      <a:pPr algn="ctr" fontAlgn="ctr"/>
                      <a:r>
                        <a:rPr lang="it-IT" sz="1200" b="0" i="0" u="none" strike="noStrike" dirty="0">
                          <a:solidFill>
                            <a:srgbClr val="595959"/>
                          </a:solidFill>
                          <a:effectLst/>
                          <a:latin typeface="Century Gothic" panose="020B0502020202020204" pitchFamily="34" charset="0"/>
                        </a:rPr>
                        <a:t>68%</a:t>
                      </a:r>
                    </a:p>
                  </a:txBody>
                  <a:tcPr marL="4763" marR="4763" marT="4763" marB="0" anchor="ctr"/>
                </a:tc>
                <a:tc>
                  <a:txBody>
                    <a:bodyPr/>
                    <a:lstStyle/>
                    <a:p>
                      <a:pPr algn="ctr" fontAlgn="ctr"/>
                      <a:r>
                        <a:rPr lang="it-IT" sz="1200" b="0" i="0" u="none" strike="noStrike">
                          <a:solidFill>
                            <a:srgbClr val="595959"/>
                          </a:solidFill>
                          <a:effectLst/>
                          <a:latin typeface="Century Gothic" panose="020B0502020202020204" pitchFamily="34" charset="0"/>
                        </a:rPr>
                        <a:t>31%</a:t>
                      </a:r>
                    </a:p>
                  </a:txBody>
                  <a:tcPr marL="4763" marR="4763" marT="4763" marB="0" anchor="ctr"/>
                </a:tc>
                <a:tc>
                  <a:txBody>
                    <a:bodyPr/>
                    <a:lstStyle/>
                    <a:p>
                      <a:pPr algn="ctr" fontAlgn="ctr"/>
                      <a:r>
                        <a:rPr lang="it-IT" sz="1600" b="1" i="0" u="none" strike="noStrike">
                          <a:solidFill>
                            <a:srgbClr val="1F497D"/>
                          </a:solidFill>
                          <a:effectLst/>
                          <a:latin typeface="Century Gothic" panose="020B0502020202020204" pitchFamily="34" charset="0"/>
                        </a:rPr>
                        <a:t>35</a:t>
                      </a:r>
                    </a:p>
                  </a:txBody>
                  <a:tcPr marL="4763" marR="4763" marT="4763" marB="0" anchor="ctr"/>
                </a:tc>
                <a:extLst>
                  <a:ext uri="{0D108BD9-81ED-4DB2-BD59-A6C34878D82A}">
                    <a16:rowId xmlns:a16="http://schemas.microsoft.com/office/drawing/2014/main" val="4271376257"/>
                  </a:ext>
                </a:extLst>
              </a:tr>
              <a:tr h="416768">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0%</a:t>
                      </a:r>
                    </a:p>
                  </a:txBody>
                  <a:tcPr marL="4763" marR="4763" marT="4763" marB="0" anchor="ctr"/>
                </a:tc>
                <a:tc>
                  <a:txBody>
                    <a:bodyPr/>
                    <a:lstStyle/>
                    <a:p>
                      <a:pPr algn="ctr" fontAlgn="ctr"/>
                      <a:r>
                        <a:rPr lang="it-IT" sz="1200" b="0" i="0" u="none" strike="noStrike" dirty="0">
                          <a:solidFill>
                            <a:srgbClr val="595959"/>
                          </a:solidFill>
                          <a:effectLst/>
                          <a:latin typeface="Century Gothic" panose="020B0502020202020204" pitchFamily="34" charset="0"/>
                        </a:rPr>
                        <a:t>63%</a:t>
                      </a:r>
                    </a:p>
                  </a:txBody>
                  <a:tcPr marL="4763" marR="4763" marT="4763" marB="0" anchor="ctr"/>
                </a:tc>
                <a:tc>
                  <a:txBody>
                    <a:bodyPr/>
                    <a:lstStyle/>
                    <a:p>
                      <a:pPr algn="ctr" fontAlgn="ctr"/>
                      <a:r>
                        <a:rPr lang="it-IT" sz="1200" b="0" i="0" u="none" strike="noStrike" dirty="0">
                          <a:solidFill>
                            <a:srgbClr val="595959"/>
                          </a:solidFill>
                          <a:effectLst/>
                          <a:latin typeface="Century Gothic" panose="020B0502020202020204" pitchFamily="34" charset="0"/>
                        </a:rPr>
                        <a:t>37%</a:t>
                      </a:r>
                    </a:p>
                  </a:txBody>
                  <a:tcPr marL="4763" marR="4763" marT="4763" marB="0" anchor="ctr"/>
                </a:tc>
                <a:tc>
                  <a:txBody>
                    <a:bodyPr/>
                    <a:lstStyle/>
                    <a:p>
                      <a:pPr algn="ctr" fontAlgn="ctr"/>
                      <a:r>
                        <a:rPr lang="it-IT" sz="1600" b="1" i="0" u="none" strike="noStrike">
                          <a:solidFill>
                            <a:srgbClr val="1F497D"/>
                          </a:solidFill>
                          <a:effectLst/>
                          <a:latin typeface="Century Gothic" panose="020B0502020202020204" pitchFamily="34" charset="0"/>
                        </a:rPr>
                        <a:t>32</a:t>
                      </a:r>
                    </a:p>
                  </a:txBody>
                  <a:tcPr marL="4763" marR="4763" marT="4763" marB="0" anchor="ctr"/>
                </a:tc>
                <a:extLst>
                  <a:ext uri="{0D108BD9-81ED-4DB2-BD59-A6C34878D82A}">
                    <a16:rowId xmlns:a16="http://schemas.microsoft.com/office/drawing/2014/main" val="3559385142"/>
                  </a:ext>
                </a:extLst>
              </a:tr>
              <a:tr h="416768">
                <a:tc gridSpan="4">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it-IT" sz="1600" b="1" i="0" u="none" strike="noStrike">
                          <a:solidFill>
                            <a:schemeClr val="tx1"/>
                          </a:solidFill>
                          <a:effectLst/>
                          <a:latin typeface="Century Gothic" panose="020B0502020202020204" pitchFamily="34" charset="0"/>
                        </a:rPr>
                        <a:t>PREV. GIUGNO ‘21</a:t>
                      </a:r>
                    </a:p>
                  </a:txBody>
                  <a:tcPr marL="7200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a:txBody>
                    <a:bodyPr/>
                    <a:lstStyle/>
                    <a:p>
                      <a:pPr algn="ctr" fontAlgn="ctr"/>
                      <a:r>
                        <a:rPr lang="it-IT" sz="1600" b="1" i="0" u="none" strike="noStrike" kern="1200" dirty="0">
                          <a:solidFill>
                            <a:srgbClr val="1F497D"/>
                          </a:solidFill>
                          <a:effectLst/>
                          <a:latin typeface="Century Gothic" panose="020B0502020202020204" pitchFamily="34" charset="0"/>
                          <a:ea typeface="+mn-ea"/>
                          <a:cs typeface="+mn-cs"/>
                        </a:rPr>
                        <a:t>42</a:t>
                      </a:r>
                    </a:p>
                  </a:txBody>
                  <a:tcPr marL="4763" marR="4763" marT="4763" marB="0" anchor="ctr"/>
                </a:tc>
                <a:extLst>
                  <a:ext uri="{0D108BD9-81ED-4DB2-BD59-A6C34878D82A}">
                    <a16:rowId xmlns:a16="http://schemas.microsoft.com/office/drawing/2014/main" val="1704451205"/>
                  </a:ext>
                </a:extLst>
              </a:tr>
            </a:tbl>
          </a:graphicData>
        </a:graphic>
      </p:graphicFrame>
      <p:sp>
        <p:nvSpPr>
          <p:cNvPr id="39" name="Titolo 1">
            <a:extLst>
              <a:ext uri="{FF2B5EF4-FFF2-40B4-BE49-F238E27FC236}">
                <a16:creationId xmlns:a16="http://schemas.microsoft.com/office/drawing/2014/main" id="{5CBC16B4-38B6-4613-B32A-AAE1E6F50798}"/>
              </a:ext>
            </a:extLst>
          </p:cNvPr>
          <p:cNvSpPr txBox="1">
            <a:spLocks/>
          </p:cNvSpPr>
          <p:nvPr/>
        </p:nvSpPr>
        <p:spPr>
          <a:xfrm>
            <a:off x="423287" y="1815997"/>
            <a:ext cx="6062194"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TEMPI DI PAGAMENTO (</a:t>
            </a:r>
            <a:r>
              <a:rPr lang="it-IT" sz="1600" u="sng">
                <a:solidFill>
                  <a:schemeClr val="bg1"/>
                </a:solidFill>
                <a:latin typeface="Century Gothic" panose="020B0502020202020204" pitchFamily="34" charset="0"/>
                <a:ea typeface="+mj-ea"/>
                <a:cs typeface="Arial"/>
              </a:rPr>
              <a:t>VDA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sp>
        <p:nvSpPr>
          <p:cNvPr id="40" name="CasellaDiTesto 9">
            <a:extLst>
              <a:ext uri="{FF2B5EF4-FFF2-40B4-BE49-F238E27FC236}">
                <a16:creationId xmlns:a16="http://schemas.microsoft.com/office/drawing/2014/main" id="{F05216D1-5548-4A6C-858A-0F111BD55F85}"/>
              </a:ext>
            </a:extLst>
          </p:cNvPr>
          <p:cNvSpPr txBox="1">
            <a:spLocks noChangeArrowheads="1"/>
          </p:cNvSpPr>
          <p:nvPr/>
        </p:nvSpPr>
        <p:spPr bwMode="auto">
          <a:xfrm>
            <a:off x="867547" y="2910024"/>
            <a:ext cx="2160819"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dirty="0">
                <a:solidFill>
                  <a:srgbClr val="203864"/>
                </a:solidFill>
                <a:latin typeface="Century Gothic" panose="020B0502020202020204" pitchFamily="34" charset="0"/>
              </a:rPr>
              <a:t>Terziario VDA</a:t>
            </a:r>
          </a:p>
        </p:txBody>
      </p:sp>
      <p:sp>
        <p:nvSpPr>
          <p:cNvPr id="41" name="CasellaDiTesto 9">
            <a:extLst>
              <a:ext uri="{FF2B5EF4-FFF2-40B4-BE49-F238E27FC236}">
                <a16:creationId xmlns:a16="http://schemas.microsoft.com/office/drawing/2014/main" id="{FDC1CCB9-4A64-4AE0-956D-501072F46EC6}"/>
              </a:ext>
            </a:extLst>
          </p:cNvPr>
          <p:cNvSpPr txBox="1">
            <a:spLocks noChangeArrowheads="1"/>
          </p:cNvSpPr>
          <p:nvPr/>
        </p:nvSpPr>
        <p:spPr bwMode="auto">
          <a:xfrm>
            <a:off x="759758" y="3737492"/>
            <a:ext cx="1728192"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cxnSp>
        <p:nvCxnSpPr>
          <p:cNvPr id="42" name="Connettore diritto 41">
            <a:extLst>
              <a:ext uri="{FF2B5EF4-FFF2-40B4-BE49-F238E27FC236}">
                <a16:creationId xmlns:a16="http://schemas.microsoft.com/office/drawing/2014/main" id="{3A08BE8C-F610-4CF8-B463-F78A7DDAFBA0}"/>
              </a:ext>
            </a:extLst>
          </p:cNvPr>
          <p:cNvCxnSpPr/>
          <p:nvPr/>
        </p:nvCxnSpPr>
        <p:spPr bwMode="auto">
          <a:xfrm>
            <a:off x="7248128" y="2532949"/>
            <a:ext cx="0" cy="3492000"/>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cxnSp>
        <p:nvCxnSpPr>
          <p:cNvPr id="43" name="Connettore 2 42">
            <a:extLst>
              <a:ext uri="{FF2B5EF4-FFF2-40B4-BE49-F238E27FC236}">
                <a16:creationId xmlns:a16="http://schemas.microsoft.com/office/drawing/2014/main" id="{27FCE925-E40F-4501-8C9E-215220295ED0}"/>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4" name="CasellaDiTesto 43">
            <a:extLst>
              <a:ext uri="{FF2B5EF4-FFF2-40B4-BE49-F238E27FC236}">
                <a16:creationId xmlns:a16="http://schemas.microsoft.com/office/drawing/2014/main" id="{79798946-05CA-4C59-9670-B451A87BE344}"/>
              </a:ext>
            </a:extLst>
          </p:cNvPr>
          <p:cNvSpPr txBox="1"/>
          <p:nvPr/>
        </p:nvSpPr>
        <p:spPr>
          <a:xfrm>
            <a:off x="9304301" y="2754859"/>
            <a:ext cx="513282" cy="276999"/>
          </a:xfrm>
          <a:prstGeom prst="rect">
            <a:avLst/>
          </a:prstGeom>
          <a:noFill/>
        </p:spPr>
        <p:txBody>
          <a:bodyPr wrap="none" rtlCol="0">
            <a:spAutoFit/>
          </a:bodyPr>
          <a:lstStyle/>
          <a:p>
            <a:pPr algn="ctr"/>
            <a:r>
              <a:rPr lang="it-IT" sz="1200">
                <a:latin typeface="Century Gothic" panose="020B0502020202020204" pitchFamily="34" charset="0"/>
              </a:rPr>
              <a:t>VDA</a:t>
            </a:r>
          </a:p>
        </p:txBody>
      </p:sp>
      <p:cxnSp>
        <p:nvCxnSpPr>
          <p:cNvPr id="45" name="Connettore 2 44">
            <a:extLst>
              <a:ext uri="{FF2B5EF4-FFF2-40B4-BE49-F238E27FC236}">
                <a16:creationId xmlns:a16="http://schemas.microsoft.com/office/drawing/2014/main" id="{C14A1F61-F814-404F-8D46-6A60198A58D7}"/>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6" name="CasellaDiTesto 45">
            <a:extLst>
              <a:ext uri="{FF2B5EF4-FFF2-40B4-BE49-F238E27FC236}">
                <a16:creationId xmlns:a16="http://schemas.microsoft.com/office/drawing/2014/main" id="{748E0524-6262-4BA1-A102-E41E85F6FAF3}"/>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sp>
        <p:nvSpPr>
          <p:cNvPr id="47" name="Ovale 46">
            <a:extLst>
              <a:ext uri="{FF2B5EF4-FFF2-40B4-BE49-F238E27FC236}">
                <a16:creationId xmlns:a16="http://schemas.microsoft.com/office/drawing/2014/main" id="{339FAE62-020C-4BC4-B968-1C8C4C011604}"/>
              </a:ext>
            </a:extLst>
          </p:cNvPr>
          <p:cNvSpPr/>
          <p:nvPr/>
        </p:nvSpPr>
        <p:spPr bwMode="auto">
          <a:xfrm>
            <a:off x="10207657" y="4842027"/>
            <a:ext cx="647998" cy="83355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graphicFrame>
        <p:nvGraphicFramePr>
          <p:cNvPr id="48" name="Tabella 47">
            <a:extLst>
              <a:ext uri="{FF2B5EF4-FFF2-40B4-BE49-F238E27FC236}">
                <a16:creationId xmlns:a16="http://schemas.microsoft.com/office/drawing/2014/main" id="{8B35E5E4-B9EF-4833-B98D-A354F2D6E8E0}"/>
              </a:ext>
            </a:extLst>
          </p:cNvPr>
          <p:cNvGraphicFramePr>
            <a:graphicFrameLocks noGrp="1"/>
          </p:cNvGraphicFramePr>
          <p:nvPr/>
        </p:nvGraphicFramePr>
        <p:xfrm>
          <a:off x="11147607" y="3147843"/>
          <a:ext cx="648000" cy="2500608"/>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416768">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416768">
                <a:tc>
                  <a:txBody>
                    <a:bodyPr/>
                    <a:lstStyle/>
                    <a:p>
                      <a:pPr algn="ctr" fontAlgn="ctr"/>
                      <a:r>
                        <a:rPr lang="it-IT" sz="1600" b="1" i="0" u="none" strike="noStrike">
                          <a:solidFill>
                            <a:srgbClr val="F79646"/>
                          </a:solidFill>
                          <a:effectLst/>
                          <a:latin typeface="Century Gothic" panose="020B0502020202020204" pitchFamily="34" charset="0"/>
                        </a:rPr>
                        <a:t>55</a:t>
                      </a:r>
                    </a:p>
                  </a:txBody>
                  <a:tcPr marL="4763" marR="4763" marT="4763" marB="0" anchor="ctr"/>
                </a:tc>
                <a:extLst>
                  <a:ext uri="{0D108BD9-81ED-4DB2-BD59-A6C34878D82A}">
                    <a16:rowId xmlns:a16="http://schemas.microsoft.com/office/drawing/2014/main" val="51798999"/>
                  </a:ext>
                </a:extLst>
              </a:tr>
              <a:tr h="416768">
                <a:tc>
                  <a:txBody>
                    <a:bodyPr/>
                    <a:lstStyle/>
                    <a:p>
                      <a:pPr algn="ctr" fontAlgn="ctr"/>
                      <a:r>
                        <a:rPr lang="it-IT" sz="1600" b="1" i="0" u="none" strike="noStrike">
                          <a:solidFill>
                            <a:srgbClr val="F79646"/>
                          </a:solidFill>
                          <a:effectLst/>
                          <a:latin typeface="Century Gothic" panose="020B0502020202020204" pitchFamily="34" charset="0"/>
                        </a:rPr>
                        <a:t>58</a:t>
                      </a:r>
                    </a:p>
                  </a:txBody>
                  <a:tcPr marL="4763" marR="4763" marT="4763" marB="0" anchor="ctr"/>
                </a:tc>
                <a:extLst>
                  <a:ext uri="{0D108BD9-81ED-4DB2-BD59-A6C34878D82A}">
                    <a16:rowId xmlns:a16="http://schemas.microsoft.com/office/drawing/2014/main" val="2113083857"/>
                  </a:ext>
                </a:extLst>
              </a:tr>
              <a:tr h="416768">
                <a:tc>
                  <a:txBody>
                    <a:bodyPr/>
                    <a:lstStyle/>
                    <a:p>
                      <a:pPr algn="ctr" fontAlgn="ctr"/>
                      <a:r>
                        <a:rPr lang="it-IT" sz="1600" b="1" i="0" u="none" strike="noStrike">
                          <a:solidFill>
                            <a:srgbClr val="F79646"/>
                          </a:solidFill>
                          <a:effectLst/>
                          <a:latin typeface="Century Gothic" panose="020B0502020202020204" pitchFamily="34" charset="0"/>
                        </a:rPr>
                        <a:t>39</a:t>
                      </a:r>
                    </a:p>
                  </a:txBody>
                  <a:tcPr marL="4763" marR="4763" marT="4763" marB="0" anchor="ctr"/>
                </a:tc>
                <a:extLst>
                  <a:ext uri="{0D108BD9-81ED-4DB2-BD59-A6C34878D82A}">
                    <a16:rowId xmlns:a16="http://schemas.microsoft.com/office/drawing/2014/main" val="1777035430"/>
                  </a:ext>
                </a:extLst>
              </a:tr>
              <a:tr h="416768">
                <a:tc>
                  <a:txBody>
                    <a:bodyPr/>
                    <a:lstStyle/>
                    <a:p>
                      <a:pPr algn="ctr" fontAlgn="ctr"/>
                      <a:r>
                        <a:rPr lang="it-IT" sz="1600" b="1" i="0" u="none" strike="noStrike">
                          <a:solidFill>
                            <a:srgbClr val="F79646"/>
                          </a:solidFill>
                          <a:effectLst/>
                          <a:latin typeface="Century Gothic" panose="020B0502020202020204" pitchFamily="34" charset="0"/>
                        </a:rPr>
                        <a:t>36</a:t>
                      </a:r>
                    </a:p>
                  </a:txBody>
                  <a:tcPr marL="4763" marR="4763" marT="4763" marB="0" anchor="ctr"/>
                </a:tc>
                <a:extLst>
                  <a:ext uri="{0D108BD9-81ED-4DB2-BD59-A6C34878D82A}">
                    <a16:rowId xmlns:a16="http://schemas.microsoft.com/office/drawing/2014/main" val="2964193220"/>
                  </a:ext>
                </a:extLst>
              </a:tr>
              <a:tr h="416768">
                <a:tc>
                  <a:txBody>
                    <a:bodyPr/>
                    <a:lstStyle/>
                    <a:p>
                      <a:pPr algn="ctr" fontAlgn="ctr"/>
                      <a:r>
                        <a:rPr lang="it-IT" sz="1600" b="1" i="0" u="none" strike="noStrike">
                          <a:solidFill>
                            <a:srgbClr val="F79646"/>
                          </a:solidFill>
                          <a:effectLst/>
                          <a:latin typeface="Century Gothic" panose="020B0502020202020204" pitchFamily="34" charset="0"/>
                        </a:rPr>
                        <a:t>49</a:t>
                      </a:r>
                    </a:p>
                  </a:txBody>
                  <a:tcPr marL="4763" marR="4763" marT="4763" marB="0" anchor="ctr"/>
                </a:tc>
                <a:extLst>
                  <a:ext uri="{0D108BD9-81ED-4DB2-BD59-A6C34878D82A}">
                    <a16:rowId xmlns:a16="http://schemas.microsoft.com/office/drawing/2014/main" val="1328386160"/>
                  </a:ext>
                </a:extLst>
              </a:tr>
            </a:tbl>
          </a:graphicData>
        </a:graphic>
      </p:graphicFrame>
      <p:cxnSp>
        <p:nvCxnSpPr>
          <p:cNvPr id="68" name="Connettore diritto 67">
            <a:extLst>
              <a:ext uri="{FF2B5EF4-FFF2-40B4-BE49-F238E27FC236}">
                <a16:creationId xmlns:a16="http://schemas.microsoft.com/office/drawing/2014/main" id="{BC24C0F3-5653-4771-905A-49F25055F646}"/>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69" name="Elemento grafico 68" descr="Freccia linea: curva antioraria">
            <a:extLst>
              <a:ext uri="{FF2B5EF4-FFF2-40B4-BE49-F238E27FC236}">
                <a16:creationId xmlns:a16="http://schemas.microsoft.com/office/drawing/2014/main" id="{694855BF-6438-4E73-8480-914B29E71B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70" name="CasellaDiTesto 9">
            <a:extLst>
              <a:ext uri="{FF2B5EF4-FFF2-40B4-BE49-F238E27FC236}">
                <a16:creationId xmlns:a16="http://schemas.microsoft.com/office/drawing/2014/main" id="{08F6260C-19B0-4C0E-AF9A-BC8F6461E0DC}"/>
              </a:ext>
            </a:extLst>
          </p:cNvPr>
          <p:cNvSpPr txBox="1">
            <a:spLocks noChangeArrowheads="1"/>
          </p:cNvSpPr>
          <p:nvPr/>
        </p:nvSpPr>
        <p:spPr bwMode="auto">
          <a:xfrm>
            <a:off x="7339534" y="1797318"/>
            <a:ext cx="4586972"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dirty="0">
                <a:latin typeface="Century Gothic" panose="020B0502020202020204" pitchFamily="34" charset="0"/>
              </a:rPr>
              <a:t>Il ritardo nei tempi di pagamento da parte dei clienti della Sua impresa, negli ultimi sei mesi, rispetto ai sei mesi precedenti, è migliorato, rimasto invariato, peggiorato?</a:t>
            </a:r>
            <a:endParaRPr lang="it-IT" altLang="it-IT" sz="1300" b="0" dirty="0">
              <a:solidFill>
                <a:schemeClr val="accent2"/>
              </a:solidFill>
              <a:latin typeface="Century Gothic" panose="020B0502020202020204" pitchFamily="34" charset="0"/>
            </a:endParaRPr>
          </a:p>
        </p:txBody>
      </p:sp>
      <p:cxnSp>
        <p:nvCxnSpPr>
          <p:cNvPr id="72" name="Connettore diritto 71">
            <a:extLst>
              <a:ext uri="{FF2B5EF4-FFF2-40B4-BE49-F238E27FC236}">
                <a16:creationId xmlns:a16="http://schemas.microsoft.com/office/drawing/2014/main" id="{846F0ECE-5A92-432A-8D04-5F93715A5FA2}"/>
              </a:ext>
            </a:extLst>
          </p:cNvPr>
          <p:cNvCxnSpPr/>
          <p:nvPr/>
        </p:nvCxnSpPr>
        <p:spPr bwMode="auto">
          <a:xfrm>
            <a:off x="2511751"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73" name="Rettangolo 72">
            <a:extLst>
              <a:ext uri="{FF2B5EF4-FFF2-40B4-BE49-F238E27FC236}">
                <a16:creationId xmlns:a16="http://schemas.microsoft.com/office/drawing/2014/main" id="{7F320A32-5B41-40DD-BA7F-D602A574CC3E}"/>
              </a:ext>
            </a:extLst>
          </p:cNvPr>
          <p:cNvSpPr/>
          <p:nvPr/>
        </p:nvSpPr>
        <p:spPr>
          <a:xfrm>
            <a:off x="1478071" y="2534707"/>
            <a:ext cx="1044697" cy="246221"/>
          </a:xfrm>
          <a:prstGeom prst="rect">
            <a:avLst/>
          </a:prstGeom>
        </p:spPr>
        <p:txBody>
          <a:bodyPr wrap="square">
            <a:spAutoFit/>
          </a:bodyPr>
          <a:lstStyle/>
          <a:p>
            <a:pPr algn="r"/>
            <a:r>
              <a:rPr lang="it-IT" sz="1000" i="1" dirty="0" err="1">
                <a:solidFill>
                  <a:schemeClr val="tx2">
                    <a:lumMod val="65000"/>
                    <a:lumOff val="35000"/>
                  </a:schemeClr>
                </a:solidFill>
                <a:latin typeface="Century Gothic" panose="020B0502020202020204" pitchFamily="34" charset="0"/>
              </a:rPr>
              <a:t>Pre</a:t>
            </a:r>
            <a:r>
              <a:rPr lang="it-IT" sz="1000" i="1" dirty="0">
                <a:solidFill>
                  <a:schemeClr val="tx2">
                    <a:lumMod val="65000"/>
                    <a:lumOff val="35000"/>
                  </a:schemeClr>
                </a:solidFill>
                <a:latin typeface="Century Gothic" panose="020B0502020202020204" pitchFamily="34" charset="0"/>
              </a:rPr>
              <a:t> lockdown</a:t>
            </a:r>
            <a:endParaRPr lang="it-IT" sz="700" i="1" dirty="0">
              <a:solidFill>
                <a:schemeClr val="tx2">
                  <a:lumMod val="65000"/>
                  <a:lumOff val="35000"/>
                </a:schemeClr>
              </a:solidFill>
              <a:latin typeface="Century Gothic" panose="020B0502020202020204" pitchFamily="34" charset="0"/>
            </a:endParaRPr>
          </a:p>
        </p:txBody>
      </p:sp>
      <p:sp>
        <p:nvSpPr>
          <p:cNvPr id="22" name="Text Box 49">
            <a:extLst>
              <a:ext uri="{FF2B5EF4-FFF2-40B4-BE49-F238E27FC236}">
                <a16:creationId xmlns:a16="http://schemas.microsoft.com/office/drawing/2014/main" id="{0261773C-6016-4C0D-968C-B23A9041218A}"/>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entury Gothic" panose="020B0502020202020204" pitchFamily="34" charset="0"/>
              </a:rPr>
              <a:t>Base campione: </a:t>
            </a:r>
            <a:r>
              <a:rPr lang="it-IT" altLang="it-IT" sz="900" b="0" dirty="0">
                <a:latin typeface="Century Gothic" panose="020B0502020202020204" pitchFamily="34" charset="0"/>
              </a:rPr>
              <a:t>430 casi. </a:t>
            </a:r>
            <a:r>
              <a:rPr lang="it-IT" altLang="ja-JP" sz="900" b="0" dirty="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entury Gothic" panose="020B0502020202020204" pitchFamily="34" charset="0"/>
              </a:rPr>
              <a:t>I dati sono riportati all’universo.	</a:t>
            </a:r>
            <a:endParaRPr lang="it-IT" altLang="it-IT" sz="900" dirty="0">
              <a:latin typeface="Century Gothic" panose="020B0502020202020204" pitchFamily="34" charset="0"/>
            </a:endParaRPr>
          </a:p>
        </p:txBody>
      </p:sp>
    </p:spTree>
    <p:extLst>
      <p:ext uri="{BB962C8B-B14F-4D97-AF65-F5344CB8AC3E}">
        <p14:creationId xmlns:p14="http://schemas.microsoft.com/office/powerpoint/2010/main" val="2754327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a:extLst>
              <a:ext uri="{FF2B5EF4-FFF2-40B4-BE49-F238E27FC236}">
                <a16:creationId xmlns:a16="http://schemas.microsoft.com/office/drawing/2014/main" id="{0AF8B6E8-AC27-4186-B701-5E582D9F4352}"/>
              </a:ext>
            </a:extLst>
          </p:cNvPr>
          <p:cNvSpPr/>
          <p:nvPr/>
        </p:nvSpPr>
        <p:spPr bwMode="auto">
          <a:xfrm>
            <a:off x="551384" y="2214495"/>
            <a:ext cx="8424935" cy="4086440"/>
          </a:xfrm>
          <a:prstGeom prst="rect">
            <a:avLst/>
          </a:prstGeom>
          <a:solidFill>
            <a:srgbClr val="F7F6F2"/>
          </a:solidFill>
          <a:ln w="12700" cap="flat" cmpd="sng" algn="ctr">
            <a:solidFill>
              <a:schemeClr val="tx2">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5" name="Immagine 4">
            <a:extLst>
              <a:ext uri="{FF2B5EF4-FFF2-40B4-BE49-F238E27FC236}">
                <a16:creationId xmlns:a16="http://schemas.microsoft.com/office/drawing/2014/main" id="{EB8EE793-E64E-4427-A3B3-9666AAB1018B}"/>
              </a:ext>
            </a:extLst>
          </p:cNvPr>
          <p:cNvPicPr>
            <a:picLocks noChangeAspect="1"/>
          </p:cNvPicPr>
          <p:nvPr/>
        </p:nvPicPr>
        <p:blipFill>
          <a:blip r:embed="rId3"/>
          <a:stretch>
            <a:fillRect/>
          </a:stretch>
        </p:blipFill>
        <p:spPr>
          <a:xfrm>
            <a:off x="390327" y="2073021"/>
            <a:ext cx="8605091" cy="4390413"/>
          </a:xfrm>
          <a:prstGeom prst="rect">
            <a:avLst/>
          </a:prstGeom>
        </p:spPr>
      </p:pic>
      <p:sp>
        <p:nvSpPr>
          <p:cNvPr id="18" name="CasellaDiTesto 17">
            <a:extLst>
              <a:ext uri="{FF2B5EF4-FFF2-40B4-BE49-F238E27FC236}">
                <a16:creationId xmlns:a16="http://schemas.microsoft.com/office/drawing/2014/main" id="{E35ACF0B-61E7-4BBD-A8DA-F38BBF74B4DD}"/>
              </a:ext>
            </a:extLst>
          </p:cNvPr>
          <p:cNvSpPr txBox="1"/>
          <p:nvPr/>
        </p:nvSpPr>
        <p:spPr>
          <a:xfrm>
            <a:off x="407368" y="1789125"/>
            <a:ext cx="6077944" cy="569387"/>
          </a:xfrm>
          <a:prstGeom prst="rect">
            <a:avLst/>
          </a:prstGeom>
          <a:solidFill>
            <a:schemeClr val="bg1">
              <a:lumMod val="85000"/>
            </a:schemeClr>
          </a:solidFill>
          <a:ln>
            <a:solidFill>
              <a:schemeClr val="tx2">
                <a:lumMod val="65000"/>
                <a:lumOff val="35000"/>
              </a:schemeClr>
            </a:solidFill>
          </a:ln>
        </p:spPr>
        <p:txBody>
          <a:bodyPr wrap="square" rtlCol="0">
            <a:spAutoFit/>
          </a:bodyPr>
          <a:lstStyle/>
          <a:p>
            <a:r>
              <a:rPr lang="it-IT" sz="1800" b="1">
                <a:latin typeface="Century Gothic" panose="020B0502020202020204" pitchFamily="34" charset="0"/>
              </a:rPr>
              <a:t>Andamento dei contagi da COVID-19 in Italia</a:t>
            </a:r>
            <a:br>
              <a:rPr lang="it-IT" sz="1800" b="1">
                <a:latin typeface="Century Gothic" panose="020B0502020202020204" pitchFamily="34" charset="0"/>
              </a:rPr>
            </a:br>
            <a:r>
              <a:rPr lang="it-IT" sz="1300" b="0" i="1">
                <a:latin typeface="Century Gothic" panose="020B0502020202020204" pitchFamily="34" charset="0"/>
              </a:rPr>
              <a:t>(Curva dei casi registrati in Italia - Aggiornamento al 24 Marzo 2021)</a:t>
            </a:r>
          </a:p>
        </p:txBody>
      </p:sp>
      <p:pic>
        <p:nvPicPr>
          <p:cNvPr id="26" name="Immagine 25">
            <a:extLst>
              <a:ext uri="{FF2B5EF4-FFF2-40B4-BE49-F238E27FC236}">
                <a16:creationId xmlns:a16="http://schemas.microsoft.com/office/drawing/2014/main" id="{95B8D773-CCCD-49E0-9261-373056360C6B}"/>
              </a:ext>
            </a:extLst>
          </p:cNvPr>
          <p:cNvPicPr>
            <a:picLocks noChangeAspect="1"/>
          </p:cNvPicPr>
          <p:nvPr/>
        </p:nvPicPr>
        <p:blipFill>
          <a:blip r:embed="rId4"/>
          <a:stretch>
            <a:fillRect/>
          </a:stretch>
        </p:blipFill>
        <p:spPr>
          <a:xfrm>
            <a:off x="6391141" y="1700808"/>
            <a:ext cx="778692" cy="778692"/>
          </a:xfrm>
          <a:prstGeom prst="rect">
            <a:avLst/>
          </a:prstGeom>
        </p:spPr>
      </p:pic>
      <p:sp>
        <p:nvSpPr>
          <p:cNvPr id="27" name="CasellaDiTesto 26">
            <a:extLst>
              <a:ext uri="{FF2B5EF4-FFF2-40B4-BE49-F238E27FC236}">
                <a16:creationId xmlns:a16="http://schemas.microsoft.com/office/drawing/2014/main" id="{1FA0FAB1-51AF-4618-A7B9-025A4535F6B8}"/>
              </a:ext>
            </a:extLst>
          </p:cNvPr>
          <p:cNvSpPr txBox="1"/>
          <p:nvPr/>
        </p:nvSpPr>
        <p:spPr>
          <a:xfrm>
            <a:off x="9299229" y="2636912"/>
            <a:ext cx="2197371" cy="3297185"/>
          </a:xfrm>
          <a:prstGeom prst="rect">
            <a:avLst/>
          </a:prstGeom>
          <a:noFill/>
        </p:spPr>
        <p:txBody>
          <a:bodyPr wrap="square" rtlCol="0">
            <a:spAutoFit/>
          </a:bodyPr>
          <a:lstStyle/>
          <a:p>
            <a:pPr>
              <a:lnSpc>
                <a:spcPct val="110000"/>
              </a:lnSpc>
              <a:spcBef>
                <a:spcPts val="600"/>
              </a:spcBef>
            </a:pPr>
            <a:r>
              <a:rPr lang="it-IT" sz="2800" b="1" u="sng">
                <a:latin typeface="Century Gothic" panose="020B0502020202020204" pitchFamily="34" charset="0"/>
              </a:rPr>
              <a:t>Casi in Italia</a:t>
            </a:r>
            <a:r>
              <a:rPr lang="it-IT" sz="2800" b="1">
                <a:latin typeface="Century Gothic" panose="020B0502020202020204" pitchFamily="34" charset="0"/>
              </a:rPr>
              <a:t>:         </a:t>
            </a:r>
            <a:r>
              <a:rPr lang="it-IT" sz="2800">
                <a:solidFill>
                  <a:srgbClr val="C00000"/>
                </a:solidFill>
                <a:latin typeface="Century Gothic" panose="020B0502020202020204" pitchFamily="34" charset="0"/>
              </a:rPr>
              <a:t>3</a:t>
            </a:r>
            <a:r>
              <a:rPr lang="it-IT" sz="2800" b="1">
                <a:solidFill>
                  <a:srgbClr val="C00000"/>
                </a:solidFill>
                <a:latin typeface="Century Gothic" panose="020B0502020202020204" pitchFamily="34" charset="0"/>
              </a:rPr>
              <a:t>,4 mln</a:t>
            </a:r>
          </a:p>
          <a:p>
            <a:pPr>
              <a:lnSpc>
                <a:spcPct val="110000"/>
              </a:lnSpc>
              <a:spcBef>
                <a:spcPts val="600"/>
              </a:spcBef>
            </a:pPr>
            <a:endParaRPr lang="it-IT" sz="1000" u="sng">
              <a:latin typeface="Century Gothic" panose="020B0502020202020204" pitchFamily="34" charset="0"/>
            </a:endParaRPr>
          </a:p>
          <a:p>
            <a:pPr>
              <a:lnSpc>
                <a:spcPct val="110000"/>
              </a:lnSpc>
              <a:spcBef>
                <a:spcPts val="600"/>
              </a:spcBef>
            </a:pPr>
            <a:r>
              <a:rPr lang="it-IT" sz="2800" u="sng">
                <a:latin typeface="Century Gothic" panose="020B0502020202020204" pitchFamily="34" charset="0"/>
              </a:rPr>
              <a:t>Decessi in Italia</a:t>
            </a:r>
            <a:r>
              <a:rPr lang="it-IT" sz="2800">
                <a:latin typeface="Century Gothic" panose="020B0502020202020204" pitchFamily="34" charset="0"/>
              </a:rPr>
              <a:t>: </a:t>
            </a:r>
          </a:p>
          <a:p>
            <a:pPr>
              <a:lnSpc>
                <a:spcPct val="110000"/>
              </a:lnSpc>
              <a:spcBef>
                <a:spcPts val="600"/>
              </a:spcBef>
            </a:pPr>
            <a:r>
              <a:rPr lang="it-IT" sz="2800">
                <a:solidFill>
                  <a:srgbClr val="C00000"/>
                </a:solidFill>
                <a:latin typeface="Century Gothic" panose="020B0502020202020204" pitchFamily="34" charset="0"/>
              </a:rPr>
              <a:t>106 mila</a:t>
            </a:r>
            <a:endParaRPr lang="it-IT" sz="1800" b="0">
              <a:solidFill>
                <a:srgbClr val="C00000"/>
              </a:solidFill>
              <a:latin typeface="Century Gothic" panose="020B0502020202020204" pitchFamily="34" charset="0"/>
            </a:endParaRPr>
          </a:p>
        </p:txBody>
      </p:sp>
      <p:sp>
        <p:nvSpPr>
          <p:cNvPr id="25" name="CasellaDiTesto 24">
            <a:extLst>
              <a:ext uri="{FF2B5EF4-FFF2-40B4-BE49-F238E27FC236}">
                <a16:creationId xmlns:a16="http://schemas.microsoft.com/office/drawing/2014/main" id="{B6571713-FD54-4F0E-9242-44B220C3FEE1}"/>
              </a:ext>
            </a:extLst>
          </p:cNvPr>
          <p:cNvSpPr txBox="1"/>
          <p:nvPr/>
        </p:nvSpPr>
        <p:spPr>
          <a:xfrm>
            <a:off x="3608953" y="2832598"/>
            <a:ext cx="2075672" cy="676595"/>
          </a:xfrm>
          <a:prstGeom prst="rect">
            <a:avLst/>
          </a:prstGeom>
          <a:solidFill>
            <a:srgbClr val="C00000"/>
          </a:solidFill>
          <a:ln>
            <a:noFill/>
          </a:ln>
        </p:spPr>
        <p:txBody>
          <a:bodyPr wrap="square" rtlCol="0">
            <a:spAutoFit/>
          </a:bodyPr>
          <a:lstStyle/>
          <a:p>
            <a:pPr>
              <a:lnSpc>
                <a:spcPct val="110000"/>
              </a:lnSpc>
              <a:spcBef>
                <a:spcPts val="600"/>
              </a:spcBef>
            </a:pPr>
            <a:r>
              <a:rPr lang="it-IT" sz="1800" b="1" dirty="0">
                <a:solidFill>
                  <a:schemeClr val="bg1"/>
                </a:solidFill>
                <a:latin typeface="Century Gothic" panose="020B0502020202020204" pitchFamily="34" charset="0"/>
              </a:rPr>
              <a:t>Seconda ondata di contagi</a:t>
            </a:r>
            <a:endParaRPr lang="it-IT" sz="1200" b="0" dirty="0">
              <a:solidFill>
                <a:schemeClr val="bg1"/>
              </a:solidFill>
              <a:latin typeface="Century Gothic" panose="020B0502020202020204" pitchFamily="34" charset="0"/>
            </a:endParaRPr>
          </a:p>
        </p:txBody>
      </p:sp>
      <p:sp>
        <p:nvSpPr>
          <p:cNvPr id="2" name="Titolo 1">
            <a:extLst>
              <a:ext uri="{FF2B5EF4-FFF2-40B4-BE49-F238E27FC236}">
                <a16:creationId xmlns:a16="http://schemas.microsoft.com/office/drawing/2014/main" id="{FFFAB96E-4735-45D5-9A20-4E842BD0D8D6}"/>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Diffusione del </a:t>
            </a:r>
            <a:r>
              <a:rPr lang="it-IT" sz="2200" dirty="0">
                <a:solidFill>
                  <a:srgbClr val="203864"/>
                </a:solidFill>
                <a:latin typeface="Century Gothic" panose="020B0502020202020204" pitchFamily="34" charset="0"/>
                <a:cs typeface="Arial"/>
              </a:rPr>
              <a:t>COVID-19</a:t>
            </a:r>
            <a:r>
              <a:rPr lang="it-IT" sz="2200" dirty="0">
                <a:solidFill>
                  <a:srgbClr val="203864"/>
                </a:solidFill>
                <a:latin typeface="Century Gothic" panose="020B0502020202020204" pitchFamily="34" charset="0"/>
                <a:ea typeface="+mj-ea"/>
                <a:cs typeface="Arial"/>
              </a:rPr>
              <a:t> in Italia | </a:t>
            </a:r>
            <a:r>
              <a:rPr lang="it-IT" sz="2200" dirty="0">
                <a:latin typeface="Century Gothic" panose="020B0502020202020204" pitchFamily="34" charset="0"/>
                <a:cs typeface="Arial"/>
              </a:rPr>
              <a:t>La pandemia da COVID-19 ha segnato in modo profondo il 2020 in Italia. Siamo ormai arrivati alla terza ondata di contagi, ad un anno dall’esplosione dell’emergenza nella scorsa primavera.</a:t>
            </a:r>
            <a:endParaRPr lang="it-IT" sz="2200" dirty="0">
              <a:latin typeface="Century Gothic" panose="020B0502020202020204" pitchFamily="34" charset="0"/>
              <a:ea typeface="+mj-ea"/>
              <a:cs typeface="Arial"/>
            </a:endParaRPr>
          </a:p>
        </p:txBody>
      </p:sp>
      <p:sp>
        <p:nvSpPr>
          <p:cNvPr id="4" name="Rettangolo 93">
            <a:extLst>
              <a:ext uri="{FF2B5EF4-FFF2-40B4-BE49-F238E27FC236}">
                <a16:creationId xmlns:a16="http://schemas.microsoft.com/office/drawing/2014/main" id="{07D11A5E-7BF0-401D-B0EC-3E19A80F0D97}"/>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a:t>
            </a:r>
            <a:r>
              <a:rPr lang="it-IT" sz="1000" b="0" err="1">
                <a:latin typeface="Century Gothic" panose="020B0502020202020204" pitchFamily="34" charset="0"/>
              </a:rPr>
              <a:t>Research</a:t>
            </a:r>
            <a:r>
              <a:rPr lang="it-IT" sz="1000" b="0">
                <a:latin typeface="Century Gothic" panose="020B0502020202020204" pitchFamily="34" charset="0"/>
              </a:rPr>
              <a:t> su dati GEDI Visual.</a:t>
            </a:r>
            <a:endParaRPr lang="it-IT" sz="1000" b="0" i="1">
              <a:latin typeface="Century Gothic" panose="020B0502020202020204" pitchFamily="34" charset="0"/>
            </a:endParaRPr>
          </a:p>
        </p:txBody>
      </p:sp>
      <p:cxnSp>
        <p:nvCxnSpPr>
          <p:cNvPr id="23" name="Connettore 2 22">
            <a:extLst>
              <a:ext uri="{FF2B5EF4-FFF2-40B4-BE49-F238E27FC236}">
                <a16:creationId xmlns:a16="http://schemas.microsoft.com/office/drawing/2014/main" id="{7AA10B0D-AECA-4A74-98C0-21B9BA51543B}"/>
              </a:ext>
            </a:extLst>
          </p:cNvPr>
          <p:cNvCxnSpPr>
            <a:cxnSpLocks/>
          </p:cNvCxnSpPr>
          <p:nvPr/>
        </p:nvCxnSpPr>
        <p:spPr bwMode="auto">
          <a:xfrm flipV="1">
            <a:off x="7573741" y="4582293"/>
            <a:ext cx="567339" cy="98906"/>
          </a:xfrm>
          <a:prstGeom prst="straightConnector1">
            <a:avLst/>
          </a:prstGeom>
          <a:noFill/>
          <a:ln w="44450" cap="flat" cmpd="sng" algn="ctr">
            <a:solidFill>
              <a:srgbClr val="C00000"/>
            </a:solidFill>
            <a:prstDash val="solid"/>
            <a:round/>
            <a:headEnd type="none" w="med" len="med"/>
            <a:tailEnd type="triangle" w="lg" len="med"/>
          </a:ln>
          <a:effectLst/>
        </p:spPr>
      </p:cxnSp>
      <p:cxnSp>
        <p:nvCxnSpPr>
          <p:cNvPr id="21" name="Connettore diritto 20">
            <a:extLst>
              <a:ext uri="{FF2B5EF4-FFF2-40B4-BE49-F238E27FC236}">
                <a16:creationId xmlns:a16="http://schemas.microsoft.com/office/drawing/2014/main" id="{A4153899-0FF4-4DDF-ADE8-72564B784925}"/>
              </a:ext>
            </a:extLst>
          </p:cNvPr>
          <p:cNvCxnSpPr>
            <a:cxnSpLocks/>
          </p:cNvCxnSpPr>
          <p:nvPr/>
        </p:nvCxnSpPr>
        <p:spPr bwMode="auto">
          <a:xfrm flipH="1">
            <a:off x="1252064" y="2653221"/>
            <a:ext cx="1188" cy="3312000"/>
          </a:xfrm>
          <a:prstGeom prst="line">
            <a:avLst/>
          </a:prstGeom>
          <a:noFill/>
          <a:ln w="12700" cap="flat" cmpd="sng" algn="ctr">
            <a:solidFill>
              <a:schemeClr val="bg1">
                <a:lumMod val="50000"/>
              </a:schemeClr>
            </a:solidFill>
            <a:prstDash val="sysDash"/>
            <a:round/>
            <a:headEnd type="none" w="med" len="med"/>
            <a:tailEnd type="none" w="med" len="med"/>
          </a:ln>
          <a:effectLst/>
        </p:spPr>
      </p:cxnSp>
      <p:cxnSp>
        <p:nvCxnSpPr>
          <p:cNvPr id="37" name="Connettore diritto 36">
            <a:extLst>
              <a:ext uri="{FF2B5EF4-FFF2-40B4-BE49-F238E27FC236}">
                <a16:creationId xmlns:a16="http://schemas.microsoft.com/office/drawing/2014/main" id="{5693F9CC-081B-48FE-B2F9-66F546884AF1}"/>
              </a:ext>
            </a:extLst>
          </p:cNvPr>
          <p:cNvCxnSpPr>
            <a:cxnSpLocks/>
          </p:cNvCxnSpPr>
          <p:nvPr/>
        </p:nvCxnSpPr>
        <p:spPr bwMode="auto">
          <a:xfrm>
            <a:off x="1721793" y="2653221"/>
            <a:ext cx="105" cy="3312000"/>
          </a:xfrm>
          <a:prstGeom prst="line">
            <a:avLst/>
          </a:prstGeom>
          <a:noFill/>
          <a:ln w="12700" cap="flat" cmpd="sng" algn="ctr">
            <a:solidFill>
              <a:schemeClr val="bg1">
                <a:lumMod val="50000"/>
              </a:schemeClr>
            </a:solidFill>
            <a:prstDash val="sysDash"/>
            <a:round/>
            <a:headEnd type="none" w="med" len="med"/>
            <a:tailEnd type="none" w="med" len="med"/>
          </a:ln>
          <a:effectLst/>
        </p:spPr>
      </p:cxnSp>
      <p:cxnSp>
        <p:nvCxnSpPr>
          <p:cNvPr id="38" name="Connettore diritto 37">
            <a:extLst>
              <a:ext uri="{FF2B5EF4-FFF2-40B4-BE49-F238E27FC236}">
                <a16:creationId xmlns:a16="http://schemas.microsoft.com/office/drawing/2014/main" id="{AD6DE846-261A-4719-8D7A-52685A458D5B}"/>
              </a:ext>
            </a:extLst>
          </p:cNvPr>
          <p:cNvCxnSpPr>
            <a:cxnSpLocks/>
          </p:cNvCxnSpPr>
          <p:nvPr/>
        </p:nvCxnSpPr>
        <p:spPr bwMode="auto">
          <a:xfrm flipH="1">
            <a:off x="3224986" y="2653221"/>
            <a:ext cx="24396" cy="3312000"/>
          </a:xfrm>
          <a:prstGeom prst="line">
            <a:avLst/>
          </a:prstGeom>
          <a:noFill/>
          <a:ln w="12700" cap="flat" cmpd="sng" algn="ctr">
            <a:solidFill>
              <a:schemeClr val="bg1">
                <a:lumMod val="50000"/>
              </a:schemeClr>
            </a:solidFill>
            <a:prstDash val="sysDash"/>
            <a:round/>
            <a:headEnd type="none" w="med" len="med"/>
            <a:tailEnd type="none" w="med" len="med"/>
          </a:ln>
          <a:effectLst/>
        </p:spPr>
      </p:cxnSp>
      <p:cxnSp>
        <p:nvCxnSpPr>
          <p:cNvPr id="39" name="Connettore diritto 38">
            <a:extLst>
              <a:ext uri="{FF2B5EF4-FFF2-40B4-BE49-F238E27FC236}">
                <a16:creationId xmlns:a16="http://schemas.microsoft.com/office/drawing/2014/main" id="{E217F186-1537-4240-853E-4D2F4AA31B5B}"/>
              </a:ext>
            </a:extLst>
          </p:cNvPr>
          <p:cNvCxnSpPr>
            <a:cxnSpLocks/>
          </p:cNvCxnSpPr>
          <p:nvPr/>
        </p:nvCxnSpPr>
        <p:spPr bwMode="auto">
          <a:xfrm flipH="1">
            <a:off x="2295061" y="2653221"/>
            <a:ext cx="16242" cy="3312000"/>
          </a:xfrm>
          <a:prstGeom prst="line">
            <a:avLst/>
          </a:prstGeom>
          <a:noFill/>
          <a:ln w="12700" cap="flat" cmpd="sng" algn="ctr">
            <a:solidFill>
              <a:schemeClr val="bg1">
                <a:lumMod val="50000"/>
              </a:schemeClr>
            </a:solidFill>
            <a:prstDash val="sysDash"/>
            <a:round/>
            <a:headEnd type="none" w="med" len="med"/>
            <a:tailEnd type="none" w="med" len="med"/>
          </a:ln>
          <a:effectLst/>
        </p:spPr>
      </p:cxnSp>
      <p:cxnSp>
        <p:nvCxnSpPr>
          <p:cNvPr id="40" name="Connettore diritto 39">
            <a:extLst>
              <a:ext uri="{FF2B5EF4-FFF2-40B4-BE49-F238E27FC236}">
                <a16:creationId xmlns:a16="http://schemas.microsoft.com/office/drawing/2014/main" id="{148CF638-CB2C-4693-BA3D-846E012BAB02}"/>
              </a:ext>
            </a:extLst>
          </p:cNvPr>
          <p:cNvCxnSpPr>
            <a:cxnSpLocks/>
          </p:cNvCxnSpPr>
          <p:nvPr/>
        </p:nvCxnSpPr>
        <p:spPr bwMode="auto">
          <a:xfrm>
            <a:off x="6528048" y="2642550"/>
            <a:ext cx="0" cy="3312000"/>
          </a:xfrm>
          <a:prstGeom prst="line">
            <a:avLst/>
          </a:prstGeom>
          <a:noFill/>
          <a:ln w="12700" cap="flat" cmpd="sng" algn="ctr">
            <a:solidFill>
              <a:schemeClr val="bg1">
                <a:lumMod val="50000"/>
              </a:schemeClr>
            </a:solidFill>
            <a:prstDash val="sysDash"/>
            <a:round/>
            <a:headEnd type="none" w="med" len="med"/>
            <a:tailEnd type="none" w="med" len="med"/>
          </a:ln>
          <a:effectLst/>
        </p:spPr>
      </p:cxnSp>
      <p:sp>
        <p:nvSpPr>
          <p:cNvPr id="41" name="CasellaDiTesto 40">
            <a:extLst>
              <a:ext uri="{FF2B5EF4-FFF2-40B4-BE49-F238E27FC236}">
                <a16:creationId xmlns:a16="http://schemas.microsoft.com/office/drawing/2014/main" id="{EE479C56-D779-43F7-9689-7B1EE4228E15}"/>
              </a:ext>
            </a:extLst>
          </p:cNvPr>
          <p:cNvSpPr txBox="1"/>
          <p:nvPr/>
        </p:nvSpPr>
        <p:spPr>
          <a:xfrm>
            <a:off x="2272539" y="2830070"/>
            <a:ext cx="745503" cy="215444"/>
          </a:xfrm>
          <a:prstGeom prst="rect">
            <a:avLst/>
          </a:prstGeom>
          <a:noFill/>
        </p:spPr>
        <p:txBody>
          <a:bodyPr wrap="square" rtlCol="0">
            <a:spAutoFit/>
          </a:bodyPr>
          <a:lstStyle/>
          <a:p>
            <a:endParaRPr lang="it-IT"/>
          </a:p>
        </p:txBody>
      </p:sp>
      <p:sp>
        <p:nvSpPr>
          <p:cNvPr id="53" name="CasellaDiTesto 52">
            <a:extLst>
              <a:ext uri="{FF2B5EF4-FFF2-40B4-BE49-F238E27FC236}">
                <a16:creationId xmlns:a16="http://schemas.microsoft.com/office/drawing/2014/main" id="{0F05278A-7567-4F83-AE6C-7A53A77570B0}"/>
              </a:ext>
            </a:extLst>
          </p:cNvPr>
          <p:cNvSpPr txBox="1"/>
          <p:nvPr/>
        </p:nvSpPr>
        <p:spPr>
          <a:xfrm rot="16200000">
            <a:off x="5025194" y="4573478"/>
            <a:ext cx="2769802" cy="215444"/>
          </a:xfrm>
          <a:prstGeom prst="rect">
            <a:avLst/>
          </a:prstGeom>
          <a:noFill/>
        </p:spPr>
        <p:txBody>
          <a:bodyPr wrap="square" rtlCol="0">
            <a:spAutoFit/>
          </a:bodyPr>
          <a:lstStyle/>
          <a:p>
            <a:r>
              <a:rPr lang="it-IT">
                <a:solidFill>
                  <a:schemeClr val="bg1">
                    <a:lumMod val="50000"/>
                  </a:schemeClr>
                </a:solidFill>
                <a:latin typeface="Century Gothic" panose="020B0502020202020204" pitchFamily="34" charset="0"/>
              </a:rPr>
              <a:t>DECRETO COLORI REGIONI</a:t>
            </a:r>
          </a:p>
        </p:txBody>
      </p:sp>
      <p:sp>
        <p:nvSpPr>
          <p:cNvPr id="54" name="CasellaDiTesto 53">
            <a:extLst>
              <a:ext uri="{FF2B5EF4-FFF2-40B4-BE49-F238E27FC236}">
                <a16:creationId xmlns:a16="http://schemas.microsoft.com/office/drawing/2014/main" id="{8DE92C71-5922-412E-8B54-223C86381F5A}"/>
              </a:ext>
            </a:extLst>
          </p:cNvPr>
          <p:cNvSpPr txBox="1"/>
          <p:nvPr/>
        </p:nvSpPr>
        <p:spPr>
          <a:xfrm rot="16200000">
            <a:off x="1722478" y="3994699"/>
            <a:ext cx="2769802" cy="215444"/>
          </a:xfrm>
          <a:prstGeom prst="rect">
            <a:avLst/>
          </a:prstGeom>
          <a:noFill/>
        </p:spPr>
        <p:txBody>
          <a:bodyPr wrap="square" rtlCol="0">
            <a:spAutoFit/>
          </a:bodyPr>
          <a:lstStyle/>
          <a:p>
            <a:r>
              <a:rPr lang="it-IT">
                <a:solidFill>
                  <a:schemeClr val="bg1">
                    <a:lumMod val="50000"/>
                  </a:schemeClr>
                </a:solidFill>
                <a:latin typeface="Century Gothic" panose="020B0502020202020204" pitchFamily="34" charset="0"/>
              </a:rPr>
              <a:t>MOBILITA FRA REGIONI</a:t>
            </a:r>
          </a:p>
        </p:txBody>
      </p:sp>
      <p:sp>
        <p:nvSpPr>
          <p:cNvPr id="55" name="CasellaDiTesto 54">
            <a:extLst>
              <a:ext uri="{FF2B5EF4-FFF2-40B4-BE49-F238E27FC236}">
                <a16:creationId xmlns:a16="http://schemas.microsoft.com/office/drawing/2014/main" id="{19165618-085A-4688-A13E-BFA9FB2802AC}"/>
              </a:ext>
            </a:extLst>
          </p:cNvPr>
          <p:cNvSpPr txBox="1"/>
          <p:nvPr/>
        </p:nvSpPr>
        <p:spPr>
          <a:xfrm rot="16200000">
            <a:off x="780066" y="3714376"/>
            <a:ext cx="2769802" cy="215444"/>
          </a:xfrm>
          <a:prstGeom prst="rect">
            <a:avLst/>
          </a:prstGeom>
          <a:noFill/>
        </p:spPr>
        <p:txBody>
          <a:bodyPr wrap="square" rtlCol="0">
            <a:spAutoFit/>
          </a:bodyPr>
          <a:lstStyle/>
          <a:p>
            <a:r>
              <a:rPr lang="it-IT">
                <a:solidFill>
                  <a:schemeClr val="bg1">
                    <a:lumMod val="50000"/>
                  </a:schemeClr>
                </a:solidFill>
                <a:latin typeface="Century Gothic" panose="020B0502020202020204" pitchFamily="34" charset="0"/>
              </a:rPr>
              <a:t>DECRETO «FASE 2»</a:t>
            </a:r>
          </a:p>
        </p:txBody>
      </p:sp>
      <p:sp>
        <p:nvSpPr>
          <p:cNvPr id="56" name="CasellaDiTesto 55">
            <a:extLst>
              <a:ext uri="{FF2B5EF4-FFF2-40B4-BE49-F238E27FC236}">
                <a16:creationId xmlns:a16="http://schemas.microsoft.com/office/drawing/2014/main" id="{A8DF8582-CD04-4FEB-B917-CA50A27FAEAD}"/>
              </a:ext>
            </a:extLst>
          </p:cNvPr>
          <p:cNvSpPr txBox="1"/>
          <p:nvPr/>
        </p:nvSpPr>
        <p:spPr>
          <a:xfrm rot="16200000">
            <a:off x="97402" y="3578147"/>
            <a:ext cx="2769802" cy="215444"/>
          </a:xfrm>
          <a:prstGeom prst="rect">
            <a:avLst/>
          </a:prstGeom>
          <a:noFill/>
        </p:spPr>
        <p:txBody>
          <a:bodyPr wrap="square" rtlCol="0">
            <a:spAutoFit/>
          </a:bodyPr>
          <a:lstStyle/>
          <a:p>
            <a:r>
              <a:rPr lang="it-IT">
                <a:solidFill>
                  <a:schemeClr val="bg1">
                    <a:lumMod val="50000"/>
                  </a:schemeClr>
                </a:solidFill>
                <a:latin typeface="Century Gothic" panose="020B0502020202020204" pitchFamily="34" charset="0"/>
              </a:rPr>
              <a:t>DECRETO «CHIUDI ITALIA»</a:t>
            </a:r>
          </a:p>
        </p:txBody>
      </p:sp>
      <p:sp>
        <p:nvSpPr>
          <p:cNvPr id="57" name="CasellaDiTesto 56">
            <a:extLst>
              <a:ext uri="{FF2B5EF4-FFF2-40B4-BE49-F238E27FC236}">
                <a16:creationId xmlns:a16="http://schemas.microsoft.com/office/drawing/2014/main" id="{E46B65CD-E15C-4CE7-968A-BF8854881DB1}"/>
              </a:ext>
            </a:extLst>
          </p:cNvPr>
          <p:cNvSpPr txBox="1"/>
          <p:nvPr/>
        </p:nvSpPr>
        <p:spPr>
          <a:xfrm rot="16200000">
            <a:off x="-246858" y="3759264"/>
            <a:ext cx="2769802" cy="215444"/>
          </a:xfrm>
          <a:prstGeom prst="rect">
            <a:avLst/>
          </a:prstGeom>
          <a:noFill/>
        </p:spPr>
        <p:txBody>
          <a:bodyPr wrap="square" rtlCol="0">
            <a:spAutoFit/>
          </a:bodyPr>
          <a:lstStyle/>
          <a:p>
            <a:r>
              <a:rPr lang="it-IT">
                <a:solidFill>
                  <a:schemeClr val="bg1">
                    <a:lumMod val="50000"/>
                  </a:schemeClr>
                </a:solidFill>
                <a:latin typeface="Century Gothic" panose="020B0502020202020204" pitchFamily="34" charset="0"/>
              </a:rPr>
              <a:t>DECRETO «#IORESTOACASA»</a:t>
            </a:r>
          </a:p>
        </p:txBody>
      </p:sp>
      <p:cxnSp>
        <p:nvCxnSpPr>
          <p:cNvPr id="58" name="Connettore diritto 57">
            <a:extLst>
              <a:ext uri="{FF2B5EF4-FFF2-40B4-BE49-F238E27FC236}">
                <a16:creationId xmlns:a16="http://schemas.microsoft.com/office/drawing/2014/main" id="{C447CA37-3BC0-4A5A-87CC-BA843D5F4F1F}"/>
              </a:ext>
            </a:extLst>
          </p:cNvPr>
          <p:cNvCxnSpPr>
            <a:cxnSpLocks/>
          </p:cNvCxnSpPr>
          <p:nvPr/>
        </p:nvCxnSpPr>
        <p:spPr bwMode="auto">
          <a:xfrm flipH="1">
            <a:off x="7032103" y="2657197"/>
            <a:ext cx="1" cy="3308024"/>
          </a:xfrm>
          <a:prstGeom prst="line">
            <a:avLst/>
          </a:prstGeom>
          <a:noFill/>
          <a:ln w="12700" cap="flat" cmpd="sng" algn="ctr">
            <a:solidFill>
              <a:schemeClr val="bg1">
                <a:lumMod val="50000"/>
              </a:schemeClr>
            </a:solidFill>
            <a:prstDash val="sysDash"/>
            <a:round/>
            <a:headEnd type="none" w="med" len="med"/>
            <a:tailEnd type="none" w="med" len="med"/>
          </a:ln>
          <a:effectLst/>
        </p:spPr>
      </p:cxnSp>
      <p:sp>
        <p:nvSpPr>
          <p:cNvPr id="59" name="CasellaDiTesto 58">
            <a:extLst>
              <a:ext uri="{FF2B5EF4-FFF2-40B4-BE49-F238E27FC236}">
                <a16:creationId xmlns:a16="http://schemas.microsoft.com/office/drawing/2014/main" id="{0A10F701-F189-468C-93A0-342EF9CC0133}"/>
              </a:ext>
            </a:extLst>
          </p:cNvPr>
          <p:cNvSpPr txBox="1"/>
          <p:nvPr/>
        </p:nvSpPr>
        <p:spPr>
          <a:xfrm rot="16200000">
            <a:off x="5537858" y="2184231"/>
            <a:ext cx="2769802" cy="215444"/>
          </a:xfrm>
          <a:prstGeom prst="rect">
            <a:avLst/>
          </a:prstGeom>
          <a:noFill/>
        </p:spPr>
        <p:txBody>
          <a:bodyPr wrap="square" rtlCol="0">
            <a:spAutoFit/>
          </a:bodyPr>
          <a:lstStyle/>
          <a:p>
            <a:r>
              <a:rPr lang="it-IT">
                <a:solidFill>
                  <a:schemeClr val="bg1">
                    <a:lumMod val="50000"/>
                  </a:schemeClr>
                </a:solidFill>
                <a:latin typeface="Century Gothic" panose="020B0502020202020204" pitchFamily="34" charset="0"/>
              </a:rPr>
              <a:t>DECRETO NATALE</a:t>
            </a:r>
          </a:p>
        </p:txBody>
      </p:sp>
      <p:cxnSp>
        <p:nvCxnSpPr>
          <p:cNvPr id="28" name="Connettore 2 27">
            <a:extLst>
              <a:ext uri="{FF2B5EF4-FFF2-40B4-BE49-F238E27FC236}">
                <a16:creationId xmlns:a16="http://schemas.microsoft.com/office/drawing/2014/main" id="{688DA019-2805-4E6E-AD74-FB9BD8C06886}"/>
              </a:ext>
            </a:extLst>
          </p:cNvPr>
          <p:cNvCxnSpPr>
            <a:cxnSpLocks/>
          </p:cNvCxnSpPr>
          <p:nvPr/>
        </p:nvCxnSpPr>
        <p:spPr bwMode="auto">
          <a:xfrm flipV="1">
            <a:off x="5273447" y="3650667"/>
            <a:ext cx="424416" cy="1500799"/>
          </a:xfrm>
          <a:prstGeom prst="straightConnector1">
            <a:avLst/>
          </a:prstGeom>
          <a:noFill/>
          <a:ln w="44450" cap="flat" cmpd="sng" algn="ctr">
            <a:solidFill>
              <a:srgbClr val="C00000"/>
            </a:solidFill>
            <a:prstDash val="solid"/>
            <a:round/>
            <a:headEnd type="none" w="med" len="med"/>
            <a:tailEnd type="triangle" w="lg" len="med"/>
          </a:ln>
          <a:effectLst/>
        </p:spPr>
      </p:cxnSp>
      <p:cxnSp>
        <p:nvCxnSpPr>
          <p:cNvPr id="20" name="Connettore 2 19">
            <a:extLst>
              <a:ext uri="{FF2B5EF4-FFF2-40B4-BE49-F238E27FC236}">
                <a16:creationId xmlns:a16="http://schemas.microsoft.com/office/drawing/2014/main" id="{FCC277EA-465E-4AD1-A254-D2EE6B268B51}"/>
              </a:ext>
            </a:extLst>
          </p:cNvPr>
          <p:cNvCxnSpPr>
            <a:cxnSpLocks/>
          </p:cNvCxnSpPr>
          <p:nvPr/>
        </p:nvCxnSpPr>
        <p:spPr bwMode="auto">
          <a:xfrm>
            <a:off x="1800283" y="5482918"/>
            <a:ext cx="1630386" cy="280606"/>
          </a:xfrm>
          <a:prstGeom prst="straightConnector1">
            <a:avLst/>
          </a:prstGeom>
          <a:noFill/>
          <a:ln w="44450" cap="flat" cmpd="sng" algn="ctr">
            <a:solidFill>
              <a:srgbClr val="C00000"/>
            </a:solidFill>
            <a:prstDash val="solid"/>
            <a:round/>
            <a:headEnd type="none" w="med" len="med"/>
            <a:tailEnd type="triangle" w="lg" len="med"/>
          </a:ln>
          <a:effectLst/>
        </p:spPr>
      </p:cxnSp>
      <p:cxnSp>
        <p:nvCxnSpPr>
          <p:cNvPr id="6" name="Connettore 2 5">
            <a:extLst>
              <a:ext uri="{FF2B5EF4-FFF2-40B4-BE49-F238E27FC236}">
                <a16:creationId xmlns:a16="http://schemas.microsoft.com/office/drawing/2014/main" id="{79A09F42-CF98-48E2-BEBF-1205D0061C51}"/>
              </a:ext>
            </a:extLst>
          </p:cNvPr>
          <p:cNvCxnSpPr>
            <a:cxnSpLocks/>
          </p:cNvCxnSpPr>
          <p:nvPr/>
        </p:nvCxnSpPr>
        <p:spPr bwMode="auto">
          <a:xfrm flipV="1">
            <a:off x="810683" y="5346870"/>
            <a:ext cx="380412" cy="340660"/>
          </a:xfrm>
          <a:prstGeom prst="straightConnector1">
            <a:avLst/>
          </a:prstGeom>
          <a:noFill/>
          <a:ln w="44450" cap="flat" cmpd="sng" algn="ctr">
            <a:solidFill>
              <a:srgbClr val="C00000"/>
            </a:solidFill>
            <a:prstDash val="solid"/>
            <a:round/>
            <a:headEnd type="none" w="med" len="med"/>
            <a:tailEnd type="triangle" w="lg" len="med"/>
          </a:ln>
          <a:effectLst/>
        </p:spPr>
      </p:cxnSp>
      <p:cxnSp>
        <p:nvCxnSpPr>
          <p:cNvPr id="22" name="Connettore 2 21">
            <a:extLst>
              <a:ext uri="{FF2B5EF4-FFF2-40B4-BE49-F238E27FC236}">
                <a16:creationId xmlns:a16="http://schemas.microsoft.com/office/drawing/2014/main" id="{F0C9F69B-B1ED-4CCA-B66E-DCD057B7DF0A}"/>
              </a:ext>
            </a:extLst>
          </p:cNvPr>
          <p:cNvCxnSpPr>
            <a:cxnSpLocks/>
          </p:cNvCxnSpPr>
          <p:nvPr/>
        </p:nvCxnSpPr>
        <p:spPr bwMode="auto">
          <a:xfrm flipV="1">
            <a:off x="3619812" y="5435362"/>
            <a:ext cx="1477771" cy="281971"/>
          </a:xfrm>
          <a:prstGeom prst="straightConnector1">
            <a:avLst/>
          </a:prstGeom>
          <a:noFill/>
          <a:ln w="44450" cap="flat" cmpd="sng" algn="ctr">
            <a:solidFill>
              <a:srgbClr val="C00000"/>
            </a:solidFill>
            <a:prstDash val="solid"/>
            <a:round/>
            <a:headEnd type="none" w="med" len="med"/>
            <a:tailEnd type="triangle" w="lg" len="med"/>
          </a:ln>
          <a:effectLst/>
        </p:spPr>
      </p:cxnSp>
      <p:cxnSp>
        <p:nvCxnSpPr>
          <p:cNvPr id="19" name="Connettore 2 18">
            <a:extLst>
              <a:ext uri="{FF2B5EF4-FFF2-40B4-BE49-F238E27FC236}">
                <a16:creationId xmlns:a16="http://schemas.microsoft.com/office/drawing/2014/main" id="{FEB683D8-3B11-4477-A2D4-85515A6D270B}"/>
              </a:ext>
            </a:extLst>
          </p:cNvPr>
          <p:cNvCxnSpPr>
            <a:cxnSpLocks/>
          </p:cNvCxnSpPr>
          <p:nvPr/>
        </p:nvCxnSpPr>
        <p:spPr bwMode="auto">
          <a:xfrm>
            <a:off x="6278315" y="2981584"/>
            <a:ext cx="644444" cy="1188025"/>
          </a:xfrm>
          <a:prstGeom prst="straightConnector1">
            <a:avLst/>
          </a:prstGeom>
          <a:noFill/>
          <a:ln w="44450" cap="flat" cmpd="sng" algn="ctr">
            <a:solidFill>
              <a:srgbClr val="C00000"/>
            </a:solidFill>
            <a:prstDash val="solid"/>
            <a:round/>
            <a:headEnd type="none" w="med" len="med"/>
            <a:tailEnd type="triangle" w="lg" len="med"/>
          </a:ln>
          <a:effectLst/>
        </p:spPr>
      </p:cxnSp>
      <p:sp>
        <p:nvSpPr>
          <p:cNvPr id="24" name="CasellaDiTesto 23">
            <a:extLst>
              <a:ext uri="{FF2B5EF4-FFF2-40B4-BE49-F238E27FC236}">
                <a16:creationId xmlns:a16="http://schemas.microsoft.com/office/drawing/2014/main" id="{FF61B6B8-97FD-47C0-A02C-1FF69C018654}"/>
              </a:ext>
            </a:extLst>
          </p:cNvPr>
          <p:cNvSpPr txBox="1"/>
          <p:nvPr/>
        </p:nvSpPr>
        <p:spPr>
          <a:xfrm>
            <a:off x="1532753" y="2941196"/>
            <a:ext cx="1808130" cy="676595"/>
          </a:xfrm>
          <a:prstGeom prst="rect">
            <a:avLst/>
          </a:prstGeom>
          <a:solidFill>
            <a:srgbClr val="C00000"/>
          </a:solidFill>
          <a:ln>
            <a:noFill/>
          </a:ln>
        </p:spPr>
        <p:txBody>
          <a:bodyPr wrap="square" rtlCol="0">
            <a:spAutoFit/>
          </a:bodyPr>
          <a:lstStyle/>
          <a:p>
            <a:pPr>
              <a:lnSpc>
                <a:spcPct val="110000"/>
              </a:lnSpc>
              <a:spcBef>
                <a:spcPts val="600"/>
              </a:spcBef>
            </a:pPr>
            <a:r>
              <a:rPr lang="it-IT" sz="1800" b="1">
                <a:solidFill>
                  <a:schemeClr val="bg1"/>
                </a:solidFill>
                <a:latin typeface="Century Gothic" panose="020B0502020202020204" pitchFamily="34" charset="0"/>
              </a:rPr>
              <a:t>Prima ondata di contagi</a:t>
            </a:r>
            <a:endParaRPr lang="it-IT" sz="1200" b="0" i="1">
              <a:solidFill>
                <a:schemeClr val="bg1"/>
              </a:solidFill>
              <a:latin typeface="Century Gothic" panose="020B0502020202020204" pitchFamily="34" charset="0"/>
            </a:endParaRPr>
          </a:p>
        </p:txBody>
      </p:sp>
      <p:sp>
        <p:nvSpPr>
          <p:cNvPr id="60" name="CasellaDiTesto 59">
            <a:extLst>
              <a:ext uri="{FF2B5EF4-FFF2-40B4-BE49-F238E27FC236}">
                <a16:creationId xmlns:a16="http://schemas.microsoft.com/office/drawing/2014/main" id="{29978831-06EA-4965-912B-C02C29FCAD3A}"/>
              </a:ext>
            </a:extLst>
          </p:cNvPr>
          <p:cNvSpPr txBox="1"/>
          <p:nvPr/>
        </p:nvSpPr>
        <p:spPr>
          <a:xfrm>
            <a:off x="551384"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FEBBRAIO</a:t>
            </a:r>
          </a:p>
        </p:txBody>
      </p:sp>
      <p:sp>
        <p:nvSpPr>
          <p:cNvPr id="61" name="CasellaDiTesto 60">
            <a:extLst>
              <a:ext uri="{FF2B5EF4-FFF2-40B4-BE49-F238E27FC236}">
                <a16:creationId xmlns:a16="http://schemas.microsoft.com/office/drawing/2014/main" id="{BF066219-EDBF-4D87-9790-671DE8CC5AC7}"/>
              </a:ext>
            </a:extLst>
          </p:cNvPr>
          <p:cNvSpPr txBox="1"/>
          <p:nvPr/>
        </p:nvSpPr>
        <p:spPr>
          <a:xfrm>
            <a:off x="1146841"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MARZO</a:t>
            </a:r>
          </a:p>
        </p:txBody>
      </p:sp>
      <p:sp>
        <p:nvSpPr>
          <p:cNvPr id="62" name="CasellaDiTesto 61">
            <a:extLst>
              <a:ext uri="{FF2B5EF4-FFF2-40B4-BE49-F238E27FC236}">
                <a16:creationId xmlns:a16="http://schemas.microsoft.com/office/drawing/2014/main" id="{C7E52B15-7EB5-45A9-B1FB-25E7ECACB30C}"/>
              </a:ext>
            </a:extLst>
          </p:cNvPr>
          <p:cNvSpPr txBox="1"/>
          <p:nvPr/>
        </p:nvSpPr>
        <p:spPr>
          <a:xfrm>
            <a:off x="1742298"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APRILE</a:t>
            </a:r>
          </a:p>
        </p:txBody>
      </p:sp>
      <p:sp>
        <p:nvSpPr>
          <p:cNvPr id="63" name="CasellaDiTesto 62">
            <a:extLst>
              <a:ext uri="{FF2B5EF4-FFF2-40B4-BE49-F238E27FC236}">
                <a16:creationId xmlns:a16="http://schemas.microsoft.com/office/drawing/2014/main" id="{8C6980B9-2F69-4D07-A38D-3AFD5EF1269E}"/>
              </a:ext>
            </a:extLst>
          </p:cNvPr>
          <p:cNvSpPr txBox="1"/>
          <p:nvPr/>
        </p:nvSpPr>
        <p:spPr>
          <a:xfrm>
            <a:off x="2337755"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MAGGIO</a:t>
            </a:r>
          </a:p>
        </p:txBody>
      </p:sp>
      <p:sp>
        <p:nvSpPr>
          <p:cNvPr id="64" name="CasellaDiTesto 63">
            <a:extLst>
              <a:ext uri="{FF2B5EF4-FFF2-40B4-BE49-F238E27FC236}">
                <a16:creationId xmlns:a16="http://schemas.microsoft.com/office/drawing/2014/main" id="{47F04E8A-9139-4113-996B-F421027166AD}"/>
              </a:ext>
            </a:extLst>
          </p:cNvPr>
          <p:cNvSpPr txBox="1"/>
          <p:nvPr/>
        </p:nvSpPr>
        <p:spPr>
          <a:xfrm>
            <a:off x="2933212"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GIUGNO</a:t>
            </a:r>
          </a:p>
        </p:txBody>
      </p:sp>
      <p:sp>
        <p:nvSpPr>
          <p:cNvPr id="65" name="CasellaDiTesto 64">
            <a:extLst>
              <a:ext uri="{FF2B5EF4-FFF2-40B4-BE49-F238E27FC236}">
                <a16:creationId xmlns:a16="http://schemas.microsoft.com/office/drawing/2014/main" id="{20A49C92-B320-41F6-BDE2-98C27549E10D}"/>
              </a:ext>
            </a:extLst>
          </p:cNvPr>
          <p:cNvSpPr txBox="1"/>
          <p:nvPr/>
        </p:nvSpPr>
        <p:spPr>
          <a:xfrm>
            <a:off x="3528669"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LUGLIO</a:t>
            </a:r>
          </a:p>
        </p:txBody>
      </p:sp>
      <p:sp>
        <p:nvSpPr>
          <p:cNvPr id="66" name="CasellaDiTesto 65">
            <a:extLst>
              <a:ext uri="{FF2B5EF4-FFF2-40B4-BE49-F238E27FC236}">
                <a16:creationId xmlns:a16="http://schemas.microsoft.com/office/drawing/2014/main" id="{5C621B5A-C676-41C3-8D88-0341BBA61D85}"/>
              </a:ext>
            </a:extLst>
          </p:cNvPr>
          <p:cNvSpPr txBox="1"/>
          <p:nvPr/>
        </p:nvSpPr>
        <p:spPr>
          <a:xfrm>
            <a:off x="4124126"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AGOSTO</a:t>
            </a:r>
          </a:p>
        </p:txBody>
      </p:sp>
      <p:sp>
        <p:nvSpPr>
          <p:cNvPr id="67" name="CasellaDiTesto 66">
            <a:extLst>
              <a:ext uri="{FF2B5EF4-FFF2-40B4-BE49-F238E27FC236}">
                <a16:creationId xmlns:a16="http://schemas.microsoft.com/office/drawing/2014/main" id="{2305F881-90C9-4D1A-B05F-3A0F4E57ADCD}"/>
              </a:ext>
            </a:extLst>
          </p:cNvPr>
          <p:cNvSpPr txBox="1"/>
          <p:nvPr/>
        </p:nvSpPr>
        <p:spPr>
          <a:xfrm>
            <a:off x="4719583"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SETTEMBRE</a:t>
            </a:r>
          </a:p>
        </p:txBody>
      </p:sp>
      <p:sp>
        <p:nvSpPr>
          <p:cNvPr id="68" name="CasellaDiTesto 67">
            <a:extLst>
              <a:ext uri="{FF2B5EF4-FFF2-40B4-BE49-F238E27FC236}">
                <a16:creationId xmlns:a16="http://schemas.microsoft.com/office/drawing/2014/main" id="{9E5E0DBC-348E-41F9-8AED-BCDCE045F320}"/>
              </a:ext>
            </a:extLst>
          </p:cNvPr>
          <p:cNvSpPr txBox="1"/>
          <p:nvPr/>
        </p:nvSpPr>
        <p:spPr>
          <a:xfrm>
            <a:off x="5315040"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OTTOBRE</a:t>
            </a:r>
          </a:p>
        </p:txBody>
      </p:sp>
      <p:sp>
        <p:nvSpPr>
          <p:cNvPr id="69" name="CasellaDiTesto 68">
            <a:extLst>
              <a:ext uri="{FF2B5EF4-FFF2-40B4-BE49-F238E27FC236}">
                <a16:creationId xmlns:a16="http://schemas.microsoft.com/office/drawing/2014/main" id="{0B2353CD-BAD2-4A29-AD11-41AEA90BAECE}"/>
              </a:ext>
            </a:extLst>
          </p:cNvPr>
          <p:cNvSpPr txBox="1"/>
          <p:nvPr/>
        </p:nvSpPr>
        <p:spPr>
          <a:xfrm>
            <a:off x="5910497"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NOVEMBRE</a:t>
            </a:r>
          </a:p>
        </p:txBody>
      </p:sp>
      <p:sp>
        <p:nvSpPr>
          <p:cNvPr id="70" name="CasellaDiTesto 69">
            <a:extLst>
              <a:ext uri="{FF2B5EF4-FFF2-40B4-BE49-F238E27FC236}">
                <a16:creationId xmlns:a16="http://schemas.microsoft.com/office/drawing/2014/main" id="{39F0D005-5E9E-4908-82D5-BA6D65C15320}"/>
              </a:ext>
            </a:extLst>
          </p:cNvPr>
          <p:cNvSpPr txBox="1"/>
          <p:nvPr/>
        </p:nvSpPr>
        <p:spPr>
          <a:xfrm>
            <a:off x="6505954"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DICEMBRE</a:t>
            </a:r>
          </a:p>
        </p:txBody>
      </p:sp>
      <p:sp>
        <p:nvSpPr>
          <p:cNvPr id="71" name="CasellaDiTesto 70">
            <a:extLst>
              <a:ext uri="{FF2B5EF4-FFF2-40B4-BE49-F238E27FC236}">
                <a16:creationId xmlns:a16="http://schemas.microsoft.com/office/drawing/2014/main" id="{7EADAD47-4796-477B-AF5F-71844E68370F}"/>
              </a:ext>
            </a:extLst>
          </p:cNvPr>
          <p:cNvSpPr txBox="1"/>
          <p:nvPr/>
        </p:nvSpPr>
        <p:spPr>
          <a:xfrm>
            <a:off x="7101411"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GENNAIO</a:t>
            </a:r>
          </a:p>
        </p:txBody>
      </p:sp>
      <p:sp>
        <p:nvSpPr>
          <p:cNvPr id="48" name="CasellaDiTesto 47">
            <a:extLst>
              <a:ext uri="{FF2B5EF4-FFF2-40B4-BE49-F238E27FC236}">
                <a16:creationId xmlns:a16="http://schemas.microsoft.com/office/drawing/2014/main" id="{37DA84F6-2531-46D6-8CB0-B4F7B206ADE1}"/>
              </a:ext>
            </a:extLst>
          </p:cNvPr>
          <p:cNvSpPr txBox="1"/>
          <p:nvPr/>
        </p:nvSpPr>
        <p:spPr>
          <a:xfrm>
            <a:off x="7696868"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FEBBRAIO</a:t>
            </a:r>
          </a:p>
        </p:txBody>
      </p:sp>
      <p:sp>
        <p:nvSpPr>
          <p:cNvPr id="43" name="CasellaDiTesto 42">
            <a:extLst>
              <a:ext uri="{FF2B5EF4-FFF2-40B4-BE49-F238E27FC236}">
                <a16:creationId xmlns:a16="http://schemas.microsoft.com/office/drawing/2014/main" id="{01841E1B-793F-4465-9202-44F9EB3E4B87}"/>
              </a:ext>
            </a:extLst>
          </p:cNvPr>
          <p:cNvSpPr txBox="1"/>
          <p:nvPr/>
        </p:nvSpPr>
        <p:spPr>
          <a:xfrm>
            <a:off x="8292328" y="6072077"/>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MARZO</a:t>
            </a:r>
          </a:p>
        </p:txBody>
      </p:sp>
      <p:cxnSp>
        <p:nvCxnSpPr>
          <p:cNvPr id="72" name="Connettore 2 71">
            <a:extLst>
              <a:ext uri="{FF2B5EF4-FFF2-40B4-BE49-F238E27FC236}">
                <a16:creationId xmlns:a16="http://schemas.microsoft.com/office/drawing/2014/main" id="{F2E0EC53-B60D-43F2-A0BA-781F764F987A}"/>
              </a:ext>
            </a:extLst>
          </p:cNvPr>
          <p:cNvCxnSpPr>
            <a:cxnSpLocks/>
          </p:cNvCxnSpPr>
          <p:nvPr/>
        </p:nvCxnSpPr>
        <p:spPr bwMode="auto">
          <a:xfrm flipV="1">
            <a:off x="8141080" y="3702549"/>
            <a:ext cx="428486" cy="704245"/>
          </a:xfrm>
          <a:prstGeom prst="straightConnector1">
            <a:avLst/>
          </a:prstGeom>
          <a:noFill/>
          <a:ln w="44450" cap="flat" cmpd="sng" algn="ctr">
            <a:solidFill>
              <a:srgbClr val="C00000"/>
            </a:solidFill>
            <a:prstDash val="solid"/>
            <a:round/>
            <a:headEnd type="none" w="med" len="med"/>
            <a:tailEnd type="triangle" w="lg" len="med"/>
          </a:ln>
          <a:effectLst/>
        </p:spPr>
      </p:cxnSp>
      <p:sp>
        <p:nvSpPr>
          <p:cNvPr id="45" name="CasellaDiTesto 44">
            <a:extLst>
              <a:ext uri="{FF2B5EF4-FFF2-40B4-BE49-F238E27FC236}">
                <a16:creationId xmlns:a16="http://schemas.microsoft.com/office/drawing/2014/main" id="{E49022FB-C115-4026-B3D7-7FB8AD295765}"/>
              </a:ext>
            </a:extLst>
          </p:cNvPr>
          <p:cNvSpPr txBox="1"/>
          <p:nvPr/>
        </p:nvSpPr>
        <p:spPr>
          <a:xfrm>
            <a:off x="7189874" y="2937792"/>
            <a:ext cx="1839035" cy="676595"/>
          </a:xfrm>
          <a:prstGeom prst="rect">
            <a:avLst/>
          </a:prstGeom>
          <a:solidFill>
            <a:srgbClr val="C00000"/>
          </a:solidFill>
          <a:ln>
            <a:noFill/>
          </a:ln>
        </p:spPr>
        <p:txBody>
          <a:bodyPr wrap="square" rtlCol="0">
            <a:spAutoFit/>
          </a:bodyPr>
          <a:lstStyle/>
          <a:p>
            <a:pPr>
              <a:lnSpc>
                <a:spcPct val="110000"/>
              </a:lnSpc>
              <a:spcBef>
                <a:spcPts val="600"/>
              </a:spcBef>
            </a:pPr>
            <a:r>
              <a:rPr lang="it-IT" sz="1800" b="1" dirty="0">
                <a:solidFill>
                  <a:schemeClr val="bg1"/>
                </a:solidFill>
                <a:latin typeface="Century Gothic" panose="020B0502020202020204" pitchFamily="34" charset="0"/>
              </a:rPr>
              <a:t>Terza ondata di contagi</a:t>
            </a:r>
            <a:endParaRPr lang="it-IT" sz="1200" b="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01785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3B906A8-05CB-4F3D-ACD7-11936643AA8A}"/>
              </a:ext>
            </a:extLst>
          </p:cNvPr>
          <p:cNvPicPr>
            <a:picLocks noChangeAspect="1"/>
          </p:cNvPicPr>
          <p:nvPr/>
        </p:nvPicPr>
        <p:blipFill>
          <a:blip r:embed="rId2"/>
          <a:stretch>
            <a:fillRect/>
          </a:stretch>
        </p:blipFill>
        <p:spPr>
          <a:xfrm>
            <a:off x="424800" y="2278800"/>
            <a:ext cx="5974353" cy="3092400"/>
          </a:xfrm>
          <a:prstGeom prst="rect">
            <a:avLst/>
          </a:prstGeom>
        </p:spPr>
      </p:pic>
      <p:sp>
        <p:nvSpPr>
          <p:cNvPr id="30" name="Titolo 1">
            <a:extLst>
              <a:ext uri="{FF2B5EF4-FFF2-40B4-BE49-F238E27FC236}">
                <a16:creationId xmlns:a16="http://schemas.microsoft.com/office/drawing/2014/main" id="{022DB523-2F02-4586-A69F-BE73338A22BD}"/>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Fabbisogno finanziario </a:t>
            </a:r>
            <a:r>
              <a:rPr lang="it-IT" sz="2200" dirty="0">
                <a:solidFill>
                  <a:srgbClr val="203864"/>
                </a:solidFill>
                <a:latin typeface="Century Gothic" panose="020B0502020202020204" pitchFamily="34" charset="0"/>
                <a:ea typeface="+mj-ea"/>
                <a:cs typeface="Arial"/>
              </a:rPr>
              <a:t>|</a:t>
            </a:r>
            <a:r>
              <a:rPr lang="it-IT" sz="2200" b="0" dirty="0">
                <a:latin typeface="Century Gothic" panose="020B0502020202020204" pitchFamily="34" charset="0"/>
                <a:cs typeface="Arial"/>
              </a:rPr>
              <a:t> </a:t>
            </a:r>
            <a:r>
              <a:rPr lang="it-IT" sz="2200" dirty="0">
                <a:latin typeface="Century Gothic" panose="020B0502020202020204" pitchFamily="34" charset="0"/>
                <a:cs typeface="Arial"/>
              </a:rPr>
              <a:t>Il calo dei consumi ha contribuito in modo marcato alla condizione di instabilità finanziaria delle imprese del terziario della VDA. Il recupero dei prossimi mesi appare troppo debole per colmare il gap del periodo di crisi.</a:t>
            </a:r>
            <a:endParaRPr lang="it-IT" sz="2200" strike="sngStrike" dirty="0">
              <a:latin typeface="Century Gothic" panose="020B0502020202020204" pitchFamily="34" charset="0"/>
              <a:ea typeface="+mj-ea"/>
              <a:cs typeface="Arial"/>
            </a:endParaRPr>
          </a:p>
        </p:txBody>
      </p:sp>
      <p:graphicFrame>
        <p:nvGraphicFramePr>
          <p:cNvPr id="36" name="Tabella 11">
            <a:extLst>
              <a:ext uri="{FF2B5EF4-FFF2-40B4-BE49-F238E27FC236}">
                <a16:creationId xmlns:a16="http://schemas.microsoft.com/office/drawing/2014/main" id="{6B8E0E07-89BA-4232-A847-0BFE8390F750}"/>
              </a:ext>
            </a:extLst>
          </p:cNvPr>
          <p:cNvGraphicFramePr>
            <a:graphicFrameLocks noGrp="1"/>
          </p:cNvGraphicFramePr>
          <p:nvPr/>
        </p:nvGraphicFramePr>
        <p:xfrm>
          <a:off x="7526635" y="3147843"/>
          <a:ext cx="3321605" cy="2500608"/>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416768">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416768">
                <a:tc>
                  <a:txBody>
                    <a:bodyPr/>
                    <a:lstStyle/>
                    <a:p>
                      <a:pPr algn="l" fontAlgn="ctr"/>
                      <a:r>
                        <a:rPr lang="it-IT" sz="1200" b="1" i="0" u="none" strike="noStrike">
                          <a:effectLst/>
                          <a:latin typeface="Century Gothic" panose="020B0502020202020204" pitchFamily="34" charset="0"/>
                        </a:rPr>
                        <a:t>GIU '19</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29%</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63%</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8%</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61</a:t>
                      </a:r>
                    </a:p>
                  </a:txBody>
                  <a:tcPr marL="7620" marR="7620" marT="7620" marB="0" anchor="ctr"/>
                </a:tc>
                <a:extLst>
                  <a:ext uri="{0D108BD9-81ED-4DB2-BD59-A6C34878D82A}">
                    <a16:rowId xmlns:a16="http://schemas.microsoft.com/office/drawing/2014/main" val="2546973793"/>
                  </a:ext>
                </a:extLst>
              </a:tr>
              <a:tr h="416768">
                <a:tc>
                  <a:txBody>
                    <a:bodyPr/>
                    <a:lstStyle/>
                    <a:p>
                      <a:pPr algn="l" fontAlgn="ctr"/>
                      <a:r>
                        <a:rPr lang="it-IT" sz="1200" b="1" i="0" u="none" strike="noStrike">
                          <a:effectLst/>
                          <a:latin typeface="Century Gothic" panose="020B0502020202020204" pitchFamily="34" charset="0"/>
                        </a:rPr>
                        <a:t>DIC '19</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29%</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8%</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61</a:t>
                      </a:r>
                    </a:p>
                  </a:txBody>
                  <a:tcPr marL="7620" marR="7620" marT="7620" marB="0" anchor="ctr"/>
                </a:tc>
                <a:extLst>
                  <a:ext uri="{0D108BD9-81ED-4DB2-BD59-A6C34878D82A}">
                    <a16:rowId xmlns:a16="http://schemas.microsoft.com/office/drawing/2014/main" val="3752504863"/>
                  </a:ext>
                </a:extLst>
              </a:tr>
              <a:tr h="416768">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4%</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33%</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63%</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21</a:t>
                      </a:r>
                    </a:p>
                  </a:txBody>
                  <a:tcPr marL="7620" marR="7620" marT="7620" marB="0" anchor="ctr"/>
                </a:tc>
                <a:extLst>
                  <a:ext uri="{0D108BD9-81ED-4DB2-BD59-A6C34878D82A}">
                    <a16:rowId xmlns:a16="http://schemas.microsoft.com/office/drawing/2014/main" val="4271376257"/>
                  </a:ext>
                </a:extLst>
              </a:tr>
              <a:tr h="416768">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5%</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55%</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40%</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33</a:t>
                      </a:r>
                    </a:p>
                  </a:txBody>
                  <a:tcPr marL="7620" marR="7620" marT="7620" marB="0" anchor="ctr"/>
                </a:tc>
                <a:extLst>
                  <a:ext uri="{0D108BD9-81ED-4DB2-BD59-A6C34878D82A}">
                    <a16:rowId xmlns:a16="http://schemas.microsoft.com/office/drawing/2014/main" val="3559385142"/>
                  </a:ext>
                </a:extLst>
              </a:tr>
              <a:tr h="416768">
                <a:tc gridSpan="4">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it-IT" sz="1600" b="1" i="0" u="none" strike="noStrike">
                          <a:solidFill>
                            <a:schemeClr val="tx1"/>
                          </a:solidFill>
                          <a:effectLst/>
                          <a:latin typeface="Century Gothic" panose="020B0502020202020204" pitchFamily="34" charset="0"/>
                        </a:rPr>
                        <a:t>PREV. GIUGNO ‘21</a:t>
                      </a:r>
                    </a:p>
                  </a:txBody>
                  <a:tcPr marL="7200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a:txBody>
                    <a:bodyPr/>
                    <a:lstStyle/>
                    <a:p>
                      <a:pPr algn="ctr" fontAlgn="ctr"/>
                      <a:r>
                        <a:rPr lang="it-IT" sz="1600" b="1" i="0" u="none" strike="noStrike" dirty="0">
                          <a:solidFill>
                            <a:srgbClr val="203864"/>
                          </a:solidFill>
                          <a:effectLst/>
                          <a:latin typeface="Century Gothic" panose="020B0502020202020204" pitchFamily="34" charset="0"/>
                        </a:rPr>
                        <a:t>45</a:t>
                      </a:r>
                    </a:p>
                  </a:txBody>
                  <a:tcPr marL="7620" marR="7620" marT="7620" marB="0" anchor="ctr"/>
                </a:tc>
                <a:extLst>
                  <a:ext uri="{0D108BD9-81ED-4DB2-BD59-A6C34878D82A}">
                    <a16:rowId xmlns:a16="http://schemas.microsoft.com/office/drawing/2014/main" val="1704451205"/>
                  </a:ext>
                </a:extLst>
              </a:tr>
            </a:tbl>
          </a:graphicData>
        </a:graphic>
      </p:graphicFrame>
      <p:sp>
        <p:nvSpPr>
          <p:cNvPr id="56" name="Titolo 1">
            <a:extLst>
              <a:ext uri="{FF2B5EF4-FFF2-40B4-BE49-F238E27FC236}">
                <a16:creationId xmlns:a16="http://schemas.microsoft.com/office/drawing/2014/main" id="{D7877519-40E3-42B6-B383-55902F444118}"/>
              </a:ext>
            </a:extLst>
          </p:cNvPr>
          <p:cNvSpPr txBox="1">
            <a:spLocks/>
          </p:cNvSpPr>
          <p:nvPr/>
        </p:nvSpPr>
        <p:spPr>
          <a:xfrm>
            <a:off x="423287" y="1815997"/>
            <a:ext cx="6062194"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FABBISOGNO FINANZIARIO (</a:t>
            </a:r>
            <a:r>
              <a:rPr lang="it-IT" sz="1600" u="sng">
                <a:solidFill>
                  <a:schemeClr val="bg1"/>
                </a:solidFill>
                <a:latin typeface="Century Gothic" panose="020B0502020202020204" pitchFamily="34" charset="0"/>
                <a:ea typeface="+mj-ea"/>
                <a:cs typeface="Arial"/>
              </a:rPr>
              <a:t>VDA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cxnSp>
        <p:nvCxnSpPr>
          <p:cNvPr id="75" name="Connettore diritto 74">
            <a:extLst>
              <a:ext uri="{FF2B5EF4-FFF2-40B4-BE49-F238E27FC236}">
                <a16:creationId xmlns:a16="http://schemas.microsoft.com/office/drawing/2014/main" id="{A875D339-C4B9-4D61-BE02-914D3EF73110}"/>
              </a:ext>
            </a:extLst>
          </p:cNvPr>
          <p:cNvCxnSpPr/>
          <p:nvPr/>
        </p:nvCxnSpPr>
        <p:spPr bwMode="auto">
          <a:xfrm>
            <a:off x="7248128" y="2532949"/>
            <a:ext cx="0" cy="3492000"/>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cxnSp>
        <p:nvCxnSpPr>
          <p:cNvPr id="76" name="Connettore 2 75">
            <a:extLst>
              <a:ext uri="{FF2B5EF4-FFF2-40B4-BE49-F238E27FC236}">
                <a16:creationId xmlns:a16="http://schemas.microsoft.com/office/drawing/2014/main" id="{E8A1BF79-6313-4562-AEEF-92FF44E3D5E4}"/>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7" name="CasellaDiTesto 76">
            <a:extLst>
              <a:ext uri="{FF2B5EF4-FFF2-40B4-BE49-F238E27FC236}">
                <a16:creationId xmlns:a16="http://schemas.microsoft.com/office/drawing/2014/main" id="{C72A23A3-0D02-4F52-92BD-D07AE51C5E49}"/>
              </a:ext>
            </a:extLst>
          </p:cNvPr>
          <p:cNvSpPr txBox="1"/>
          <p:nvPr/>
        </p:nvSpPr>
        <p:spPr>
          <a:xfrm>
            <a:off x="9304301" y="2754859"/>
            <a:ext cx="513282" cy="276999"/>
          </a:xfrm>
          <a:prstGeom prst="rect">
            <a:avLst/>
          </a:prstGeom>
          <a:noFill/>
        </p:spPr>
        <p:txBody>
          <a:bodyPr wrap="none" rtlCol="0">
            <a:spAutoFit/>
          </a:bodyPr>
          <a:lstStyle/>
          <a:p>
            <a:pPr algn="ctr"/>
            <a:r>
              <a:rPr lang="it-IT" sz="1200">
                <a:latin typeface="Century Gothic" panose="020B0502020202020204" pitchFamily="34" charset="0"/>
              </a:rPr>
              <a:t>VDA</a:t>
            </a:r>
          </a:p>
        </p:txBody>
      </p:sp>
      <p:cxnSp>
        <p:nvCxnSpPr>
          <p:cNvPr id="78" name="Connettore 2 77">
            <a:extLst>
              <a:ext uri="{FF2B5EF4-FFF2-40B4-BE49-F238E27FC236}">
                <a16:creationId xmlns:a16="http://schemas.microsoft.com/office/drawing/2014/main" id="{F5941B5E-A085-4E14-8FAB-D03A4B7CED8B}"/>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9" name="CasellaDiTesto 78">
            <a:extLst>
              <a:ext uri="{FF2B5EF4-FFF2-40B4-BE49-F238E27FC236}">
                <a16:creationId xmlns:a16="http://schemas.microsoft.com/office/drawing/2014/main" id="{F193BE0E-A5BF-437E-851F-073508BA68DE}"/>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sp>
        <p:nvSpPr>
          <p:cNvPr id="80" name="Ovale 79">
            <a:extLst>
              <a:ext uri="{FF2B5EF4-FFF2-40B4-BE49-F238E27FC236}">
                <a16:creationId xmlns:a16="http://schemas.microsoft.com/office/drawing/2014/main" id="{14055E60-394C-486F-B0F7-4BD5817F5551}"/>
              </a:ext>
            </a:extLst>
          </p:cNvPr>
          <p:cNvSpPr/>
          <p:nvPr/>
        </p:nvSpPr>
        <p:spPr bwMode="auto">
          <a:xfrm>
            <a:off x="10207657" y="4842027"/>
            <a:ext cx="647998" cy="83355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graphicFrame>
        <p:nvGraphicFramePr>
          <p:cNvPr id="81" name="Tabella 80">
            <a:extLst>
              <a:ext uri="{FF2B5EF4-FFF2-40B4-BE49-F238E27FC236}">
                <a16:creationId xmlns:a16="http://schemas.microsoft.com/office/drawing/2014/main" id="{71AA8676-F0E2-4C69-8E60-AD733904AAD5}"/>
              </a:ext>
            </a:extLst>
          </p:cNvPr>
          <p:cNvGraphicFramePr>
            <a:graphicFrameLocks noGrp="1"/>
          </p:cNvGraphicFramePr>
          <p:nvPr/>
        </p:nvGraphicFramePr>
        <p:xfrm>
          <a:off x="11147607" y="3147843"/>
          <a:ext cx="648000" cy="2500608"/>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416768">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416768">
                <a:tc>
                  <a:txBody>
                    <a:bodyPr/>
                    <a:lstStyle/>
                    <a:p>
                      <a:pPr algn="ctr" fontAlgn="ctr"/>
                      <a:r>
                        <a:rPr lang="it-IT" sz="1600" b="1" i="0" u="none" strike="noStrike">
                          <a:solidFill>
                            <a:srgbClr val="F79646"/>
                          </a:solidFill>
                          <a:effectLst/>
                          <a:latin typeface="Century Gothic" panose="020B0502020202020204" pitchFamily="34" charset="0"/>
                        </a:rPr>
                        <a:t>51</a:t>
                      </a:r>
                    </a:p>
                  </a:txBody>
                  <a:tcPr marL="7620" marR="7620" marT="7620" marB="0" anchor="ctr"/>
                </a:tc>
                <a:extLst>
                  <a:ext uri="{0D108BD9-81ED-4DB2-BD59-A6C34878D82A}">
                    <a16:rowId xmlns:a16="http://schemas.microsoft.com/office/drawing/2014/main" val="51798999"/>
                  </a:ext>
                </a:extLst>
              </a:tr>
              <a:tr h="416768">
                <a:tc>
                  <a:txBody>
                    <a:bodyPr/>
                    <a:lstStyle/>
                    <a:p>
                      <a:pPr algn="ctr" fontAlgn="ctr"/>
                      <a:r>
                        <a:rPr lang="it-IT" sz="1600" b="1" i="0" u="none" strike="noStrike">
                          <a:solidFill>
                            <a:srgbClr val="F79646"/>
                          </a:solidFill>
                          <a:effectLst/>
                          <a:latin typeface="Century Gothic" panose="020B0502020202020204" pitchFamily="34" charset="0"/>
                        </a:rPr>
                        <a:t>50</a:t>
                      </a:r>
                    </a:p>
                  </a:txBody>
                  <a:tcPr marL="7620" marR="7620" marT="7620" marB="0" anchor="ctr"/>
                </a:tc>
                <a:extLst>
                  <a:ext uri="{0D108BD9-81ED-4DB2-BD59-A6C34878D82A}">
                    <a16:rowId xmlns:a16="http://schemas.microsoft.com/office/drawing/2014/main" val="2113083857"/>
                  </a:ext>
                </a:extLst>
              </a:tr>
              <a:tr h="416768">
                <a:tc>
                  <a:txBody>
                    <a:bodyPr/>
                    <a:lstStyle/>
                    <a:p>
                      <a:pPr algn="ctr" fontAlgn="ctr"/>
                      <a:r>
                        <a:rPr lang="it-IT" sz="1600" b="1" i="0" u="none" strike="noStrike">
                          <a:solidFill>
                            <a:srgbClr val="F79646"/>
                          </a:solidFill>
                          <a:effectLst/>
                          <a:latin typeface="Century Gothic" panose="020B0502020202020204" pitchFamily="34" charset="0"/>
                        </a:rPr>
                        <a:t>15</a:t>
                      </a:r>
                    </a:p>
                  </a:txBody>
                  <a:tcPr marL="7620" marR="7620" marT="7620" marB="0" anchor="ctr"/>
                </a:tc>
                <a:extLst>
                  <a:ext uri="{0D108BD9-81ED-4DB2-BD59-A6C34878D82A}">
                    <a16:rowId xmlns:a16="http://schemas.microsoft.com/office/drawing/2014/main" val="1777035430"/>
                  </a:ext>
                </a:extLst>
              </a:tr>
              <a:tr h="416768">
                <a:tc>
                  <a:txBody>
                    <a:bodyPr/>
                    <a:lstStyle/>
                    <a:p>
                      <a:pPr algn="ctr" fontAlgn="ctr"/>
                      <a:r>
                        <a:rPr lang="it-IT" sz="1600" b="1" i="0" u="none" strike="noStrike">
                          <a:solidFill>
                            <a:srgbClr val="F79646"/>
                          </a:solidFill>
                          <a:effectLst/>
                          <a:latin typeface="Century Gothic" panose="020B0502020202020204" pitchFamily="34" charset="0"/>
                        </a:rPr>
                        <a:t>27</a:t>
                      </a:r>
                    </a:p>
                  </a:txBody>
                  <a:tcPr marL="7620" marR="7620" marT="7620" marB="0" anchor="ctr"/>
                </a:tc>
                <a:extLst>
                  <a:ext uri="{0D108BD9-81ED-4DB2-BD59-A6C34878D82A}">
                    <a16:rowId xmlns:a16="http://schemas.microsoft.com/office/drawing/2014/main" val="2964193220"/>
                  </a:ext>
                </a:extLst>
              </a:tr>
              <a:tr h="416768">
                <a:tc>
                  <a:txBody>
                    <a:bodyPr/>
                    <a:lstStyle/>
                    <a:p>
                      <a:pPr algn="ctr" fontAlgn="ctr"/>
                      <a:r>
                        <a:rPr lang="it-IT" sz="1600" b="1" i="0" u="none" strike="noStrike">
                          <a:solidFill>
                            <a:srgbClr val="F79646"/>
                          </a:solidFill>
                          <a:effectLst/>
                          <a:latin typeface="Century Gothic" panose="020B0502020202020204" pitchFamily="34" charset="0"/>
                        </a:rPr>
                        <a:t>39</a:t>
                      </a:r>
                    </a:p>
                  </a:txBody>
                  <a:tcPr marL="7620" marR="7620" marT="7620" marB="0" anchor="ctr"/>
                </a:tc>
                <a:extLst>
                  <a:ext uri="{0D108BD9-81ED-4DB2-BD59-A6C34878D82A}">
                    <a16:rowId xmlns:a16="http://schemas.microsoft.com/office/drawing/2014/main" val="1328386160"/>
                  </a:ext>
                </a:extLst>
              </a:tr>
            </a:tbl>
          </a:graphicData>
        </a:graphic>
      </p:graphicFrame>
      <p:cxnSp>
        <p:nvCxnSpPr>
          <p:cNvPr id="89" name="Connettore diritto 88">
            <a:extLst>
              <a:ext uri="{FF2B5EF4-FFF2-40B4-BE49-F238E27FC236}">
                <a16:creationId xmlns:a16="http://schemas.microsoft.com/office/drawing/2014/main" id="{312FBF7F-5799-4987-9FA5-37D171A38155}"/>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90" name="Elemento grafico 89" descr="Freccia linea: curva antioraria">
            <a:extLst>
              <a:ext uri="{FF2B5EF4-FFF2-40B4-BE49-F238E27FC236}">
                <a16:creationId xmlns:a16="http://schemas.microsoft.com/office/drawing/2014/main" id="{988D4F6B-611B-432F-8521-3CC76AEAAC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91" name="CasellaDiTesto 9">
            <a:extLst>
              <a:ext uri="{FF2B5EF4-FFF2-40B4-BE49-F238E27FC236}">
                <a16:creationId xmlns:a16="http://schemas.microsoft.com/office/drawing/2014/main" id="{0E0D6670-E271-4062-A0CD-4C5533755679}"/>
              </a:ext>
            </a:extLst>
          </p:cNvPr>
          <p:cNvSpPr txBox="1">
            <a:spLocks noChangeArrowheads="1"/>
          </p:cNvSpPr>
          <p:nvPr/>
        </p:nvSpPr>
        <p:spPr bwMode="auto">
          <a:xfrm>
            <a:off x="7339534" y="1797318"/>
            <a:ext cx="4586972"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dirty="0">
                <a:latin typeface="Century Gothic" panose="020B0502020202020204" pitchFamily="34" charset="0"/>
              </a:rPr>
              <a:t>La capacità di fare fronte al fabbisogno finanziario della Sua impresa, ovvero la situazione della liquidità, negli ultimi sei mesi, rispetto ai sei mesi precedenti, è migliorata, rimasta invariata, peggiorata? </a:t>
            </a:r>
            <a:endParaRPr lang="it-IT" altLang="it-IT" sz="1300" b="0" dirty="0">
              <a:solidFill>
                <a:schemeClr val="accent2"/>
              </a:solidFill>
              <a:latin typeface="Century Gothic" panose="020B0502020202020204" pitchFamily="34" charset="0"/>
            </a:endParaRPr>
          </a:p>
        </p:txBody>
      </p:sp>
      <p:sp>
        <p:nvSpPr>
          <p:cNvPr id="22" name="Text Box 49">
            <a:extLst>
              <a:ext uri="{FF2B5EF4-FFF2-40B4-BE49-F238E27FC236}">
                <a16:creationId xmlns:a16="http://schemas.microsoft.com/office/drawing/2014/main" id="{A8E69274-0C62-43BC-9C23-7DB142CB52ED}"/>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entury Gothic" panose="020B0502020202020204" pitchFamily="34" charset="0"/>
              </a:rPr>
              <a:t>Base campione: </a:t>
            </a:r>
            <a:r>
              <a:rPr lang="it-IT" altLang="it-IT" sz="900" b="0" dirty="0">
                <a:latin typeface="Century Gothic" panose="020B0502020202020204" pitchFamily="34" charset="0"/>
              </a:rPr>
              <a:t>430 casi. </a:t>
            </a:r>
            <a:r>
              <a:rPr lang="it-IT" altLang="ja-JP" sz="900" b="0" dirty="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entury Gothic" panose="020B0502020202020204" pitchFamily="34" charset="0"/>
              </a:rPr>
              <a:t>I dati sono riportati all’universo.	</a:t>
            </a:r>
            <a:endParaRPr lang="it-IT" altLang="it-IT" sz="900" dirty="0">
              <a:latin typeface="Century Gothic" panose="020B0502020202020204" pitchFamily="34" charset="0"/>
            </a:endParaRPr>
          </a:p>
        </p:txBody>
      </p:sp>
      <p:cxnSp>
        <p:nvCxnSpPr>
          <p:cNvPr id="25" name="Connettore diritto 24">
            <a:extLst>
              <a:ext uri="{FF2B5EF4-FFF2-40B4-BE49-F238E27FC236}">
                <a16:creationId xmlns:a16="http://schemas.microsoft.com/office/drawing/2014/main" id="{0E4D0033-BDF4-48F1-8D31-02F7B25A7E28}"/>
              </a:ext>
            </a:extLst>
          </p:cNvPr>
          <p:cNvCxnSpPr/>
          <p:nvPr/>
        </p:nvCxnSpPr>
        <p:spPr bwMode="auto">
          <a:xfrm>
            <a:off x="2511751"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26" name="Rettangolo 25">
            <a:extLst>
              <a:ext uri="{FF2B5EF4-FFF2-40B4-BE49-F238E27FC236}">
                <a16:creationId xmlns:a16="http://schemas.microsoft.com/office/drawing/2014/main" id="{F7974B55-A568-459F-871B-1208D19CCAAB}"/>
              </a:ext>
            </a:extLst>
          </p:cNvPr>
          <p:cNvSpPr/>
          <p:nvPr/>
        </p:nvSpPr>
        <p:spPr>
          <a:xfrm>
            <a:off x="1478071" y="2534707"/>
            <a:ext cx="1044697" cy="246221"/>
          </a:xfrm>
          <a:prstGeom prst="rect">
            <a:avLst/>
          </a:prstGeom>
        </p:spPr>
        <p:txBody>
          <a:bodyPr wrap="square">
            <a:spAutoFit/>
          </a:bodyPr>
          <a:lstStyle/>
          <a:p>
            <a:pPr algn="r"/>
            <a:r>
              <a:rPr lang="it-IT" sz="1000" i="1" dirty="0" err="1">
                <a:solidFill>
                  <a:schemeClr val="tx2">
                    <a:lumMod val="65000"/>
                    <a:lumOff val="35000"/>
                  </a:schemeClr>
                </a:solidFill>
                <a:latin typeface="Century Gothic" panose="020B0502020202020204" pitchFamily="34" charset="0"/>
              </a:rPr>
              <a:t>Pre</a:t>
            </a:r>
            <a:r>
              <a:rPr lang="it-IT" sz="1000" i="1" dirty="0">
                <a:solidFill>
                  <a:schemeClr val="tx2">
                    <a:lumMod val="65000"/>
                    <a:lumOff val="35000"/>
                  </a:schemeClr>
                </a:solidFill>
                <a:latin typeface="Century Gothic" panose="020B0502020202020204" pitchFamily="34" charset="0"/>
              </a:rPr>
              <a:t> lockdown</a:t>
            </a:r>
            <a:endParaRPr lang="it-IT" sz="700" i="1" dirty="0">
              <a:solidFill>
                <a:schemeClr val="tx2">
                  <a:lumMod val="65000"/>
                  <a:lumOff val="35000"/>
                </a:schemeClr>
              </a:solidFill>
              <a:latin typeface="Century Gothic" panose="020B0502020202020204" pitchFamily="34" charset="0"/>
            </a:endParaRPr>
          </a:p>
        </p:txBody>
      </p:sp>
      <p:sp>
        <p:nvSpPr>
          <p:cNvPr id="28" name="CasellaDiTesto 9">
            <a:extLst>
              <a:ext uri="{FF2B5EF4-FFF2-40B4-BE49-F238E27FC236}">
                <a16:creationId xmlns:a16="http://schemas.microsoft.com/office/drawing/2014/main" id="{6A0DBC49-FC1F-48ED-B10A-86FFBC2ACD3B}"/>
              </a:ext>
            </a:extLst>
          </p:cNvPr>
          <p:cNvSpPr txBox="1">
            <a:spLocks noChangeArrowheads="1"/>
          </p:cNvSpPr>
          <p:nvPr/>
        </p:nvSpPr>
        <p:spPr bwMode="auto">
          <a:xfrm>
            <a:off x="759758" y="3737492"/>
            <a:ext cx="1728192"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sp>
        <p:nvSpPr>
          <p:cNvPr id="29" name="CasellaDiTesto 9">
            <a:extLst>
              <a:ext uri="{FF2B5EF4-FFF2-40B4-BE49-F238E27FC236}">
                <a16:creationId xmlns:a16="http://schemas.microsoft.com/office/drawing/2014/main" id="{39DA4149-871B-45D0-A64C-BF38D6A09C70}"/>
              </a:ext>
            </a:extLst>
          </p:cNvPr>
          <p:cNvSpPr txBox="1">
            <a:spLocks noChangeArrowheads="1"/>
          </p:cNvSpPr>
          <p:nvPr/>
        </p:nvSpPr>
        <p:spPr bwMode="auto">
          <a:xfrm>
            <a:off x="867547" y="2910024"/>
            <a:ext cx="2160819"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dirty="0">
                <a:solidFill>
                  <a:srgbClr val="203864"/>
                </a:solidFill>
                <a:latin typeface="Century Gothic" panose="020B0502020202020204" pitchFamily="34" charset="0"/>
              </a:rPr>
              <a:t>Terziario VDA</a:t>
            </a:r>
          </a:p>
        </p:txBody>
      </p:sp>
    </p:spTree>
    <p:extLst>
      <p:ext uri="{BB962C8B-B14F-4D97-AF65-F5344CB8AC3E}">
        <p14:creationId xmlns:p14="http://schemas.microsoft.com/office/powerpoint/2010/main" val="3952034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magine 24">
            <a:extLst>
              <a:ext uri="{FF2B5EF4-FFF2-40B4-BE49-F238E27FC236}">
                <a16:creationId xmlns:a16="http://schemas.microsoft.com/office/drawing/2014/main" id="{770CA5AA-CA9A-4236-AAAD-EB031B9DF11B}"/>
              </a:ext>
            </a:extLst>
          </p:cNvPr>
          <p:cNvPicPr>
            <a:picLocks noChangeAspect="1"/>
          </p:cNvPicPr>
          <p:nvPr/>
        </p:nvPicPr>
        <p:blipFill>
          <a:blip r:embed="rId2"/>
          <a:stretch>
            <a:fillRect/>
          </a:stretch>
        </p:blipFill>
        <p:spPr>
          <a:xfrm>
            <a:off x="877291" y="1532434"/>
            <a:ext cx="5001914" cy="2101802"/>
          </a:xfrm>
          <a:prstGeom prst="rect">
            <a:avLst/>
          </a:prstGeom>
        </p:spPr>
      </p:pic>
      <p:pic>
        <p:nvPicPr>
          <p:cNvPr id="3" name="Immagine 2">
            <a:extLst>
              <a:ext uri="{FF2B5EF4-FFF2-40B4-BE49-F238E27FC236}">
                <a16:creationId xmlns:a16="http://schemas.microsoft.com/office/drawing/2014/main" id="{ECE275EF-9A6E-4C7E-9C2D-94691709A335}"/>
              </a:ext>
            </a:extLst>
          </p:cNvPr>
          <p:cNvPicPr>
            <a:picLocks noChangeAspect="1"/>
          </p:cNvPicPr>
          <p:nvPr/>
        </p:nvPicPr>
        <p:blipFill>
          <a:blip r:embed="rId3"/>
          <a:stretch>
            <a:fillRect/>
          </a:stretch>
        </p:blipFill>
        <p:spPr>
          <a:xfrm>
            <a:off x="879459" y="3662784"/>
            <a:ext cx="5002054" cy="1980000"/>
          </a:xfrm>
          <a:prstGeom prst="rect">
            <a:avLst/>
          </a:prstGeom>
        </p:spPr>
      </p:pic>
      <p:pic>
        <p:nvPicPr>
          <p:cNvPr id="10" name="Immagine 9">
            <a:extLst>
              <a:ext uri="{FF2B5EF4-FFF2-40B4-BE49-F238E27FC236}">
                <a16:creationId xmlns:a16="http://schemas.microsoft.com/office/drawing/2014/main" id="{0173CC2B-4002-4EB8-824D-9AF4AE5204FF}"/>
              </a:ext>
            </a:extLst>
          </p:cNvPr>
          <p:cNvPicPr>
            <a:picLocks noChangeAspect="1"/>
          </p:cNvPicPr>
          <p:nvPr/>
        </p:nvPicPr>
        <p:blipFill>
          <a:blip r:embed="rId4"/>
          <a:stretch>
            <a:fillRect/>
          </a:stretch>
        </p:blipFill>
        <p:spPr>
          <a:xfrm>
            <a:off x="6586500" y="1318226"/>
            <a:ext cx="5001913" cy="4697019"/>
          </a:xfrm>
          <a:prstGeom prst="rect">
            <a:avLst/>
          </a:prstGeom>
        </p:spPr>
      </p:pic>
      <p:sp>
        <p:nvSpPr>
          <p:cNvPr id="28" name="Rettangolo 27">
            <a:extLst>
              <a:ext uri="{FF2B5EF4-FFF2-40B4-BE49-F238E27FC236}">
                <a16:creationId xmlns:a16="http://schemas.microsoft.com/office/drawing/2014/main" id="{11204AF3-579B-41FE-8FCF-1AA10D6302C5}"/>
              </a:ext>
            </a:extLst>
          </p:cNvPr>
          <p:cNvSpPr/>
          <p:nvPr/>
        </p:nvSpPr>
        <p:spPr bwMode="auto">
          <a:xfrm>
            <a:off x="877840" y="1646621"/>
            <a:ext cx="5001915" cy="2027435"/>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3" name="Rettangolo 32">
            <a:extLst>
              <a:ext uri="{FF2B5EF4-FFF2-40B4-BE49-F238E27FC236}">
                <a16:creationId xmlns:a16="http://schemas.microsoft.com/office/drawing/2014/main" id="{3910BAB0-3213-4F1A-9CA4-C107D4BAC627}"/>
              </a:ext>
            </a:extLst>
          </p:cNvPr>
          <p:cNvSpPr/>
          <p:nvPr/>
        </p:nvSpPr>
        <p:spPr bwMode="auto">
          <a:xfrm>
            <a:off x="878061" y="3920384"/>
            <a:ext cx="5001915" cy="1750948"/>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7" name="Text Box 22">
            <a:extLst>
              <a:ext uri="{FF2B5EF4-FFF2-40B4-BE49-F238E27FC236}">
                <a16:creationId xmlns:a16="http://schemas.microsoft.com/office/drawing/2014/main" id="{05AFBB14-6520-4F45-BEF7-6C92FA67DDBA}"/>
              </a:ext>
            </a:extLst>
          </p:cNvPr>
          <p:cNvSpPr txBox="1">
            <a:spLocks noChangeArrowheads="1"/>
          </p:cNvSpPr>
          <p:nvPr/>
        </p:nvSpPr>
        <p:spPr bwMode="auto">
          <a:xfrm>
            <a:off x="551384" y="1421240"/>
            <a:ext cx="3968179" cy="461665"/>
          </a:xfrm>
          <a:prstGeom prst="rect">
            <a:avLst/>
          </a:prstGeom>
          <a:solidFill>
            <a:schemeClr val="bg2">
              <a:lumMod val="20000"/>
              <a:lumOff val="8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b="0" dirty="0">
                <a:solidFill>
                  <a:srgbClr val="203864"/>
                </a:solidFill>
                <a:latin typeface="Century Gothic" panose="020B0502020202020204" pitchFamily="34" charset="0"/>
              </a:rPr>
              <a:t>Percentuali di </a:t>
            </a:r>
            <a:r>
              <a:rPr lang="it-IT" altLang="it-IT" sz="1200" u="sng" dirty="0">
                <a:solidFill>
                  <a:srgbClr val="203864"/>
                </a:solidFill>
                <a:latin typeface="Century Gothic" panose="020B0502020202020204" pitchFamily="34" charset="0"/>
              </a:rPr>
              <a:t>imprese che hanno chiesto credito</a:t>
            </a:r>
            <a:r>
              <a:rPr lang="it-IT" altLang="it-IT" sz="1200" dirty="0">
                <a:solidFill>
                  <a:srgbClr val="203864"/>
                </a:solidFill>
                <a:latin typeface="Century Gothic" panose="020B0502020202020204" pitchFamily="34" charset="0"/>
              </a:rPr>
              <a:t> </a:t>
            </a:r>
            <a:r>
              <a:rPr lang="it-IT" altLang="it-IT" sz="1200" b="0" dirty="0">
                <a:solidFill>
                  <a:srgbClr val="203864"/>
                </a:solidFill>
                <a:latin typeface="Century Gothic" panose="020B0502020202020204" pitchFamily="34" charset="0"/>
              </a:rPr>
              <a:t>al sistema bancario nel corso del tempo</a:t>
            </a:r>
          </a:p>
        </p:txBody>
      </p:sp>
      <p:sp>
        <p:nvSpPr>
          <p:cNvPr id="38" name="Text Box 22">
            <a:extLst>
              <a:ext uri="{FF2B5EF4-FFF2-40B4-BE49-F238E27FC236}">
                <a16:creationId xmlns:a16="http://schemas.microsoft.com/office/drawing/2014/main" id="{C71DEADC-DD1D-4DB2-A294-125F76E81852}"/>
              </a:ext>
            </a:extLst>
          </p:cNvPr>
          <p:cNvSpPr txBox="1">
            <a:spLocks noChangeArrowheads="1"/>
          </p:cNvSpPr>
          <p:nvPr/>
        </p:nvSpPr>
        <p:spPr bwMode="auto">
          <a:xfrm>
            <a:off x="551384" y="3788506"/>
            <a:ext cx="3812296" cy="276999"/>
          </a:xfrm>
          <a:prstGeom prst="rect">
            <a:avLst/>
          </a:prstGeom>
          <a:solidFill>
            <a:schemeClr val="bg2">
              <a:lumMod val="20000"/>
              <a:lumOff val="8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u="sng" dirty="0">
                <a:solidFill>
                  <a:srgbClr val="203864"/>
                </a:solidFill>
                <a:latin typeface="Century Gothic" panose="020B0502020202020204" pitchFamily="34" charset="0"/>
              </a:rPr>
              <a:t>Esito della domanda di credito</a:t>
            </a:r>
            <a:r>
              <a:rPr lang="it-IT" altLang="it-IT" sz="1200" b="0" dirty="0">
                <a:solidFill>
                  <a:srgbClr val="203864"/>
                </a:solidFill>
                <a:latin typeface="Century Gothic" panose="020B0502020202020204" pitchFamily="34" charset="0"/>
              </a:rPr>
              <a:t> </a:t>
            </a:r>
            <a:r>
              <a:rPr lang="it-IT" altLang="it-IT" sz="1050" b="0" dirty="0">
                <a:solidFill>
                  <a:srgbClr val="203864"/>
                </a:solidFill>
                <a:latin typeface="Century Gothic" panose="020B0502020202020204" pitchFamily="34" charset="0"/>
              </a:rPr>
              <a:t>(2021 I TRIM)</a:t>
            </a:r>
            <a:endParaRPr lang="it-IT" altLang="it-IT" sz="1200" b="0" dirty="0">
              <a:solidFill>
                <a:srgbClr val="203864"/>
              </a:solidFill>
              <a:latin typeface="Century Gothic" panose="020B0502020202020204" pitchFamily="34" charset="0"/>
            </a:endParaRPr>
          </a:p>
        </p:txBody>
      </p:sp>
      <p:sp>
        <p:nvSpPr>
          <p:cNvPr id="41" name="Text Box 22">
            <a:extLst>
              <a:ext uri="{FF2B5EF4-FFF2-40B4-BE49-F238E27FC236}">
                <a16:creationId xmlns:a16="http://schemas.microsoft.com/office/drawing/2014/main" id="{378C5592-6326-42EB-B294-04C64117201D}"/>
              </a:ext>
            </a:extLst>
          </p:cNvPr>
          <p:cNvSpPr txBox="1">
            <a:spLocks noChangeArrowheads="1"/>
          </p:cNvSpPr>
          <p:nvPr/>
        </p:nvSpPr>
        <p:spPr bwMode="auto">
          <a:xfrm>
            <a:off x="6903663" y="1457671"/>
            <a:ext cx="3584825" cy="276999"/>
          </a:xfrm>
          <a:prstGeom prst="rect">
            <a:avLst/>
          </a:prstGeom>
          <a:solidFill>
            <a:schemeClr val="bg2">
              <a:lumMod val="20000"/>
              <a:lumOff val="8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(serie storica)</a:t>
            </a:r>
          </a:p>
        </p:txBody>
      </p:sp>
      <p:sp>
        <p:nvSpPr>
          <p:cNvPr id="43" name="Text Box 39">
            <a:extLst>
              <a:ext uri="{FF2B5EF4-FFF2-40B4-BE49-F238E27FC236}">
                <a16:creationId xmlns:a16="http://schemas.microsoft.com/office/drawing/2014/main" id="{04FCAEE1-6B0A-4AAA-A742-79DBEA7D1966}"/>
              </a:ext>
            </a:extLst>
          </p:cNvPr>
          <p:cNvSpPr txBox="1">
            <a:spLocks noChangeArrowheads="1"/>
          </p:cNvSpPr>
          <p:nvPr/>
        </p:nvSpPr>
        <p:spPr bwMode="auto">
          <a:xfrm>
            <a:off x="6700511" y="4492917"/>
            <a:ext cx="199556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Irrigidimento</a:t>
            </a:r>
          </a:p>
        </p:txBody>
      </p:sp>
      <p:sp>
        <p:nvSpPr>
          <p:cNvPr id="44" name="Text Box 40">
            <a:extLst>
              <a:ext uri="{FF2B5EF4-FFF2-40B4-BE49-F238E27FC236}">
                <a16:creationId xmlns:a16="http://schemas.microsoft.com/office/drawing/2014/main" id="{A9AF2FD0-5561-482B-BAC0-17C8B988C333}"/>
              </a:ext>
            </a:extLst>
          </p:cNvPr>
          <p:cNvSpPr txBox="1">
            <a:spLocks noChangeArrowheads="1"/>
          </p:cNvSpPr>
          <p:nvPr/>
        </p:nvSpPr>
        <p:spPr bwMode="auto">
          <a:xfrm>
            <a:off x="7458055" y="2991697"/>
            <a:ext cx="173727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Stabilità e/o allentamento</a:t>
            </a:r>
          </a:p>
        </p:txBody>
      </p:sp>
      <p:sp>
        <p:nvSpPr>
          <p:cNvPr id="47" name="CasellaDiTesto 2">
            <a:extLst>
              <a:ext uri="{FF2B5EF4-FFF2-40B4-BE49-F238E27FC236}">
                <a16:creationId xmlns:a16="http://schemas.microsoft.com/office/drawing/2014/main" id="{64336030-73C6-4444-97A4-2F83B4D2ADE1}"/>
              </a:ext>
            </a:extLst>
          </p:cNvPr>
          <p:cNvSpPr txBox="1">
            <a:spLocks noChangeArrowheads="1"/>
          </p:cNvSpPr>
          <p:nvPr/>
        </p:nvSpPr>
        <p:spPr bwMode="auto">
          <a:xfrm>
            <a:off x="9488858" y="4855772"/>
            <a:ext cx="5982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400" b="0">
                <a:solidFill>
                  <a:srgbClr val="C00000"/>
                </a:solidFill>
                <a:latin typeface="Century Gothic" panose="020B0502020202020204" pitchFamily="34" charset="0"/>
              </a:rPr>
              <a:t>9</a:t>
            </a:r>
          </a:p>
        </p:txBody>
      </p:sp>
      <p:sp>
        <p:nvSpPr>
          <p:cNvPr id="48" name="CasellaDiTesto 3">
            <a:extLst>
              <a:ext uri="{FF2B5EF4-FFF2-40B4-BE49-F238E27FC236}">
                <a16:creationId xmlns:a16="http://schemas.microsoft.com/office/drawing/2014/main" id="{BA63B854-B745-4D7C-91C0-E6FBCDEA120A}"/>
              </a:ext>
            </a:extLst>
          </p:cNvPr>
          <p:cNvSpPr txBox="1">
            <a:spLocks noChangeArrowheads="1"/>
          </p:cNvSpPr>
          <p:nvPr/>
        </p:nvSpPr>
        <p:spPr bwMode="auto">
          <a:xfrm>
            <a:off x="10488488" y="2357011"/>
            <a:ext cx="59828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2000">
                <a:solidFill>
                  <a:srgbClr val="1F497D"/>
                </a:solidFill>
                <a:latin typeface="Century Gothic" panose="020B0502020202020204" pitchFamily="34" charset="0"/>
              </a:rPr>
              <a:t>76</a:t>
            </a:r>
          </a:p>
        </p:txBody>
      </p:sp>
      <p:sp>
        <p:nvSpPr>
          <p:cNvPr id="52" name="CasellaDiTesto 51">
            <a:extLst>
              <a:ext uri="{FF2B5EF4-FFF2-40B4-BE49-F238E27FC236}">
                <a16:creationId xmlns:a16="http://schemas.microsoft.com/office/drawing/2014/main" id="{3B24334C-3062-419E-B9ED-1C71621637EF}"/>
              </a:ext>
            </a:extLst>
          </p:cNvPr>
          <p:cNvSpPr txBox="1">
            <a:spLocks noChangeArrowheads="1"/>
          </p:cNvSpPr>
          <p:nvPr/>
        </p:nvSpPr>
        <p:spPr bwMode="auto">
          <a:xfrm>
            <a:off x="9410453" y="3209951"/>
            <a:ext cx="3834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400" b="0">
                <a:solidFill>
                  <a:srgbClr val="1F497D"/>
                </a:solidFill>
                <a:latin typeface="Century Gothic" panose="020B0502020202020204" pitchFamily="34" charset="0"/>
              </a:rPr>
              <a:t>51</a:t>
            </a:r>
          </a:p>
        </p:txBody>
      </p:sp>
      <p:sp>
        <p:nvSpPr>
          <p:cNvPr id="55" name="CasellaDiTesto 54">
            <a:extLst>
              <a:ext uri="{FF2B5EF4-FFF2-40B4-BE49-F238E27FC236}">
                <a16:creationId xmlns:a16="http://schemas.microsoft.com/office/drawing/2014/main" id="{EE9EAFEE-11D8-4554-A0A9-D54713484509}"/>
              </a:ext>
            </a:extLst>
          </p:cNvPr>
          <p:cNvSpPr txBox="1">
            <a:spLocks noChangeArrowheads="1"/>
          </p:cNvSpPr>
          <p:nvPr/>
        </p:nvSpPr>
        <p:spPr bwMode="auto">
          <a:xfrm>
            <a:off x="10505512" y="4700044"/>
            <a:ext cx="47320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2000">
                <a:solidFill>
                  <a:srgbClr val="C00000"/>
                </a:solidFill>
                <a:latin typeface="Century Gothic" panose="020B0502020202020204" pitchFamily="34" charset="0"/>
              </a:rPr>
              <a:t>11</a:t>
            </a:r>
          </a:p>
        </p:txBody>
      </p:sp>
      <p:sp>
        <p:nvSpPr>
          <p:cNvPr id="60" name="Titolo 1">
            <a:extLst>
              <a:ext uri="{FF2B5EF4-FFF2-40B4-BE49-F238E27FC236}">
                <a16:creationId xmlns:a16="http://schemas.microsoft.com/office/drawing/2014/main" id="{8385D4F4-56FD-4AD1-9FB9-9FCD9C23428E}"/>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Domanda e offerta di credito | </a:t>
            </a:r>
            <a:r>
              <a:rPr lang="it-IT" sz="2200" dirty="0">
                <a:latin typeface="Century Gothic" panose="020B0502020202020204" pitchFamily="34" charset="0"/>
                <a:cs typeface="Arial"/>
              </a:rPr>
              <a:t>Dal momento successivo lo scoppio della crisi si è registrata un’impennata delle richieste di credito da parte delle imprese del terziario. In aumento anche le risposte positive da parte delle banche.</a:t>
            </a:r>
            <a:endParaRPr lang="it-IT" sz="2200" strike="sngStrike" dirty="0">
              <a:latin typeface="Century Gothic" panose="020B0502020202020204" pitchFamily="34" charset="0"/>
              <a:cs typeface="Arial"/>
            </a:endParaRPr>
          </a:p>
        </p:txBody>
      </p:sp>
      <p:sp>
        <p:nvSpPr>
          <p:cNvPr id="23" name="Text Box 49">
            <a:extLst>
              <a:ext uri="{FF2B5EF4-FFF2-40B4-BE49-F238E27FC236}">
                <a16:creationId xmlns:a16="http://schemas.microsoft.com/office/drawing/2014/main" id="{53CCA881-7F5C-4A84-8AFB-08C897B240AE}"/>
              </a:ext>
            </a:extLst>
          </p:cNvPr>
          <p:cNvSpPr txBox="1">
            <a:spLocks noChangeArrowheads="1"/>
          </p:cNvSpPr>
          <p:nvPr/>
        </p:nvSpPr>
        <p:spPr bwMode="auto">
          <a:xfrm>
            <a:off x="342617" y="5891786"/>
            <a:ext cx="11374349" cy="723275"/>
          </a:xfrm>
          <a:prstGeom prst="rect">
            <a:avLst/>
          </a:prstGeom>
          <a:noFill/>
          <a:ln w="9525">
            <a:noFill/>
            <a:miter lim="800000"/>
            <a:headEnd/>
            <a:tailEnd/>
          </a:ln>
        </p:spPr>
        <p:txBody>
          <a:bodyPr wrap="square">
            <a:spAutoFit/>
          </a:bodyPr>
          <a:lstStyle/>
          <a:p>
            <a:pPr algn="just" eaLnBrk="1" hangingPunct="1">
              <a:spcBef>
                <a:spcPts val="600"/>
              </a:spcBef>
            </a:pPr>
            <a:r>
              <a:rPr lang="it-IT" altLang="it-IT" dirty="0">
                <a:latin typeface="Century Gothic" panose="020B0502020202020204" pitchFamily="34" charset="0"/>
              </a:rPr>
              <a:t>Base campione</a:t>
            </a:r>
            <a:r>
              <a:rPr lang="it-IT" altLang="it-IT" b="0" dirty="0">
                <a:latin typeface="Century Gothic" panose="020B0502020202020204" pitchFamily="34" charset="0"/>
              </a:rPr>
              <a:t>: 430 casi. Percentuali ricalcolate facendo =100,0 le imprese che nei trimestri considerati hanno chiesto un fido o un finanziamento, o hanno chiesto di rinegoziare un fido o un finanziamento esistente. (</a:t>
            </a:r>
            <a:r>
              <a:rPr lang="it-IT" altLang="it-IT" dirty="0">
                <a:latin typeface="Century Gothic" panose="020B0502020202020204" pitchFamily="34" charset="0"/>
              </a:rPr>
              <a:t>Irrigidimento</a:t>
            </a:r>
            <a:r>
              <a:rPr lang="it-IT" altLang="it-IT" b="0" dirty="0">
                <a:latin typeface="Century Gothic" panose="020B0502020202020204" pitchFamily="34" charset="0"/>
              </a:rPr>
              <a:t> = richiesta accolta con ammontare inferiore + richiesta non accolta). </a:t>
            </a:r>
            <a:r>
              <a:rPr lang="it-IT" altLang="it-IT" dirty="0">
                <a:latin typeface="Century Gothic" panose="020B0502020202020204" pitchFamily="34" charset="0"/>
              </a:rPr>
              <a:t>Testo originale della domanda</a:t>
            </a:r>
            <a:r>
              <a:rPr lang="it-IT" altLang="it-IT" b="0" dirty="0">
                <a:latin typeface="Century Gothic" panose="020B0502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b="0" dirty="0">
                <a:latin typeface="Century Gothic" panose="020B0502020202020204" pitchFamily="34" charset="0"/>
              </a:rPr>
              <a:t>. </a:t>
            </a:r>
            <a:r>
              <a:rPr lang="it-IT" altLang="ja-JP" dirty="0">
                <a:latin typeface="Century Gothic" panose="020B0502020202020204" pitchFamily="34" charset="0"/>
              </a:rPr>
              <a:t>I dati sono riportati all’universo.</a:t>
            </a:r>
            <a:endParaRPr lang="it-IT" altLang="it-IT" dirty="0">
              <a:latin typeface="Century Gothic" panose="020B0502020202020204" pitchFamily="34" charset="0"/>
            </a:endParaRPr>
          </a:p>
        </p:txBody>
      </p:sp>
    </p:spTree>
    <p:extLst>
      <p:ext uri="{BB962C8B-B14F-4D97-AF65-F5344CB8AC3E}">
        <p14:creationId xmlns:p14="http://schemas.microsoft.com/office/powerpoint/2010/main" val="2041657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AA98077-509B-4D43-B81E-1A4773028462}"/>
              </a:ext>
            </a:extLst>
          </p:cNvPr>
          <p:cNvPicPr>
            <a:picLocks noChangeAspect="1"/>
          </p:cNvPicPr>
          <p:nvPr/>
        </p:nvPicPr>
        <p:blipFill>
          <a:blip r:embed="rId2"/>
          <a:stretch>
            <a:fillRect/>
          </a:stretch>
        </p:blipFill>
        <p:spPr>
          <a:xfrm>
            <a:off x="431244" y="2112013"/>
            <a:ext cx="7993913" cy="3872484"/>
          </a:xfrm>
          <a:prstGeom prst="rect">
            <a:avLst/>
          </a:prstGeom>
        </p:spPr>
      </p:pic>
      <p:sp>
        <p:nvSpPr>
          <p:cNvPr id="2" name="Rettangolo 1">
            <a:extLst>
              <a:ext uri="{FF2B5EF4-FFF2-40B4-BE49-F238E27FC236}">
                <a16:creationId xmlns:a16="http://schemas.microsoft.com/office/drawing/2014/main" id="{CD88B54C-503B-4AEB-B845-F79EEFEAAFB1}"/>
              </a:ext>
            </a:extLst>
          </p:cNvPr>
          <p:cNvSpPr/>
          <p:nvPr/>
        </p:nvSpPr>
        <p:spPr bwMode="auto">
          <a:xfrm>
            <a:off x="8505438" y="4509076"/>
            <a:ext cx="3443573" cy="18000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47" name="Connettore diritto 46">
            <a:extLst>
              <a:ext uri="{FF2B5EF4-FFF2-40B4-BE49-F238E27FC236}">
                <a16:creationId xmlns:a16="http://schemas.microsoft.com/office/drawing/2014/main" id="{5174997D-EFD0-410C-BA7C-C43ADB07E7F3}"/>
              </a:ext>
            </a:extLst>
          </p:cNvPr>
          <p:cNvCxnSpPr/>
          <p:nvPr/>
        </p:nvCxnSpPr>
        <p:spPr bwMode="auto">
          <a:xfrm>
            <a:off x="3389875" y="2492026"/>
            <a:ext cx="0" cy="2918520"/>
          </a:xfrm>
          <a:prstGeom prst="line">
            <a:avLst/>
          </a:prstGeom>
          <a:noFill/>
          <a:ln w="12700" cap="flat" cmpd="sng" algn="ctr">
            <a:solidFill>
              <a:schemeClr val="tx2">
                <a:lumMod val="65000"/>
                <a:lumOff val="35000"/>
              </a:schemeClr>
            </a:solidFill>
            <a:prstDash val="dash"/>
            <a:round/>
            <a:headEnd type="none" w="med" len="med"/>
            <a:tailEnd type="none" w="med" len="med"/>
          </a:ln>
          <a:effectLst/>
        </p:spPr>
      </p:cxnSp>
      <p:sp>
        <p:nvSpPr>
          <p:cNvPr id="27" name="Titolo 1">
            <a:extLst>
              <a:ext uri="{FF2B5EF4-FFF2-40B4-BE49-F238E27FC236}">
                <a16:creationId xmlns:a16="http://schemas.microsoft.com/office/drawing/2014/main" id="{1A15067C-5EAF-4C8A-BFB0-27811C6DB282}"/>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Offerta di credito </a:t>
            </a:r>
            <a:r>
              <a:rPr lang="it-IT" sz="2200" dirty="0">
                <a:solidFill>
                  <a:srgbClr val="203864"/>
                </a:solidFill>
                <a:latin typeface="Century Gothic" panose="020B0502020202020204" pitchFamily="34" charset="0"/>
                <a:ea typeface="+mj-ea"/>
                <a:cs typeface="Arial"/>
              </a:rPr>
              <a:t>| </a:t>
            </a:r>
            <a:r>
              <a:rPr lang="it-IT" sz="2200" dirty="0">
                <a:latin typeface="Century Gothic" panose="020B0502020202020204" pitchFamily="34" charset="0"/>
                <a:ea typeface="+mj-ea"/>
                <a:cs typeface="Arial"/>
              </a:rPr>
              <a:t>Evidente l’incremento dei prestiti erogati in favore delle imprese del </a:t>
            </a:r>
            <a:r>
              <a:rPr lang="it-IT" sz="2200">
                <a:latin typeface="Century Gothic" panose="020B0502020202020204" pitchFamily="34" charset="0"/>
                <a:ea typeface="+mj-ea"/>
                <a:cs typeface="Arial"/>
              </a:rPr>
              <a:t>terziario operative in VDA </a:t>
            </a:r>
            <a:r>
              <a:rPr lang="it-IT" sz="2200" dirty="0">
                <a:latin typeface="Century Gothic" panose="020B0502020202020204" pitchFamily="34" charset="0"/>
                <a:ea typeface="+mj-ea"/>
                <a:cs typeface="Arial"/>
              </a:rPr>
              <a:t>a partire dal momento immediatamente successivo lo scoppio della crisi (+8% in un solo anno).</a:t>
            </a:r>
          </a:p>
        </p:txBody>
      </p:sp>
      <p:sp>
        <p:nvSpPr>
          <p:cNvPr id="28" name="Rettangolo 93">
            <a:extLst>
              <a:ext uri="{FF2B5EF4-FFF2-40B4-BE49-F238E27FC236}">
                <a16:creationId xmlns:a16="http://schemas.microsoft.com/office/drawing/2014/main" id="{FD5B1DB2-C820-407F-8063-6B7BF1E4F58E}"/>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dirty="0">
                <a:latin typeface="Century Gothic" panose="020B0502020202020204" pitchFamily="34" charset="0"/>
              </a:rPr>
              <a:t>Fonte: </a:t>
            </a:r>
            <a:r>
              <a:rPr lang="it-IT" sz="1000" b="0" dirty="0">
                <a:latin typeface="Century Gothic" panose="020B0502020202020204" pitchFamily="34" charset="0"/>
              </a:rPr>
              <a:t>Elaborazioni Format </a:t>
            </a:r>
            <a:r>
              <a:rPr lang="it-IT" sz="1000" b="0" dirty="0" err="1">
                <a:latin typeface="Century Gothic" panose="020B0502020202020204" pitchFamily="34" charset="0"/>
              </a:rPr>
              <a:t>Research</a:t>
            </a:r>
            <a:r>
              <a:rPr lang="it-IT" sz="1000" b="0" dirty="0">
                <a:latin typeface="Century Gothic" panose="020B0502020202020204" pitchFamily="34" charset="0"/>
              </a:rPr>
              <a:t> su dati </a:t>
            </a:r>
            <a:r>
              <a:rPr lang="it-IT" altLang="it-IT" sz="1000" b="0" dirty="0">
                <a:latin typeface="Century Gothic" panose="020B0502020202020204" pitchFamily="34" charset="0"/>
              </a:rPr>
              <a:t>Bankitalia.</a:t>
            </a:r>
            <a:endParaRPr lang="it-IT" sz="1000" b="0" i="1" dirty="0">
              <a:latin typeface="Century Gothic" panose="020B0502020202020204" pitchFamily="34" charset="0"/>
            </a:endParaRPr>
          </a:p>
        </p:txBody>
      </p:sp>
      <p:sp>
        <p:nvSpPr>
          <p:cNvPr id="29" name="Titolo 1">
            <a:extLst>
              <a:ext uri="{FF2B5EF4-FFF2-40B4-BE49-F238E27FC236}">
                <a16:creationId xmlns:a16="http://schemas.microsoft.com/office/drawing/2014/main" id="{94643CFB-D7A2-460D-A934-92E420A824AD}"/>
              </a:ext>
            </a:extLst>
          </p:cNvPr>
          <p:cNvSpPr txBox="1">
            <a:spLocks/>
          </p:cNvSpPr>
          <p:nvPr/>
        </p:nvSpPr>
        <p:spPr>
          <a:xfrm>
            <a:off x="423286" y="1691364"/>
            <a:ext cx="8004695" cy="655661"/>
          </a:xfrm>
          <a:prstGeom prst="rect">
            <a:avLst/>
          </a:prstGeom>
          <a:solidFill>
            <a:srgbClr val="203864"/>
          </a:solidFill>
          <a:ln>
            <a:noFill/>
          </a:ln>
        </p:spPr>
        <p:txBody>
          <a:bodyPr wrap="square" lIns="67500" tIns="35100" rIns="67500" bIns="35100">
            <a:spAutoFit/>
          </a:bodyPr>
          <a:lstStyle/>
          <a:p>
            <a:pPr>
              <a:defRPr/>
            </a:pPr>
            <a:r>
              <a:rPr lang="it-IT" sz="2000" dirty="0">
                <a:solidFill>
                  <a:schemeClr val="bg1"/>
                </a:solidFill>
                <a:latin typeface="Century Gothic" panose="020B0502020202020204" pitchFamily="34" charset="0"/>
                <a:ea typeface="+mj-ea"/>
                <a:cs typeface="Arial"/>
              </a:rPr>
              <a:t>Prestiti alle imprese del Terziario in VDA</a:t>
            </a:r>
            <a:endParaRPr lang="it-IT" sz="2000" i="1" dirty="0">
              <a:solidFill>
                <a:schemeClr val="bg1"/>
              </a:solidFill>
              <a:latin typeface="Century Gothic" panose="020B0502020202020204" pitchFamily="34" charset="0"/>
              <a:ea typeface="+mj-ea"/>
              <a:cs typeface="Arial"/>
            </a:endParaRPr>
          </a:p>
          <a:p>
            <a:pPr>
              <a:defRPr/>
            </a:pPr>
            <a:r>
              <a:rPr lang="it-IT" sz="1800" b="0" i="1" dirty="0">
                <a:solidFill>
                  <a:schemeClr val="bg1"/>
                </a:solidFill>
                <a:latin typeface="Century Gothic" panose="020B0502020202020204" pitchFamily="34" charset="0"/>
                <a:ea typeface="+mj-ea"/>
                <a:cs typeface="Arial"/>
              </a:rPr>
              <a:t>Volumi dei prestiti erogati in base 100</a:t>
            </a:r>
          </a:p>
        </p:txBody>
      </p:sp>
      <p:sp>
        <p:nvSpPr>
          <p:cNvPr id="31" name="CasellaDiTesto 30">
            <a:extLst>
              <a:ext uri="{FF2B5EF4-FFF2-40B4-BE49-F238E27FC236}">
                <a16:creationId xmlns:a16="http://schemas.microsoft.com/office/drawing/2014/main" id="{A7EA221D-62BC-46D4-9567-71DF40470F24}"/>
              </a:ext>
            </a:extLst>
          </p:cNvPr>
          <p:cNvSpPr txBox="1"/>
          <p:nvPr/>
        </p:nvSpPr>
        <p:spPr>
          <a:xfrm>
            <a:off x="896565" y="5894352"/>
            <a:ext cx="7316241" cy="430887"/>
          </a:xfrm>
          <a:prstGeom prst="rect">
            <a:avLst/>
          </a:prstGeom>
          <a:noFill/>
        </p:spPr>
        <p:txBody>
          <a:bodyPr wrap="square" rtlCol="0">
            <a:spAutoFit/>
          </a:bodyPr>
          <a:lstStyle/>
          <a:p>
            <a:pPr algn="just"/>
            <a:r>
              <a:rPr lang="it-IT" sz="1100" b="0" i="1" dirty="0">
                <a:latin typeface="Century Gothic" panose="020B0502020202020204" pitchFamily="34" charset="0"/>
              </a:rPr>
              <a:t>Valori in base 2019 IV TRIM=100. A valori superiori a 100 corrisponde un incremento dei presti erogati. </a:t>
            </a:r>
          </a:p>
          <a:p>
            <a:pPr algn="just"/>
            <a:r>
              <a:rPr lang="it-IT" sz="1100" b="0" i="1" dirty="0">
                <a:latin typeface="Century Gothic" panose="020B0502020202020204" pitchFamily="34" charset="0"/>
              </a:rPr>
              <a:t>A valori inferiori a 100 corrisponde un decremento dei presti erogati. </a:t>
            </a:r>
          </a:p>
        </p:txBody>
      </p:sp>
      <p:sp>
        <p:nvSpPr>
          <p:cNvPr id="32" name="CasellaDiTesto 31">
            <a:extLst>
              <a:ext uri="{FF2B5EF4-FFF2-40B4-BE49-F238E27FC236}">
                <a16:creationId xmlns:a16="http://schemas.microsoft.com/office/drawing/2014/main" id="{BBC82092-55E1-422A-ABB5-4D42A87D5042}"/>
              </a:ext>
            </a:extLst>
          </p:cNvPr>
          <p:cNvSpPr txBox="1"/>
          <p:nvPr/>
        </p:nvSpPr>
        <p:spPr>
          <a:xfrm>
            <a:off x="878721" y="3794276"/>
            <a:ext cx="612668" cy="400110"/>
          </a:xfrm>
          <a:prstGeom prst="rect">
            <a:avLst/>
          </a:prstGeom>
          <a:noFill/>
        </p:spPr>
        <p:txBody>
          <a:bodyPr wrap="square" rtlCol="0">
            <a:spAutoFit/>
          </a:bodyPr>
          <a:lstStyle/>
          <a:p>
            <a:r>
              <a:rPr lang="it-IT" sz="2000" dirty="0">
                <a:latin typeface="Century Gothic" panose="020B0502020202020204" pitchFamily="34" charset="0"/>
              </a:rPr>
              <a:t>100</a:t>
            </a:r>
          </a:p>
        </p:txBody>
      </p:sp>
      <p:sp>
        <p:nvSpPr>
          <p:cNvPr id="34" name="CasellaDiTesto 33">
            <a:extLst>
              <a:ext uri="{FF2B5EF4-FFF2-40B4-BE49-F238E27FC236}">
                <a16:creationId xmlns:a16="http://schemas.microsoft.com/office/drawing/2014/main" id="{D02466AE-F1D4-4FC5-8B2C-755CFD04C192}"/>
              </a:ext>
            </a:extLst>
          </p:cNvPr>
          <p:cNvSpPr txBox="1"/>
          <p:nvPr/>
        </p:nvSpPr>
        <p:spPr>
          <a:xfrm>
            <a:off x="7642188" y="2474778"/>
            <a:ext cx="785793" cy="523220"/>
          </a:xfrm>
          <a:prstGeom prst="rect">
            <a:avLst/>
          </a:prstGeom>
          <a:noFill/>
        </p:spPr>
        <p:txBody>
          <a:bodyPr wrap="none" rtlCol="0">
            <a:spAutoFit/>
          </a:bodyPr>
          <a:lstStyle/>
          <a:p>
            <a:r>
              <a:rPr lang="it-IT" sz="2800" dirty="0">
                <a:latin typeface="Century Gothic" panose="020B0502020202020204" pitchFamily="34" charset="0"/>
              </a:rPr>
              <a:t>108</a:t>
            </a:r>
          </a:p>
        </p:txBody>
      </p:sp>
      <p:sp>
        <p:nvSpPr>
          <p:cNvPr id="36" name="CasellaDiTesto 35">
            <a:extLst>
              <a:ext uri="{FF2B5EF4-FFF2-40B4-BE49-F238E27FC236}">
                <a16:creationId xmlns:a16="http://schemas.microsoft.com/office/drawing/2014/main" id="{F70A4B11-2FE5-4D56-B9CF-0DC00161B4DA}"/>
              </a:ext>
            </a:extLst>
          </p:cNvPr>
          <p:cNvSpPr txBox="1"/>
          <p:nvPr/>
        </p:nvSpPr>
        <p:spPr>
          <a:xfrm>
            <a:off x="8516855" y="2406301"/>
            <a:ext cx="3432156" cy="3924151"/>
          </a:xfrm>
          <a:prstGeom prst="rect">
            <a:avLst/>
          </a:prstGeom>
          <a:noFill/>
          <a:ln>
            <a:noFill/>
          </a:ln>
        </p:spPr>
        <p:txBody>
          <a:bodyPr wrap="square" rtlCol="0">
            <a:spAutoFit/>
          </a:bodyPr>
          <a:lstStyle/>
          <a:p>
            <a:pPr>
              <a:spcBef>
                <a:spcPts val="600"/>
              </a:spcBef>
            </a:pPr>
            <a:r>
              <a:rPr lang="it-IT" sz="2400" b="1" dirty="0">
                <a:latin typeface="Century Gothic" panose="020B0502020202020204" pitchFamily="34" charset="0"/>
              </a:rPr>
              <a:t>L’ammontare complessivo dei prestiti in essere a fine 2020 </a:t>
            </a:r>
            <a:r>
              <a:rPr lang="it-IT" sz="2400" dirty="0">
                <a:latin typeface="Century Gothic" panose="020B0502020202020204" pitchFamily="34" charset="0"/>
              </a:rPr>
              <a:t>è risultato pari a </a:t>
            </a:r>
            <a:r>
              <a:rPr lang="it-IT" sz="2800" dirty="0">
                <a:latin typeface="Century Gothic" panose="020B0502020202020204" pitchFamily="34" charset="0"/>
              </a:rPr>
              <a:t>615 MLN €.</a:t>
            </a:r>
          </a:p>
          <a:p>
            <a:pPr>
              <a:spcBef>
                <a:spcPts val="600"/>
              </a:spcBef>
            </a:pPr>
            <a:endParaRPr lang="it-IT" sz="600" dirty="0">
              <a:latin typeface="Century Gothic" panose="020B0502020202020204" pitchFamily="34" charset="0"/>
            </a:endParaRPr>
          </a:p>
          <a:p>
            <a:pPr>
              <a:spcBef>
                <a:spcPts val="600"/>
              </a:spcBef>
            </a:pPr>
            <a:r>
              <a:rPr lang="it-IT" sz="2400" dirty="0">
                <a:latin typeface="Century Gothic" panose="020B0502020202020204" pitchFamily="34" charset="0"/>
              </a:rPr>
              <a:t>La variazione dello stock rispetto a fine 2019 è pari a</a:t>
            </a:r>
          </a:p>
          <a:p>
            <a:pPr>
              <a:spcBef>
                <a:spcPts val="600"/>
              </a:spcBef>
            </a:pPr>
            <a:r>
              <a:rPr lang="it-IT" sz="3200" i="1" dirty="0">
                <a:latin typeface="Century Gothic" panose="020B0502020202020204" pitchFamily="34" charset="0"/>
              </a:rPr>
              <a:t>+42 MLN €</a:t>
            </a:r>
          </a:p>
        </p:txBody>
      </p:sp>
      <p:cxnSp>
        <p:nvCxnSpPr>
          <p:cNvPr id="35" name="Connettore 2 34">
            <a:extLst>
              <a:ext uri="{FF2B5EF4-FFF2-40B4-BE49-F238E27FC236}">
                <a16:creationId xmlns:a16="http://schemas.microsoft.com/office/drawing/2014/main" id="{0B92C64C-EFF0-4241-BE93-1F03FFCB3D8C}"/>
              </a:ext>
            </a:extLst>
          </p:cNvPr>
          <p:cNvCxnSpPr>
            <a:cxnSpLocks/>
          </p:cNvCxnSpPr>
          <p:nvPr/>
        </p:nvCxnSpPr>
        <p:spPr bwMode="auto">
          <a:xfrm flipV="1">
            <a:off x="3814420" y="2853627"/>
            <a:ext cx="3670901" cy="1267062"/>
          </a:xfrm>
          <a:prstGeom prst="straightConnector1">
            <a:avLst/>
          </a:prstGeom>
          <a:noFill/>
          <a:ln w="44450" cap="flat" cmpd="sng" algn="ctr">
            <a:solidFill>
              <a:schemeClr val="tx1"/>
            </a:solidFill>
            <a:prstDash val="solid"/>
            <a:round/>
            <a:headEnd type="none" w="med" len="med"/>
            <a:tailEnd type="triangle" w="lg" len="med"/>
          </a:ln>
          <a:effectLst/>
        </p:spPr>
      </p:cxnSp>
      <p:sp>
        <p:nvSpPr>
          <p:cNvPr id="44" name="Text Box 40">
            <a:extLst>
              <a:ext uri="{FF2B5EF4-FFF2-40B4-BE49-F238E27FC236}">
                <a16:creationId xmlns:a16="http://schemas.microsoft.com/office/drawing/2014/main" id="{1F21D2B0-E1A2-4C8E-AB0E-AC63852A3E99}"/>
              </a:ext>
            </a:extLst>
          </p:cNvPr>
          <p:cNvSpPr txBox="1">
            <a:spLocks noChangeArrowheads="1"/>
          </p:cNvSpPr>
          <p:nvPr/>
        </p:nvSpPr>
        <p:spPr bwMode="auto">
          <a:xfrm>
            <a:off x="2328806" y="3186226"/>
            <a:ext cx="1485614" cy="1077218"/>
          </a:xfrm>
          <a:prstGeom prst="rect">
            <a:avLst/>
          </a:prstGeom>
          <a:solidFill>
            <a:srgbClr val="FFFF00"/>
          </a:solidFill>
          <a:ln>
            <a:solidFill>
              <a:schemeClr val="tx1">
                <a:lumMod val="65000"/>
                <a:lumOff val="3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600" dirty="0">
                <a:solidFill>
                  <a:schemeClr val="tx1">
                    <a:lumMod val="65000"/>
                    <a:lumOff val="35000"/>
                  </a:schemeClr>
                </a:solidFill>
                <a:latin typeface="Century Gothic" panose="020B0502020202020204" pitchFamily="34" charset="0"/>
                <a:cs typeface="Arial" panose="020B0604020202020204" pitchFamily="34" charset="0"/>
              </a:rPr>
              <a:t>Scoppio della pandemia COVID-19</a:t>
            </a:r>
          </a:p>
        </p:txBody>
      </p:sp>
    </p:spTree>
    <p:extLst>
      <p:ext uri="{BB962C8B-B14F-4D97-AF65-F5344CB8AC3E}">
        <p14:creationId xmlns:p14="http://schemas.microsoft.com/office/powerpoint/2010/main" val="3074456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1882D3F-E7DD-40B2-B75C-8BE0890CEE6A}"/>
              </a:ext>
            </a:extLst>
          </p:cNvPr>
          <p:cNvPicPr>
            <a:picLocks noChangeAspect="1"/>
          </p:cNvPicPr>
          <p:nvPr/>
        </p:nvPicPr>
        <p:blipFill>
          <a:blip r:embed="rId2"/>
          <a:stretch>
            <a:fillRect/>
          </a:stretch>
        </p:blipFill>
        <p:spPr>
          <a:xfrm>
            <a:off x="2719383" y="2496163"/>
            <a:ext cx="5883889" cy="3808783"/>
          </a:xfrm>
          <a:prstGeom prst="rect">
            <a:avLst/>
          </a:prstGeom>
        </p:spPr>
      </p:pic>
      <p:sp>
        <p:nvSpPr>
          <p:cNvPr id="30" name="Rettangolo 29">
            <a:extLst>
              <a:ext uri="{FF2B5EF4-FFF2-40B4-BE49-F238E27FC236}">
                <a16:creationId xmlns:a16="http://schemas.microsoft.com/office/drawing/2014/main" id="{6431C664-7BA9-4F96-8135-78E40BC6AA20}"/>
              </a:ext>
            </a:extLst>
          </p:cNvPr>
          <p:cNvSpPr/>
          <p:nvPr/>
        </p:nvSpPr>
        <p:spPr bwMode="auto">
          <a:xfrm rot="21053049">
            <a:off x="6789470" y="2759655"/>
            <a:ext cx="697920" cy="360973"/>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 name="Titolo 1">
            <a:extLst>
              <a:ext uri="{FF2B5EF4-FFF2-40B4-BE49-F238E27FC236}">
                <a16:creationId xmlns:a16="http://schemas.microsoft.com/office/drawing/2014/main" id="{F1FC3F85-52D4-4C6E-997A-B0F2A19F8010}"/>
              </a:ext>
            </a:extLst>
          </p:cNvPr>
          <p:cNvSpPr txBox="1">
            <a:spLocks/>
          </p:cNvSpPr>
          <p:nvPr/>
        </p:nvSpPr>
        <p:spPr>
          <a:xfrm>
            <a:off x="335360" y="248643"/>
            <a:ext cx="11856640" cy="1425102"/>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L’impatto della criminalità | </a:t>
            </a:r>
            <a:r>
              <a:rPr lang="it-IT" sz="2200" dirty="0">
                <a:latin typeface="Century Gothic" panose="020B0502020202020204" pitchFamily="34" charset="0"/>
                <a:cs typeface="Arial"/>
              </a:rPr>
              <a:t>La crisi economica accentua i timori degli imprenditori di rimanere vittima di trame criminali: il 63% dei commercianti e dei pubblici esercizi teme l’incedere del fenomeno dell’usura, il 55% i tentativi della malavita di impadronirsi delle aziende.</a:t>
            </a:r>
          </a:p>
        </p:txBody>
      </p:sp>
      <p:sp>
        <p:nvSpPr>
          <p:cNvPr id="12" name="CasellaDiTesto 9">
            <a:extLst>
              <a:ext uri="{FF2B5EF4-FFF2-40B4-BE49-F238E27FC236}">
                <a16:creationId xmlns:a16="http://schemas.microsoft.com/office/drawing/2014/main" id="{54D708BA-9CAE-4A94-AF78-EAFD160CAEEC}"/>
              </a:ext>
            </a:extLst>
          </p:cNvPr>
          <p:cNvSpPr txBox="1">
            <a:spLocks noChangeArrowheads="1"/>
          </p:cNvSpPr>
          <p:nvPr/>
        </p:nvSpPr>
        <p:spPr bwMode="auto">
          <a:xfrm>
            <a:off x="335360" y="1916832"/>
            <a:ext cx="11665296"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b="0" dirty="0">
                <a:latin typeface="Century Gothic" panose="020B0502020202020204" pitchFamily="34" charset="0"/>
              </a:rPr>
              <a:t>In un momento di grave crisi economica, a Suo avviso cosa deve temere di più un imprenditore? </a:t>
            </a:r>
          </a:p>
        </p:txBody>
      </p:sp>
      <p:sp>
        <p:nvSpPr>
          <p:cNvPr id="15" name="Rettangolo 14">
            <a:extLst>
              <a:ext uri="{FF2B5EF4-FFF2-40B4-BE49-F238E27FC236}">
                <a16:creationId xmlns:a16="http://schemas.microsoft.com/office/drawing/2014/main" id="{7C649795-0C44-4E87-8FFD-E89624F58AAC}"/>
              </a:ext>
            </a:extLst>
          </p:cNvPr>
          <p:cNvSpPr/>
          <p:nvPr/>
        </p:nvSpPr>
        <p:spPr bwMode="auto">
          <a:xfrm>
            <a:off x="861667" y="2737613"/>
            <a:ext cx="2448271" cy="307777"/>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eaLnBrk="1" hangingPunct="1"/>
            <a:r>
              <a:rPr kumimoji="0" lang="it-IT" sz="1400" b="0" strike="noStrike" cap="none" normalizeH="0" baseline="0">
                <a:ln>
                  <a:noFill/>
                </a:ln>
                <a:effectLst/>
                <a:latin typeface="Century Gothic" panose="020B0502020202020204" pitchFamily="34" charset="0"/>
              </a:rPr>
              <a:t>L’</a:t>
            </a:r>
            <a:r>
              <a:rPr kumimoji="0" lang="it-IT" sz="1400" u="sng" strike="noStrike" cap="none" normalizeH="0" baseline="0">
                <a:ln>
                  <a:noFill/>
                </a:ln>
                <a:effectLst/>
                <a:latin typeface="Century Gothic" panose="020B0502020202020204" pitchFamily="34" charset="0"/>
              </a:rPr>
              <a:t>usura</a:t>
            </a:r>
            <a:r>
              <a:rPr kumimoji="0" lang="it-IT" sz="1400" b="0" strike="noStrike" cap="none" normalizeH="0" baseline="0">
                <a:ln>
                  <a:noFill/>
                </a:ln>
                <a:effectLst/>
                <a:latin typeface="Century Gothic" panose="020B0502020202020204" pitchFamily="34" charset="0"/>
              </a:rPr>
              <a:t> (prestito a usura)</a:t>
            </a:r>
          </a:p>
        </p:txBody>
      </p:sp>
      <p:sp>
        <p:nvSpPr>
          <p:cNvPr id="17" name="Rettangolo 16">
            <a:extLst>
              <a:ext uri="{FF2B5EF4-FFF2-40B4-BE49-F238E27FC236}">
                <a16:creationId xmlns:a16="http://schemas.microsoft.com/office/drawing/2014/main" id="{86A16483-C47A-4A00-AEC9-C56EBC3D7ECD}"/>
              </a:ext>
            </a:extLst>
          </p:cNvPr>
          <p:cNvSpPr/>
          <p:nvPr/>
        </p:nvSpPr>
        <p:spPr>
          <a:xfrm>
            <a:off x="6754574" y="2740086"/>
            <a:ext cx="767712" cy="400110"/>
          </a:xfrm>
          <a:prstGeom prst="rect">
            <a:avLst/>
          </a:prstGeom>
        </p:spPr>
        <p:txBody>
          <a:bodyPr wrap="square">
            <a:spAutoFit/>
          </a:bodyPr>
          <a:lstStyle/>
          <a:p>
            <a:pPr algn="ctr"/>
            <a:r>
              <a:rPr lang="it-IT" sz="2000" dirty="0">
                <a:latin typeface="Century Gothic" panose="020B0502020202020204" pitchFamily="34" charset="0"/>
              </a:rPr>
              <a:t>63</a:t>
            </a:r>
            <a:r>
              <a:rPr lang="it-IT" sz="1400" dirty="0">
                <a:latin typeface="Century Gothic" panose="020B0502020202020204" pitchFamily="34" charset="0"/>
              </a:rPr>
              <a:t>%</a:t>
            </a:r>
            <a:r>
              <a:rPr lang="it-IT" sz="1800" dirty="0">
                <a:latin typeface="Century Gothic" panose="020B0502020202020204" pitchFamily="34" charset="0"/>
              </a:rPr>
              <a:t> </a:t>
            </a:r>
          </a:p>
        </p:txBody>
      </p:sp>
      <p:sp>
        <p:nvSpPr>
          <p:cNvPr id="19" name="Rettangolo 18">
            <a:extLst>
              <a:ext uri="{FF2B5EF4-FFF2-40B4-BE49-F238E27FC236}">
                <a16:creationId xmlns:a16="http://schemas.microsoft.com/office/drawing/2014/main" id="{23F92EFC-D4F6-4879-9949-2441077FEB99}"/>
              </a:ext>
            </a:extLst>
          </p:cNvPr>
          <p:cNvSpPr/>
          <p:nvPr/>
        </p:nvSpPr>
        <p:spPr bwMode="auto">
          <a:xfrm>
            <a:off x="379213" y="3155727"/>
            <a:ext cx="2930725" cy="52322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eaLnBrk="1" hangingPunct="1"/>
            <a:r>
              <a:rPr kumimoji="0" lang="it-IT" sz="1400" b="0" strike="noStrike" cap="none" normalizeH="0" baseline="0">
                <a:ln>
                  <a:noFill/>
                </a:ln>
                <a:effectLst/>
                <a:latin typeface="Century Gothic" panose="020B0502020202020204" pitchFamily="34" charset="0"/>
              </a:rPr>
              <a:t>La </a:t>
            </a:r>
            <a:r>
              <a:rPr kumimoji="0" lang="it-IT" sz="1400" u="sng" strike="noStrike" cap="none" normalizeH="0" baseline="0">
                <a:ln>
                  <a:noFill/>
                </a:ln>
                <a:effectLst/>
                <a:latin typeface="Century Gothic" panose="020B0502020202020204" pitchFamily="34" charset="0"/>
              </a:rPr>
              <a:t>malavita</a:t>
            </a:r>
            <a:r>
              <a:rPr kumimoji="0" lang="it-IT" sz="1400" b="0" strike="noStrike" cap="none" normalizeH="0" baseline="0">
                <a:ln>
                  <a:noFill/>
                </a:ln>
                <a:effectLst/>
                <a:latin typeface="Century Gothic" panose="020B0502020202020204" pitchFamily="34" charset="0"/>
              </a:rPr>
              <a:t> che cerca di </a:t>
            </a:r>
            <a:r>
              <a:rPr kumimoji="0" lang="it-IT" sz="1400" u="sng" strike="noStrike" cap="none" normalizeH="0" baseline="0">
                <a:ln>
                  <a:noFill/>
                </a:ln>
                <a:effectLst/>
                <a:latin typeface="Century Gothic" panose="020B0502020202020204" pitchFamily="34" charset="0"/>
              </a:rPr>
              <a:t>impadronirsi dell’azienda</a:t>
            </a:r>
          </a:p>
        </p:txBody>
      </p:sp>
      <p:sp>
        <p:nvSpPr>
          <p:cNvPr id="21" name="Rettangolo 20">
            <a:extLst>
              <a:ext uri="{FF2B5EF4-FFF2-40B4-BE49-F238E27FC236}">
                <a16:creationId xmlns:a16="http://schemas.microsoft.com/office/drawing/2014/main" id="{9DA2C021-5EEB-47B7-9692-313216612B0F}"/>
              </a:ext>
            </a:extLst>
          </p:cNvPr>
          <p:cNvSpPr/>
          <p:nvPr/>
        </p:nvSpPr>
        <p:spPr bwMode="auto">
          <a:xfrm>
            <a:off x="379213" y="3773512"/>
            <a:ext cx="2930725" cy="307777"/>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eaLnBrk="1" hangingPunct="1"/>
            <a:r>
              <a:rPr kumimoji="0" lang="it-IT" sz="1400" b="0" strike="noStrike" cap="none" normalizeH="0" baseline="0">
                <a:ln>
                  <a:noFill/>
                </a:ln>
                <a:effectLst/>
                <a:latin typeface="Century Gothic" panose="020B0502020202020204" pitchFamily="34" charset="0"/>
              </a:rPr>
              <a:t>Le </a:t>
            </a:r>
            <a:r>
              <a:rPr kumimoji="0" lang="it-IT" sz="1400" u="sng" strike="noStrike" cap="none" normalizeH="0" baseline="0">
                <a:ln>
                  <a:noFill/>
                </a:ln>
                <a:effectLst/>
                <a:latin typeface="Century Gothic" panose="020B0502020202020204" pitchFamily="34" charset="0"/>
              </a:rPr>
              <a:t>rapine</a:t>
            </a:r>
          </a:p>
        </p:txBody>
      </p:sp>
      <p:sp>
        <p:nvSpPr>
          <p:cNvPr id="23" name="Rettangolo 22">
            <a:extLst>
              <a:ext uri="{FF2B5EF4-FFF2-40B4-BE49-F238E27FC236}">
                <a16:creationId xmlns:a16="http://schemas.microsoft.com/office/drawing/2014/main" id="{88C6822C-305E-468B-A1C2-45CA67658043}"/>
              </a:ext>
            </a:extLst>
          </p:cNvPr>
          <p:cNvSpPr/>
          <p:nvPr/>
        </p:nvSpPr>
        <p:spPr bwMode="auto">
          <a:xfrm>
            <a:off x="379213" y="4280452"/>
            <a:ext cx="2930725" cy="307777"/>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eaLnBrk="1" hangingPunct="1"/>
            <a:r>
              <a:rPr kumimoji="0" lang="it-IT" sz="1400" b="0" strike="noStrike" cap="none" normalizeH="0" baseline="0">
                <a:ln>
                  <a:noFill/>
                </a:ln>
                <a:effectLst/>
                <a:latin typeface="Century Gothic" panose="020B0502020202020204" pitchFamily="34" charset="0"/>
              </a:rPr>
              <a:t>Le </a:t>
            </a:r>
            <a:r>
              <a:rPr kumimoji="0" lang="it-IT" sz="1400" u="sng" strike="noStrike" cap="none" normalizeH="0" baseline="0">
                <a:ln>
                  <a:noFill/>
                </a:ln>
                <a:effectLst/>
                <a:latin typeface="Century Gothic" panose="020B0502020202020204" pitchFamily="34" charset="0"/>
              </a:rPr>
              <a:t>truffe</a:t>
            </a:r>
          </a:p>
        </p:txBody>
      </p:sp>
      <p:sp>
        <p:nvSpPr>
          <p:cNvPr id="25" name="Rettangolo 24">
            <a:extLst>
              <a:ext uri="{FF2B5EF4-FFF2-40B4-BE49-F238E27FC236}">
                <a16:creationId xmlns:a16="http://schemas.microsoft.com/office/drawing/2014/main" id="{0DD9F164-931B-4F2B-9142-972DB1DD5F0C}"/>
              </a:ext>
            </a:extLst>
          </p:cNvPr>
          <p:cNvSpPr/>
          <p:nvPr/>
        </p:nvSpPr>
        <p:spPr bwMode="auto">
          <a:xfrm>
            <a:off x="379213" y="4774911"/>
            <a:ext cx="2930725" cy="307777"/>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eaLnBrk="1" hangingPunct="1"/>
            <a:r>
              <a:rPr kumimoji="0" lang="it-IT" sz="1400" b="0" strike="noStrike" cap="none" normalizeH="0" baseline="0">
                <a:ln>
                  <a:noFill/>
                </a:ln>
                <a:effectLst/>
                <a:latin typeface="Century Gothic" panose="020B0502020202020204" pitchFamily="34" charset="0"/>
              </a:rPr>
              <a:t>I </a:t>
            </a:r>
            <a:r>
              <a:rPr kumimoji="0" lang="it-IT" sz="1400" u="sng" strike="noStrike" cap="none" normalizeH="0" baseline="0">
                <a:ln>
                  <a:noFill/>
                </a:ln>
                <a:effectLst/>
                <a:latin typeface="Century Gothic" panose="020B0502020202020204" pitchFamily="34" charset="0"/>
              </a:rPr>
              <a:t>furti</a:t>
            </a:r>
          </a:p>
        </p:txBody>
      </p:sp>
      <p:sp>
        <p:nvSpPr>
          <p:cNvPr id="27" name="Rettangolo 26">
            <a:extLst>
              <a:ext uri="{FF2B5EF4-FFF2-40B4-BE49-F238E27FC236}">
                <a16:creationId xmlns:a16="http://schemas.microsoft.com/office/drawing/2014/main" id="{A273B9C6-1399-4464-9298-2C1C91866818}"/>
              </a:ext>
            </a:extLst>
          </p:cNvPr>
          <p:cNvSpPr/>
          <p:nvPr/>
        </p:nvSpPr>
        <p:spPr bwMode="auto">
          <a:xfrm>
            <a:off x="379213" y="5271704"/>
            <a:ext cx="2930725" cy="307777"/>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eaLnBrk="1" hangingPunct="1"/>
            <a:r>
              <a:rPr kumimoji="0" lang="it-IT" sz="1400" b="0" strike="noStrike" cap="none" normalizeH="0" baseline="0">
                <a:ln>
                  <a:noFill/>
                </a:ln>
                <a:effectLst/>
                <a:latin typeface="Century Gothic" panose="020B0502020202020204" pitchFamily="34" charset="0"/>
              </a:rPr>
              <a:t>Le </a:t>
            </a:r>
            <a:r>
              <a:rPr kumimoji="0" lang="it-IT" sz="1400" u="sng" strike="noStrike" cap="none" normalizeH="0" baseline="0">
                <a:ln>
                  <a:noFill/>
                </a:ln>
                <a:effectLst/>
                <a:latin typeface="Century Gothic" panose="020B0502020202020204" pitchFamily="34" charset="0"/>
              </a:rPr>
              <a:t>estorsioni</a:t>
            </a:r>
          </a:p>
        </p:txBody>
      </p:sp>
      <p:sp>
        <p:nvSpPr>
          <p:cNvPr id="29" name="Rettangolo 28">
            <a:extLst>
              <a:ext uri="{FF2B5EF4-FFF2-40B4-BE49-F238E27FC236}">
                <a16:creationId xmlns:a16="http://schemas.microsoft.com/office/drawing/2014/main" id="{5254B252-2B6D-4C6E-AFE7-D15CF5554432}"/>
              </a:ext>
            </a:extLst>
          </p:cNvPr>
          <p:cNvSpPr/>
          <p:nvPr/>
        </p:nvSpPr>
        <p:spPr bwMode="auto">
          <a:xfrm>
            <a:off x="191344" y="5785453"/>
            <a:ext cx="3118594" cy="307777"/>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eaLnBrk="1" hangingPunct="1"/>
            <a:r>
              <a:rPr kumimoji="0" lang="it-IT" sz="1400" b="0" strike="noStrike" cap="none" normalizeH="0" baseline="0">
                <a:ln>
                  <a:noFill/>
                </a:ln>
                <a:effectLst/>
                <a:latin typeface="Century Gothic" panose="020B0502020202020204" pitchFamily="34" charset="0"/>
              </a:rPr>
              <a:t>I </a:t>
            </a:r>
            <a:r>
              <a:rPr kumimoji="0" lang="it-IT" sz="1400" u="sng" strike="noStrike" cap="none" normalizeH="0" baseline="0">
                <a:ln>
                  <a:noFill/>
                </a:ln>
                <a:effectLst/>
                <a:latin typeface="Century Gothic" panose="020B0502020202020204" pitchFamily="34" charset="0"/>
              </a:rPr>
              <a:t>danneggiamenti</a:t>
            </a:r>
            <a:r>
              <a:rPr kumimoji="0" lang="it-IT" sz="1400" b="0" strike="noStrike" cap="none" normalizeH="0" baseline="0">
                <a:ln>
                  <a:noFill/>
                </a:ln>
                <a:effectLst/>
                <a:latin typeface="Century Gothic" panose="020B0502020202020204" pitchFamily="34" charset="0"/>
              </a:rPr>
              <a:t> (atti vandalici)</a:t>
            </a:r>
          </a:p>
        </p:txBody>
      </p:sp>
      <p:sp>
        <p:nvSpPr>
          <p:cNvPr id="32" name="Rettangolo 31">
            <a:extLst>
              <a:ext uri="{FF2B5EF4-FFF2-40B4-BE49-F238E27FC236}">
                <a16:creationId xmlns:a16="http://schemas.microsoft.com/office/drawing/2014/main" id="{21049242-B244-487C-BC67-41A5258965AD}"/>
              </a:ext>
            </a:extLst>
          </p:cNvPr>
          <p:cNvSpPr/>
          <p:nvPr/>
        </p:nvSpPr>
        <p:spPr bwMode="auto">
          <a:xfrm rot="21053049">
            <a:off x="6200484" y="3256307"/>
            <a:ext cx="697920" cy="360973"/>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Rettangolo 33">
            <a:extLst>
              <a:ext uri="{FF2B5EF4-FFF2-40B4-BE49-F238E27FC236}">
                <a16:creationId xmlns:a16="http://schemas.microsoft.com/office/drawing/2014/main" id="{5B9D740C-B9D8-4FB5-B536-141EF0499F2A}"/>
              </a:ext>
            </a:extLst>
          </p:cNvPr>
          <p:cNvSpPr/>
          <p:nvPr/>
        </p:nvSpPr>
        <p:spPr>
          <a:xfrm>
            <a:off x="6165588" y="3236738"/>
            <a:ext cx="767712" cy="400110"/>
          </a:xfrm>
          <a:prstGeom prst="rect">
            <a:avLst/>
          </a:prstGeom>
        </p:spPr>
        <p:txBody>
          <a:bodyPr wrap="square">
            <a:spAutoFit/>
          </a:bodyPr>
          <a:lstStyle/>
          <a:p>
            <a:pPr algn="ctr"/>
            <a:r>
              <a:rPr lang="it-IT" sz="2000" dirty="0">
                <a:latin typeface="Century Gothic" panose="020B0502020202020204" pitchFamily="34" charset="0"/>
              </a:rPr>
              <a:t>55</a:t>
            </a:r>
            <a:r>
              <a:rPr lang="it-IT" sz="1400" dirty="0">
                <a:latin typeface="Century Gothic" panose="020B0502020202020204" pitchFamily="34" charset="0"/>
              </a:rPr>
              <a:t>%</a:t>
            </a:r>
            <a:r>
              <a:rPr lang="it-IT" sz="1800" dirty="0">
                <a:latin typeface="Century Gothic" panose="020B0502020202020204" pitchFamily="34" charset="0"/>
              </a:rPr>
              <a:t> </a:t>
            </a:r>
          </a:p>
        </p:txBody>
      </p:sp>
      <p:sp>
        <p:nvSpPr>
          <p:cNvPr id="36" name="Rettangolo 35">
            <a:extLst>
              <a:ext uri="{FF2B5EF4-FFF2-40B4-BE49-F238E27FC236}">
                <a16:creationId xmlns:a16="http://schemas.microsoft.com/office/drawing/2014/main" id="{91377022-42A1-4F2D-903B-ED9DA7B35E56}"/>
              </a:ext>
            </a:extLst>
          </p:cNvPr>
          <p:cNvSpPr/>
          <p:nvPr/>
        </p:nvSpPr>
        <p:spPr bwMode="auto">
          <a:xfrm rot="21053049">
            <a:off x="5873306" y="3756642"/>
            <a:ext cx="697920" cy="360973"/>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8" name="Rettangolo 37">
            <a:extLst>
              <a:ext uri="{FF2B5EF4-FFF2-40B4-BE49-F238E27FC236}">
                <a16:creationId xmlns:a16="http://schemas.microsoft.com/office/drawing/2014/main" id="{C4E53736-B85A-49A7-B5A6-55320A02B3CA}"/>
              </a:ext>
            </a:extLst>
          </p:cNvPr>
          <p:cNvSpPr/>
          <p:nvPr/>
        </p:nvSpPr>
        <p:spPr>
          <a:xfrm>
            <a:off x="5838410" y="3737073"/>
            <a:ext cx="767712" cy="400110"/>
          </a:xfrm>
          <a:prstGeom prst="rect">
            <a:avLst/>
          </a:prstGeom>
        </p:spPr>
        <p:txBody>
          <a:bodyPr wrap="square">
            <a:spAutoFit/>
          </a:bodyPr>
          <a:lstStyle/>
          <a:p>
            <a:pPr algn="ctr"/>
            <a:r>
              <a:rPr lang="it-IT" sz="2000" dirty="0">
                <a:latin typeface="Century Gothic" panose="020B0502020202020204" pitchFamily="34" charset="0"/>
              </a:rPr>
              <a:t>48</a:t>
            </a:r>
            <a:r>
              <a:rPr lang="it-IT" sz="1400" dirty="0">
                <a:latin typeface="Century Gothic" panose="020B0502020202020204" pitchFamily="34" charset="0"/>
              </a:rPr>
              <a:t>%</a:t>
            </a:r>
            <a:r>
              <a:rPr lang="it-IT" sz="1800" dirty="0">
                <a:latin typeface="Century Gothic" panose="020B0502020202020204" pitchFamily="34" charset="0"/>
              </a:rPr>
              <a:t> </a:t>
            </a:r>
          </a:p>
        </p:txBody>
      </p:sp>
      <p:sp>
        <p:nvSpPr>
          <p:cNvPr id="40" name="Rettangolo 39">
            <a:extLst>
              <a:ext uri="{FF2B5EF4-FFF2-40B4-BE49-F238E27FC236}">
                <a16:creationId xmlns:a16="http://schemas.microsoft.com/office/drawing/2014/main" id="{D6CF68C2-00A9-47C4-A98B-77D97E6B9589}"/>
              </a:ext>
            </a:extLst>
          </p:cNvPr>
          <p:cNvSpPr/>
          <p:nvPr/>
        </p:nvSpPr>
        <p:spPr bwMode="auto">
          <a:xfrm rot="21053049">
            <a:off x="5451098" y="4214942"/>
            <a:ext cx="697920" cy="360973"/>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2" name="Rettangolo 41">
            <a:extLst>
              <a:ext uri="{FF2B5EF4-FFF2-40B4-BE49-F238E27FC236}">
                <a16:creationId xmlns:a16="http://schemas.microsoft.com/office/drawing/2014/main" id="{47D8F5E1-C167-4060-A745-440DFA795B5F}"/>
              </a:ext>
            </a:extLst>
          </p:cNvPr>
          <p:cNvSpPr/>
          <p:nvPr/>
        </p:nvSpPr>
        <p:spPr>
          <a:xfrm>
            <a:off x="5416202" y="4195373"/>
            <a:ext cx="767712" cy="400110"/>
          </a:xfrm>
          <a:prstGeom prst="rect">
            <a:avLst/>
          </a:prstGeom>
        </p:spPr>
        <p:txBody>
          <a:bodyPr wrap="square">
            <a:spAutoFit/>
          </a:bodyPr>
          <a:lstStyle/>
          <a:p>
            <a:pPr algn="ctr"/>
            <a:r>
              <a:rPr lang="it-IT" sz="2000" dirty="0">
                <a:latin typeface="Century Gothic" panose="020B0502020202020204" pitchFamily="34" charset="0"/>
              </a:rPr>
              <a:t>43</a:t>
            </a:r>
            <a:r>
              <a:rPr lang="it-IT" sz="1400" dirty="0">
                <a:latin typeface="Century Gothic" panose="020B0502020202020204" pitchFamily="34" charset="0"/>
              </a:rPr>
              <a:t>%</a:t>
            </a:r>
            <a:r>
              <a:rPr lang="it-IT" sz="1800" dirty="0">
                <a:latin typeface="Century Gothic" panose="020B0502020202020204" pitchFamily="34" charset="0"/>
              </a:rPr>
              <a:t> </a:t>
            </a:r>
          </a:p>
        </p:txBody>
      </p:sp>
      <p:sp>
        <p:nvSpPr>
          <p:cNvPr id="44" name="Rettangolo 43">
            <a:extLst>
              <a:ext uri="{FF2B5EF4-FFF2-40B4-BE49-F238E27FC236}">
                <a16:creationId xmlns:a16="http://schemas.microsoft.com/office/drawing/2014/main" id="{D6301EA9-A202-4740-A5CD-68EE20A3E8E0}"/>
              </a:ext>
            </a:extLst>
          </p:cNvPr>
          <p:cNvSpPr/>
          <p:nvPr/>
        </p:nvSpPr>
        <p:spPr bwMode="auto">
          <a:xfrm rot="21053049">
            <a:off x="5345361" y="4719132"/>
            <a:ext cx="697920" cy="360973"/>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6" name="Rettangolo 45">
            <a:extLst>
              <a:ext uri="{FF2B5EF4-FFF2-40B4-BE49-F238E27FC236}">
                <a16:creationId xmlns:a16="http://schemas.microsoft.com/office/drawing/2014/main" id="{9C62A1C9-52AD-46D0-8FC3-C1322D2CB8E7}"/>
              </a:ext>
            </a:extLst>
          </p:cNvPr>
          <p:cNvSpPr/>
          <p:nvPr/>
        </p:nvSpPr>
        <p:spPr>
          <a:xfrm>
            <a:off x="5310465" y="4699563"/>
            <a:ext cx="767712" cy="400110"/>
          </a:xfrm>
          <a:prstGeom prst="rect">
            <a:avLst/>
          </a:prstGeom>
        </p:spPr>
        <p:txBody>
          <a:bodyPr wrap="square">
            <a:spAutoFit/>
          </a:bodyPr>
          <a:lstStyle/>
          <a:p>
            <a:pPr algn="ctr"/>
            <a:r>
              <a:rPr lang="it-IT" sz="2000" dirty="0">
                <a:latin typeface="Century Gothic" panose="020B0502020202020204" pitchFamily="34" charset="0"/>
              </a:rPr>
              <a:t>41</a:t>
            </a:r>
            <a:r>
              <a:rPr lang="it-IT" sz="1400" dirty="0">
                <a:latin typeface="Century Gothic" panose="020B0502020202020204" pitchFamily="34" charset="0"/>
              </a:rPr>
              <a:t>%</a:t>
            </a:r>
            <a:r>
              <a:rPr lang="it-IT" sz="1800" dirty="0">
                <a:latin typeface="Century Gothic" panose="020B0502020202020204" pitchFamily="34" charset="0"/>
              </a:rPr>
              <a:t> </a:t>
            </a:r>
          </a:p>
        </p:txBody>
      </p:sp>
      <p:sp>
        <p:nvSpPr>
          <p:cNvPr id="48" name="Rettangolo 47">
            <a:extLst>
              <a:ext uri="{FF2B5EF4-FFF2-40B4-BE49-F238E27FC236}">
                <a16:creationId xmlns:a16="http://schemas.microsoft.com/office/drawing/2014/main" id="{AE30542D-5DE2-438D-9572-0EBDEF16A28B}"/>
              </a:ext>
            </a:extLst>
          </p:cNvPr>
          <p:cNvSpPr/>
          <p:nvPr/>
        </p:nvSpPr>
        <p:spPr bwMode="auto">
          <a:xfrm rot="21053049">
            <a:off x="5273769" y="5206194"/>
            <a:ext cx="697920" cy="360973"/>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0" name="Rettangolo 49">
            <a:extLst>
              <a:ext uri="{FF2B5EF4-FFF2-40B4-BE49-F238E27FC236}">
                <a16:creationId xmlns:a16="http://schemas.microsoft.com/office/drawing/2014/main" id="{FD527E56-A209-4D0E-9F85-9C1AB23C10FD}"/>
              </a:ext>
            </a:extLst>
          </p:cNvPr>
          <p:cNvSpPr/>
          <p:nvPr/>
        </p:nvSpPr>
        <p:spPr>
          <a:xfrm>
            <a:off x="5238873" y="5186625"/>
            <a:ext cx="767712" cy="400110"/>
          </a:xfrm>
          <a:prstGeom prst="rect">
            <a:avLst/>
          </a:prstGeom>
        </p:spPr>
        <p:txBody>
          <a:bodyPr wrap="square">
            <a:spAutoFit/>
          </a:bodyPr>
          <a:lstStyle/>
          <a:p>
            <a:pPr algn="ctr"/>
            <a:r>
              <a:rPr lang="it-IT" sz="2000" dirty="0">
                <a:latin typeface="Century Gothic" panose="020B0502020202020204" pitchFamily="34" charset="0"/>
              </a:rPr>
              <a:t>38</a:t>
            </a:r>
            <a:r>
              <a:rPr lang="it-IT" sz="1400" dirty="0">
                <a:latin typeface="Century Gothic" panose="020B0502020202020204" pitchFamily="34" charset="0"/>
              </a:rPr>
              <a:t>%</a:t>
            </a:r>
            <a:r>
              <a:rPr lang="it-IT" sz="1800" dirty="0">
                <a:latin typeface="Century Gothic" panose="020B0502020202020204" pitchFamily="34" charset="0"/>
              </a:rPr>
              <a:t> </a:t>
            </a:r>
          </a:p>
        </p:txBody>
      </p:sp>
      <p:sp>
        <p:nvSpPr>
          <p:cNvPr id="52" name="Rettangolo 51">
            <a:extLst>
              <a:ext uri="{FF2B5EF4-FFF2-40B4-BE49-F238E27FC236}">
                <a16:creationId xmlns:a16="http://schemas.microsoft.com/office/drawing/2014/main" id="{1D6F42B5-FD64-4671-A6E8-76EDE1293ACD}"/>
              </a:ext>
            </a:extLst>
          </p:cNvPr>
          <p:cNvSpPr/>
          <p:nvPr/>
        </p:nvSpPr>
        <p:spPr bwMode="auto">
          <a:xfrm rot="21053049">
            <a:off x="4527423" y="5690759"/>
            <a:ext cx="697920" cy="360973"/>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4" name="Rettangolo 53">
            <a:extLst>
              <a:ext uri="{FF2B5EF4-FFF2-40B4-BE49-F238E27FC236}">
                <a16:creationId xmlns:a16="http://schemas.microsoft.com/office/drawing/2014/main" id="{27A7C14D-320A-459F-B3A7-6915721E5052}"/>
              </a:ext>
            </a:extLst>
          </p:cNvPr>
          <p:cNvSpPr/>
          <p:nvPr/>
        </p:nvSpPr>
        <p:spPr>
          <a:xfrm>
            <a:off x="4492527" y="5671190"/>
            <a:ext cx="767712" cy="400110"/>
          </a:xfrm>
          <a:prstGeom prst="rect">
            <a:avLst/>
          </a:prstGeom>
        </p:spPr>
        <p:txBody>
          <a:bodyPr wrap="square">
            <a:spAutoFit/>
          </a:bodyPr>
          <a:lstStyle/>
          <a:p>
            <a:pPr algn="ctr"/>
            <a:r>
              <a:rPr lang="it-IT" sz="2000" dirty="0">
                <a:latin typeface="Century Gothic" panose="020B0502020202020204" pitchFamily="34" charset="0"/>
              </a:rPr>
              <a:t>21</a:t>
            </a:r>
            <a:r>
              <a:rPr lang="it-IT" sz="1400" dirty="0">
                <a:latin typeface="Century Gothic" panose="020B0502020202020204" pitchFamily="34" charset="0"/>
              </a:rPr>
              <a:t>%</a:t>
            </a:r>
            <a:r>
              <a:rPr lang="it-IT" sz="1800" dirty="0">
                <a:latin typeface="Century Gothic" panose="020B0502020202020204" pitchFamily="34" charset="0"/>
              </a:rPr>
              <a:t> </a:t>
            </a:r>
          </a:p>
        </p:txBody>
      </p:sp>
      <p:sp>
        <p:nvSpPr>
          <p:cNvPr id="55" name="Ovale 54">
            <a:extLst>
              <a:ext uri="{FF2B5EF4-FFF2-40B4-BE49-F238E27FC236}">
                <a16:creationId xmlns:a16="http://schemas.microsoft.com/office/drawing/2014/main" id="{C447F4AF-756A-4018-A8E2-323205DE21B2}"/>
              </a:ext>
            </a:extLst>
          </p:cNvPr>
          <p:cNvSpPr/>
          <p:nvPr/>
        </p:nvSpPr>
        <p:spPr bwMode="auto">
          <a:xfrm rot="20138550">
            <a:off x="5861789" y="2517279"/>
            <a:ext cx="2009675" cy="1245833"/>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57" name="Elemento grafico 56" descr="Freccia linea, curva oraria">
            <a:extLst>
              <a:ext uri="{FF2B5EF4-FFF2-40B4-BE49-F238E27FC236}">
                <a16:creationId xmlns:a16="http://schemas.microsoft.com/office/drawing/2014/main" id="{3D9C86F0-D04D-4E04-9359-741428E7CB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250145">
            <a:off x="7709142" y="2473580"/>
            <a:ext cx="914400" cy="914400"/>
          </a:xfrm>
          <a:prstGeom prst="rect">
            <a:avLst/>
          </a:prstGeom>
        </p:spPr>
      </p:pic>
      <p:pic>
        <p:nvPicPr>
          <p:cNvPr id="59" name="Elemento grafico 58" descr="Professore">
            <a:extLst>
              <a:ext uri="{FF2B5EF4-FFF2-40B4-BE49-F238E27FC236}">
                <a16:creationId xmlns:a16="http://schemas.microsoft.com/office/drawing/2014/main" id="{9C0D4760-26F1-4003-95FA-8899E23ADB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8592" y="3063160"/>
            <a:ext cx="687003" cy="687003"/>
          </a:xfrm>
          <a:prstGeom prst="rect">
            <a:avLst/>
          </a:prstGeom>
        </p:spPr>
      </p:pic>
      <p:sp>
        <p:nvSpPr>
          <p:cNvPr id="61" name="Rettangolo 60">
            <a:extLst>
              <a:ext uri="{FF2B5EF4-FFF2-40B4-BE49-F238E27FC236}">
                <a16:creationId xmlns:a16="http://schemas.microsoft.com/office/drawing/2014/main" id="{82217382-BCEF-40FD-8552-5200B65BC8AA}"/>
              </a:ext>
            </a:extLst>
          </p:cNvPr>
          <p:cNvSpPr/>
          <p:nvPr/>
        </p:nvSpPr>
        <p:spPr bwMode="auto">
          <a:xfrm>
            <a:off x="8613980" y="3767120"/>
            <a:ext cx="2344611" cy="1477328"/>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kumimoji="0" lang="it-IT" sz="1800" cap="none" normalizeH="0" baseline="0">
                <a:ln>
                  <a:noFill/>
                </a:ln>
                <a:solidFill>
                  <a:schemeClr val="bg1"/>
                </a:solidFill>
                <a:effectLst/>
                <a:latin typeface="Century Gothic" panose="020B0502020202020204" pitchFamily="34" charset="0"/>
              </a:rPr>
              <a:t>Prevalentemente i pubblici esercizi (bar e ristoranti) di dimensioni più piccole</a:t>
            </a:r>
          </a:p>
        </p:txBody>
      </p:sp>
      <p:sp>
        <p:nvSpPr>
          <p:cNvPr id="2" name="Text Box 49">
            <a:extLst>
              <a:ext uri="{FF2B5EF4-FFF2-40B4-BE49-F238E27FC236}">
                <a16:creationId xmlns:a16="http://schemas.microsoft.com/office/drawing/2014/main" id="{75294089-C811-47B6-9653-DC1BA7839B23}"/>
              </a:ext>
            </a:extLst>
          </p:cNvPr>
          <p:cNvSpPr txBox="1">
            <a:spLocks noChangeArrowheads="1"/>
          </p:cNvSpPr>
          <p:nvPr/>
        </p:nvSpPr>
        <p:spPr bwMode="auto">
          <a:xfrm>
            <a:off x="335360" y="6365237"/>
            <a:ext cx="11665296" cy="232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entury Gothic" panose="020B0502020202020204" pitchFamily="34" charset="0"/>
              </a:rPr>
              <a:t>Base campione: </a:t>
            </a:r>
            <a:r>
              <a:rPr lang="it-IT" altLang="it-IT" sz="900" b="0" dirty="0">
                <a:latin typeface="Century Gothic" panose="020B0502020202020204" pitchFamily="34" charset="0"/>
              </a:rPr>
              <a:t>220 casi. Esclusivamente le imprese del commercio e i pubblici esercizi. La somma delle percentuali è diversa da 100 perché erano ammesse risposte multiple. </a:t>
            </a:r>
            <a:r>
              <a:rPr lang="it-IT" altLang="it-IT" sz="900" dirty="0">
                <a:latin typeface="Century Gothic" panose="020B0502020202020204" pitchFamily="34" charset="0"/>
              </a:rPr>
              <a:t>I dati sono riportati all’universo.</a:t>
            </a:r>
            <a:r>
              <a:rPr lang="it-IT" altLang="it-IT" sz="900" b="0" dirty="0">
                <a:latin typeface="Century Gothic" panose="020B0502020202020204" pitchFamily="34" charset="0"/>
              </a:rPr>
              <a:t> </a:t>
            </a:r>
            <a:endParaRPr lang="it-IT" altLang="it-IT" sz="900" dirty="0">
              <a:latin typeface="Century Gothic" panose="020B0502020202020204" pitchFamily="34" charset="0"/>
            </a:endParaRPr>
          </a:p>
        </p:txBody>
      </p:sp>
    </p:spTree>
    <p:extLst>
      <p:ext uri="{BB962C8B-B14F-4D97-AF65-F5344CB8AC3E}">
        <p14:creationId xmlns:p14="http://schemas.microsoft.com/office/powerpoint/2010/main" val="2941960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13B72E2-DCC1-422D-8601-CF2921582157}"/>
              </a:ext>
            </a:extLst>
          </p:cNvPr>
          <p:cNvPicPr>
            <a:picLocks noChangeAspect="1"/>
          </p:cNvPicPr>
          <p:nvPr/>
        </p:nvPicPr>
        <p:blipFill>
          <a:blip r:embed="rId2"/>
          <a:stretch>
            <a:fillRect/>
          </a:stretch>
        </p:blipFill>
        <p:spPr>
          <a:xfrm>
            <a:off x="588964" y="2281294"/>
            <a:ext cx="5866215" cy="2656800"/>
          </a:xfrm>
          <a:prstGeom prst="rect">
            <a:avLst/>
          </a:prstGeom>
        </p:spPr>
      </p:pic>
      <p:cxnSp>
        <p:nvCxnSpPr>
          <p:cNvPr id="25" name="Connettore diritto 24">
            <a:extLst>
              <a:ext uri="{FF2B5EF4-FFF2-40B4-BE49-F238E27FC236}">
                <a16:creationId xmlns:a16="http://schemas.microsoft.com/office/drawing/2014/main" id="{F3F29DE7-F46A-458C-ACD5-22CF570DD067}"/>
              </a:ext>
            </a:extLst>
          </p:cNvPr>
          <p:cNvCxnSpPr/>
          <p:nvPr/>
        </p:nvCxnSpPr>
        <p:spPr bwMode="auto">
          <a:xfrm>
            <a:off x="6389365" y="3193926"/>
            <a:ext cx="0" cy="2988000"/>
          </a:xfrm>
          <a:prstGeom prst="line">
            <a:avLst/>
          </a:prstGeom>
          <a:noFill/>
          <a:ln w="28575" cap="flat" cmpd="sng" algn="ctr">
            <a:solidFill>
              <a:srgbClr val="C00000"/>
            </a:solidFill>
            <a:prstDash val="solid"/>
            <a:round/>
            <a:headEnd type="none" w="med" len="med"/>
            <a:tailEnd type="none" w="med" len="med"/>
          </a:ln>
          <a:effectLst/>
        </p:spPr>
      </p:cxnSp>
      <p:sp>
        <p:nvSpPr>
          <p:cNvPr id="7" name="Titolo 1">
            <a:extLst>
              <a:ext uri="{FF2B5EF4-FFF2-40B4-BE49-F238E27FC236}">
                <a16:creationId xmlns:a16="http://schemas.microsoft.com/office/drawing/2014/main" id="{82BAA81D-D55C-40BC-8FB7-47653BF6AB4F}"/>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Il rischio usura | </a:t>
            </a:r>
            <a:r>
              <a:rPr lang="it-IT" sz="2200" dirty="0">
                <a:latin typeface="Century Gothic" panose="020B0502020202020204" pitchFamily="34" charset="0"/>
                <a:cs typeface="Arial"/>
              </a:rPr>
              <a:t>Tra coloro che ritengono che (in generale) la crisi accentui il fenomeno dell’usura, un’impresa su cinque avverte concretamente il rischio nella zona dove opera l’attività (esercizio commerciale, bar, ristorante).</a:t>
            </a:r>
          </a:p>
        </p:txBody>
      </p:sp>
      <p:sp>
        <p:nvSpPr>
          <p:cNvPr id="22" name="Rettangolo 21">
            <a:extLst>
              <a:ext uri="{FF2B5EF4-FFF2-40B4-BE49-F238E27FC236}">
                <a16:creationId xmlns:a16="http://schemas.microsoft.com/office/drawing/2014/main" id="{C87204FD-F30A-477A-9315-E17E0FD39242}"/>
              </a:ext>
            </a:extLst>
          </p:cNvPr>
          <p:cNvSpPr/>
          <p:nvPr/>
        </p:nvSpPr>
        <p:spPr bwMode="auto">
          <a:xfrm>
            <a:off x="407368" y="1805959"/>
            <a:ext cx="11233247" cy="400110"/>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kumimoji="0" lang="it-IT" sz="2000" u="sng" strike="noStrike" cap="none" normalizeH="0" baseline="0">
                <a:ln>
                  <a:noFill/>
                </a:ln>
                <a:solidFill>
                  <a:schemeClr val="bg1"/>
                </a:solidFill>
                <a:effectLst/>
                <a:latin typeface="Century Gothic" panose="020B0502020202020204" pitchFamily="34" charset="0"/>
              </a:rPr>
              <a:t>Usura</a:t>
            </a:r>
            <a:r>
              <a:rPr kumimoji="0" lang="it-IT" sz="2000" strike="noStrike" cap="none" normalizeH="0" baseline="0">
                <a:ln>
                  <a:noFill/>
                </a:ln>
                <a:solidFill>
                  <a:schemeClr val="bg1"/>
                </a:solidFill>
                <a:effectLst/>
                <a:latin typeface="Century Gothic" panose="020B0502020202020204" pitchFamily="34" charset="0"/>
              </a:rPr>
              <a:t> </a:t>
            </a:r>
            <a:r>
              <a:rPr kumimoji="0" lang="it-IT" sz="2000" b="0" strike="noStrike" cap="none" normalizeH="0" baseline="0">
                <a:ln>
                  <a:noFill/>
                </a:ln>
                <a:solidFill>
                  <a:schemeClr val="bg1"/>
                </a:solidFill>
                <a:effectLst/>
                <a:latin typeface="Century Gothic" panose="020B0502020202020204" pitchFamily="34" charset="0"/>
              </a:rPr>
              <a:t>(prestito a usura)</a:t>
            </a:r>
          </a:p>
        </p:txBody>
      </p:sp>
      <p:sp>
        <p:nvSpPr>
          <p:cNvPr id="34" name="Ovale 33">
            <a:extLst>
              <a:ext uri="{FF2B5EF4-FFF2-40B4-BE49-F238E27FC236}">
                <a16:creationId xmlns:a16="http://schemas.microsoft.com/office/drawing/2014/main" id="{E18490C9-A71A-47FE-853F-DD4DB0ADE712}"/>
              </a:ext>
            </a:extLst>
          </p:cNvPr>
          <p:cNvSpPr/>
          <p:nvPr/>
        </p:nvSpPr>
        <p:spPr bwMode="auto">
          <a:xfrm rot="20138550">
            <a:off x="5125800" y="2365474"/>
            <a:ext cx="640344" cy="436657"/>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41" name="Elemento grafico 40" descr="Freccia linea, curva oraria">
            <a:extLst>
              <a:ext uri="{FF2B5EF4-FFF2-40B4-BE49-F238E27FC236}">
                <a16:creationId xmlns:a16="http://schemas.microsoft.com/office/drawing/2014/main" id="{1320F001-06EC-4424-BEDA-B392ED79C5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363468">
            <a:off x="5686425" y="2154381"/>
            <a:ext cx="914400" cy="914400"/>
          </a:xfrm>
          <a:prstGeom prst="rect">
            <a:avLst/>
          </a:prstGeom>
        </p:spPr>
      </p:pic>
      <p:sp>
        <p:nvSpPr>
          <p:cNvPr id="43" name="Rettangolo 42">
            <a:extLst>
              <a:ext uri="{FF2B5EF4-FFF2-40B4-BE49-F238E27FC236}">
                <a16:creationId xmlns:a16="http://schemas.microsoft.com/office/drawing/2014/main" id="{8000CC05-F441-404D-ACE4-0F0E9390B53A}"/>
              </a:ext>
            </a:extLst>
          </p:cNvPr>
          <p:cNvSpPr/>
          <p:nvPr/>
        </p:nvSpPr>
        <p:spPr bwMode="auto">
          <a:xfrm rot="21053049">
            <a:off x="6684615" y="3798156"/>
            <a:ext cx="697920" cy="360973"/>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5" name="Rettangolo 44">
            <a:extLst>
              <a:ext uri="{FF2B5EF4-FFF2-40B4-BE49-F238E27FC236}">
                <a16:creationId xmlns:a16="http://schemas.microsoft.com/office/drawing/2014/main" id="{FB6EBC6F-E0BB-41BF-A4D2-F7AFB4A0870A}"/>
              </a:ext>
            </a:extLst>
          </p:cNvPr>
          <p:cNvSpPr/>
          <p:nvPr/>
        </p:nvSpPr>
        <p:spPr bwMode="auto">
          <a:xfrm>
            <a:off x="7490695" y="3717032"/>
            <a:ext cx="4005905" cy="52322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kumimoji="0" lang="it-IT" sz="1400" b="0" strike="noStrike" cap="none" normalizeH="0" baseline="0" dirty="0">
                <a:ln>
                  <a:noFill/>
                </a:ln>
                <a:effectLst/>
                <a:latin typeface="Century Gothic" panose="020B0502020202020204" pitchFamily="34" charset="0"/>
              </a:rPr>
              <a:t>Sono </a:t>
            </a:r>
            <a:r>
              <a:rPr kumimoji="0" lang="it-IT" sz="1400" u="sng" strike="noStrike" cap="none" normalizeH="0" baseline="0" dirty="0">
                <a:ln>
                  <a:noFill/>
                </a:ln>
                <a:effectLst/>
                <a:latin typeface="Century Gothic" panose="020B0502020202020204" pitchFamily="34" charset="0"/>
              </a:rPr>
              <a:t>preoccupato</a:t>
            </a:r>
            <a:r>
              <a:rPr kumimoji="0" lang="it-IT" sz="1400" b="0" strike="noStrike" cap="none" normalizeH="0" baseline="0" dirty="0">
                <a:ln>
                  <a:noFill/>
                </a:ln>
                <a:effectLst/>
                <a:latin typeface="Century Gothic" panose="020B0502020202020204" pitchFamily="34" charset="0"/>
              </a:rPr>
              <a:t> per chi fa il mio mestiere di imprenditore </a:t>
            </a:r>
            <a:r>
              <a:rPr kumimoji="0" lang="it-IT" sz="1400" u="sng" strike="noStrike" cap="none" normalizeH="0" baseline="0" dirty="0">
                <a:ln>
                  <a:noFill/>
                </a:ln>
                <a:effectLst/>
                <a:latin typeface="Century Gothic" panose="020B0502020202020204" pitchFamily="34" charset="0"/>
              </a:rPr>
              <a:t>nel mio quartiere/paese</a:t>
            </a:r>
          </a:p>
        </p:txBody>
      </p:sp>
      <p:sp>
        <p:nvSpPr>
          <p:cNvPr id="47" name="Rettangolo 46">
            <a:extLst>
              <a:ext uri="{FF2B5EF4-FFF2-40B4-BE49-F238E27FC236}">
                <a16:creationId xmlns:a16="http://schemas.microsoft.com/office/drawing/2014/main" id="{7CB73E6D-A69D-47D6-9A00-0DEDE218DB48}"/>
              </a:ext>
            </a:extLst>
          </p:cNvPr>
          <p:cNvSpPr/>
          <p:nvPr/>
        </p:nvSpPr>
        <p:spPr>
          <a:xfrm>
            <a:off x="6649719" y="3778587"/>
            <a:ext cx="767712" cy="400110"/>
          </a:xfrm>
          <a:prstGeom prst="rect">
            <a:avLst/>
          </a:prstGeom>
        </p:spPr>
        <p:txBody>
          <a:bodyPr wrap="square">
            <a:spAutoFit/>
          </a:bodyPr>
          <a:lstStyle/>
          <a:p>
            <a:pPr algn="ctr"/>
            <a:r>
              <a:rPr lang="it-IT" sz="2000" dirty="0">
                <a:latin typeface="Century Gothic" panose="020B0502020202020204" pitchFamily="34" charset="0"/>
              </a:rPr>
              <a:t>20</a:t>
            </a:r>
            <a:r>
              <a:rPr lang="it-IT" sz="1400" dirty="0">
                <a:latin typeface="Century Gothic" panose="020B0502020202020204" pitchFamily="34" charset="0"/>
              </a:rPr>
              <a:t>%</a:t>
            </a:r>
            <a:r>
              <a:rPr lang="it-IT" sz="1800" dirty="0">
                <a:latin typeface="Century Gothic" panose="020B0502020202020204" pitchFamily="34" charset="0"/>
              </a:rPr>
              <a:t> </a:t>
            </a:r>
          </a:p>
        </p:txBody>
      </p:sp>
      <p:sp>
        <p:nvSpPr>
          <p:cNvPr id="49" name="Rettangolo 48">
            <a:extLst>
              <a:ext uri="{FF2B5EF4-FFF2-40B4-BE49-F238E27FC236}">
                <a16:creationId xmlns:a16="http://schemas.microsoft.com/office/drawing/2014/main" id="{BA1FF47B-AED8-459B-96CC-616749D8E056}"/>
              </a:ext>
            </a:extLst>
          </p:cNvPr>
          <p:cNvSpPr/>
          <p:nvPr/>
        </p:nvSpPr>
        <p:spPr bwMode="auto">
          <a:xfrm>
            <a:off x="6191176" y="2794655"/>
            <a:ext cx="4967859" cy="584775"/>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kumimoji="0" lang="it-IT" sz="1600" strike="noStrike" cap="none" normalizeH="0" baseline="0">
                <a:ln>
                  <a:noFill/>
                </a:ln>
                <a:solidFill>
                  <a:schemeClr val="bg1"/>
                </a:solidFill>
                <a:effectLst/>
                <a:latin typeface="Century Gothic" panose="020B0502020202020204" pitchFamily="34" charset="0"/>
              </a:rPr>
              <a:t>Tra gli imprenditori che indicano l’</a:t>
            </a:r>
            <a:r>
              <a:rPr kumimoji="0" lang="it-IT" sz="1600" u="sng" strike="noStrike" cap="none" normalizeH="0" baseline="0">
                <a:ln>
                  <a:noFill/>
                </a:ln>
                <a:solidFill>
                  <a:schemeClr val="bg1"/>
                </a:solidFill>
                <a:effectLst/>
                <a:latin typeface="Century Gothic" panose="020B0502020202020204" pitchFamily="34" charset="0"/>
              </a:rPr>
              <a:t>usura</a:t>
            </a:r>
            <a:r>
              <a:rPr kumimoji="0" lang="it-IT" sz="1600" strike="noStrike" cap="none" normalizeH="0" baseline="0">
                <a:ln>
                  <a:noFill/>
                </a:ln>
                <a:solidFill>
                  <a:schemeClr val="bg1"/>
                </a:solidFill>
                <a:effectLst/>
                <a:latin typeface="Century Gothic" panose="020B0502020202020204" pitchFamily="34" charset="0"/>
              </a:rPr>
              <a:t> come rischio in tempo di crisi…</a:t>
            </a:r>
          </a:p>
        </p:txBody>
      </p:sp>
      <p:sp>
        <p:nvSpPr>
          <p:cNvPr id="51" name="Rettangolo 50">
            <a:extLst>
              <a:ext uri="{FF2B5EF4-FFF2-40B4-BE49-F238E27FC236}">
                <a16:creationId xmlns:a16="http://schemas.microsoft.com/office/drawing/2014/main" id="{F2686F0D-1894-4F03-B1D2-118516667E13}"/>
              </a:ext>
            </a:extLst>
          </p:cNvPr>
          <p:cNvSpPr/>
          <p:nvPr/>
        </p:nvSpPr>
        <p:spPr bwMode="auto">
          <a:xfrm rot="21053049">
            <a:off x="6684615" y="4635037"/>
            <a:ext cx="697920" cy="360973"/>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3" name="Rettangolo 52">
            <a:extLst>
              <a:ext uri="{FF2B5EF4-FFF2-40B4-BE49-F238E27FC236}">
                <a16:creationId xmlns:a16="http://schemas.microsoft.com/office/drawing/2014/main" id="{658DDCD0-42EF-4929-979D-E907E4E25218}"/>
              </a:ext>
            </a:extLst>
          </p:cNvPr>
          <p:cNvSpPr/>
          <p:nvPr/>
        </p:nvSpPr>
        <p:spPr bwMode="auto">
          <a:xfrm>
            <a:off x="7490695" y="4553913"/>
            <a:ext cx="4005905" cy="52322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kumimoji="0" lang="it-IT" sz="1400" b="0" strike="noStrike" cap="none" normalizeH="0" baseline="0">
                <a:ln>
                  <a:noFill/>
                </a:ln>
                <a:effectLst/>
                <a:latin typeface="Century Gothic" panose="020B0502020202020204" pitchFamily="34" charset="0"/>
              </a:rPr>
              <a:t>Sono </a:t>
            </a:r>
            <a:r>
              <a:rPr kumimoji="0" lang="it-IT" sz="1400" u="sng" strike="noStrike" cap="none" normalizeH="0" baseline="0">
                <a:ln>
                  <a:noFill/>
                </a:ln>
                <a:effectLst/>
                <a:latin typeface="Century Gothic" panose="020B0502020202020204" pitchFamily="34" charset="0"/>
              </a:rPr>
              <a:t>preoccupato</a:t>
            </a:r>
            <a:r>
              <a:rPr kumimoji="0" lang="it-IT" sz="1400" b="0" strike="noStrike" cap="none" normalizeH="0" baseline="0">
                <a:ln>
                  <a:noFill/>
                </a:ln>
                <a:effectLst/>
                <a:latin typeface="Century Gothic" panose="020B0502020202020204" pitchFamily="34" charset="0"/>
              </a:rPr>
              <a:t>, anche se </a:t>
            </a:r>
            <a:r>
              <a:rPr kumimoji="0" lang="it-IT" sz="1400" u="sng" strike="noStrike" cap="none" normalizeH="0" baseline="0">
                <a:ln>
                  <a:noFill/>
                </a:ln>
                <a:effectLst/>
                <a:latin typeface="Century Gothic" panose="020B0502020202020204" pitchFamily="34" charset="0"/>
              </a:rPr>
              <a:t>al momento non vedo rischi</a:t>
            </a:r>
            <a:r>
              <a:rPr kumimoji="0" lang="it-IT" sz="1400" b="0" strike="noStrike" cap="none" normalizeH="0" baseline="0">
                <a:ln>
                  <a:noFill/>
                </a:ln>
                <a:effectLst/>
                <a:latin typeface="Century Gothic" panose="020B0502020202020204" pitchFamily="34" charset="0"/>
              </a:rPr>
              <a:t> per chi fa l’ imprenditore</a:t>
            </a:r>
            <a:endParaRPr kumimoji="0" lang="it-IT" sz="1400" u="sng" strike="noStrike" cap="none" normalizeH="0" baseline="0">
              <a:ln>
                <a:noFill/>
              </a:ln>
              <a:effectLst/>
              <a:latin typeface="Century Gothic" panose="020B0502020202020204" pitchFamily="34" charset="0"/>
            </a:endParaRPr>
          </a:p>
        </p:txBody>
      </p:sp>
      <p:sp>
        <p:nvSpPr>
          <p:cNvPr id="55" name="Rettangolo 54">
            <a:extLst>
              <a:ext uri="{FF2B5EF4-FFF2-40B4-BE49-F238E27FC236}">
                <a16:creationId xmlns:a16="http://schemas.microsoft.com/office/drawing/2014/main" id="{F979A574-3549-471C-A5A8-C91D5B0595A5}"/>
              </a:ext>
            </a:extLst>
          </p:cNvPr>
          <p:cNvSpPr/>
          <p:nvPr/>
        </p:nvSpPr>
        <p:spPr>
          <a:xfrm>
            <a:off x="6649719" y="4615468"/>
            <a:ext cx="767712" cy="400110"/>
          </a:xfrm>
          <a:prstGeom prst="rect">
            <a:avLst/>
          </a:prstGeom>
        </p:spPr>
        <p:txBody>
          <a:bodyPr wrap="square">
            <a:spAutoFit/>
          </a:bodyPr>
          <a:lstStyle/>
          <a:p>
            <a:pPr algn="ctr"/>
            <a:r>
              <a:rPr lang="it-IT" sz="2000" dirty="0">
                <a:latin typeface="Century Gothic" panose="020B0502020202020204" pitchFamily="34" charset="0"/>
              </a:rPr>
              <a:t>55</a:t>
            </a:r>
            <a:r>
              <a:rPr lang="it-IT" sz="1400" dirty="0">
                <a:latin typeface="Century Gothic" panose="020B0502020202020204" pitchFamily="34" charset="0"/>
              </a:rPr>
              <a:t>%</a:t>
            </a:r>
            <a:r>
              <a:rPr lang="it-IT" sz="1800" dirty="0">
                <a:latin typeface="Century Gothic" panose="020B0502020202020204" pitchFamily="34" charset="0"/>
              </a:rPr>
              <a:t> </a:t>
            </a:r>
          </a:p>
        </p:txBody>
      </p:sp>
      <p:sp>
        <p:nvSpPr>
          <p:cNvPr id="2" name="Rettangolo 1">
            <a:extLst>
              <a:ext uri="{FF2B5EF4-FFF2-40B4-BE49-F238E27FC236}">
                <a16:creationId xmlns:a16="http://schemas.microsoft.com/office/drawing/2014/main" id="{ECEB38C1-3CB2-4C2F-A8CE-5B276CADC8EC}"/>
              </a:ext>
            </a:extLst>
          </p:cNvPr>
          <p:cNvSpPr/>
          <p:nvPr/>
        </p:nvSpPr>
        <p:spPr bwMode="auto">
          <a:xfrm rot="21053049">
            <a:off x="6684615" y="5471918"/>
            <a:ext cx="697920" cy="360973"/>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 name="Rettangolo 2">
            <a:extLst>
              <a:ext uri="{FF2B5EF4-FFF2-40B4-BE49-F238E27FC236}">
                <a16:creationId xmlns:a16="http://schemas.microsoft.com/office/drawing/2014/main" id="{A77978DF-9E6E-4066-AEDC-B340C27BE8C4}"/>
              </a:ext>
            </a:extLst>
          </p:cNvPr>
          <p:cNvSpPr/>
          <p:nvPr/>
        </p:nvSpPr>
        <p:spPr bwMode="auto">
          <a:xfrm>
            <a:off x="7490695" y="5390794"/>
            <a:ext cx="3844919" cy="52322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kumimoji="0" lang="it-IT" sz="1400" b="0" strike="noStrike" cap="none" normalizeH="0" baseline="0">
                <a:ln>
                  <a:noFill/>
                </a:ln>
                <a:effectLst/>
                <a:latin typeface="Century Gothic" panose="020B0502020202020204" pitchFamily="34" charset="0"/>
              </a:rPr>
              <a:t>Sono</a:t>
            </a:r>
            <a:r>
              <a:rPr kumimoji="0" lang="it-IT" sz="1400" u="sng" strike="noStrike" cap="none" normalizeH="0" baseline="0">
                <a:ln>
                  <a:noFill/>
                </a:ln>
                <a:effectLst/>
                <a:latin typeface="Century Gothic" panose="020B0502020202020204" pitchFamily="34" charset="0"/>
              </a:rPr>
              <a:t> poco preoccupato,</a:t>
            </a:r>
            <a:r>
              <a:rPr kumimoji="0" lang="it-IT" sz="1400" b="0" strike="noStrike" cap="none" normalizeH="0" baseline="0">
                <a:ln>
                  <a:noFill/>
                </a:ln>
                <a:effectLst/>
                <a:latin typeface="Century Gothic" panose="020B0502020202020204" pitchFamily="34" charset="0"/>
              </a:rPr>
              <a:t> è un rischio che esiste, ma </a:t>
            </a:r>
            <a:r>
              <a:rPr kumimoji="0" lang="it-IT" sz="1400" u="sng" strike="noStrike" cap="none" normalizeH="0" baseline="0">
                <a:ln>
                  <a:noFill/>
                </a:ln>
                <a:effectLst/>
                <a:latin typeface="Century Gothic" panose="020B0502020202020204" pitchFamily="34" charset="0"/>
              </a:rPr>
              <a:t>riguarda altre zone del Paese</a:t>
            </a:r>
          </a:p>
        </p:txBody>
      </p:sp>
      <p:sp>
        <p:nvSpPr>
          <p:cNvPr id="4" name="Rettangolo 3">
            <a:extLst>
              <a:ext uri="{FF2B5EF4-FFF2-40B4-BE49-F238E27FC236}">
                <a16:creationId xmlns:a16="http://schemas.microsoft.com/office/drawing/2014/main" id="{9D5EDAB4-2C73-4470-B37F-3479366821B8}"/>
              </a:ext>
            </a:extLst>
          </p:cNvPr>
          <p:cNvSpPr/>
          <p:nvPr/>
        </p:nvSpPr>
        <p:spPr>
          <a:xfrm>
            <a:off x="6649719" y="5452349"/>
            <a:ext cx="767712" cy="400110"/>
          </a:xfrm>
          <a:prstGeom prst="rect">
            <a:avLst/>
          </a:prstGeom>
        </p:spPr>
        <p:txBody>
          <a:bodyPr wrap="square">
            <a:spAutoFit/>
          </a:bodyPr>
          <a:lstStyle/>
          <a:p>
            <a:pPr algn="ctr"/>
            <a:r>
              <a:rPr lang="it-IT" sz="2000" dirty="0">
                <a:latin typeface="Century Gothic" panose="020B0502020202020204" pitchFamily="34" charset="0"/>
              </a:rPr>
              <a:t>25</a:t>
            </a:r>
            <a:r>
              <a:rPr lang="it-IT" sz="1400" dirty="0">
                <a:latin typeface="Century Gothic" panose="020B0502020202020204" pitchFamily="34" charset="0"/>
              </a:rPr>
              <a:t>%</a:t>
            </a:r>
            <a:r>
              <a:rPr lang="it-IT" sz="1800" dirty="0">
                <a:latin typeface="Century Gothic" panose="020B0502020202020204" pitchFamily="34" charset="0"/>
              </a:rPr>
              <a:t> </a:t>
            </a:r>
          </a:p>
        </p:txBody>
      </p:sp>
      <p:sp>
        <p:nvSpPr>
          <p:cNvPr id="27" name="Ovale 26">
            <a:extLst>
              <a:ext uri="{FF2B5EF4-FFF2-40B4-BE49-F238E27FC236}">
                <a16:creationId xmlns:a16="http://schemas.microsoft.com/office/drawing/2014/main" id="{F0617DBA-B05E-4A76-80AC-19CF5518FA07}"/>
              </a:ext>
            </a:extLst>
          </p:cNvPr>
          <p:cNvSpPr/>
          <p:nvPr/>
        </p:nvSpPr>
        <p:spPr bwMode="auto">
          <a:xfrm rot="20655693">
            <a:off x="6551954" y="3723989"/>
            <a:ext cx="937528" cy="528355"/>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3" name="Text Box 49">
            <a:extLst>
              <a:ext uri="{FF2B5EF4-FFF2-40B4-BE49-F238E27FC236}">
                <a16:creationId xmlns:a16="http://schemas.microsoft.com/office/drawing/2014/main" id="{D814D18B-E178-4C2C-9951-CF08BCE458B3}"/>
              </a:ext>
            </a:extLst>
          </p:cNvPr>
          <p:cNvSpPr txBox="1">
            <a:spLocks noChangeArrowheads="1"/>
          </p:cNvSpPr>
          <p:nvPr/>
        </p:nvSpPr>
        <p:spPr bwMode="auto">
          <a:xfrm>
            <a:off x="335360" y="6365237"/>
            <a:ext cx="11665296" cy="232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entury Gothic" panose="020B0502020202020204" pitchFamily="34" charset="0"/>
              </a:rPr>
              <a:t>Base campione: </a:t>
            </a:r>
            <a:r>
              <a:rPr lang="it-IT" altLang="it-IT" sz="900" b="0" dirty="0">
                <a:latin typeface="Century Gothic" panose="020B0502020202020204" pitchFamily="34" charset="0"/>
              </a:rPr>
              <a:t>220 casi. Esclusivamente le imprese del commercio e i pubblici esercizi. </a:t>
            </a:r>
            <a:r>
              <a:rPr lang="it-IT" altLang="it-IT" sz="900" dirty="0">
                <a:latin typeface="Century Gothic" panose="020B0502020202020204" pitchFamily="34" charset="0"/>
              </a:rPr>
              <a:t>I dati sono riportati all’universo.</a:t>
            </a:r>
            <a:r>
              <a:rPr lang="it-IT" altLang="it-IT" sz="900" b="0" dirty="0">
                <a:latin typeface="Century Gothic" panose="020B0502020202020204" pitchFamily="34" charset="0"/>
              </a:rPr>
              <a:t> </a:t>
            </a:r>
            <a:endParaRPr lang="it-IT" altLang="it-IT" sz="900" dirty="0">
              <a:latin typeface="Century Gothic" panose="020B0502020202020204" pitchFamily="34" charset="0"/>
            </a:endParaRPr>
          </a:p>
        </p:txBody>
      </p:sp>
    </p:spTree>
    <p:extLst>
      <p:ext uri="{BB962C8B-B14F-4D97-AF65-F5344CB8AC3E}">
        <p14:creationId xmlns:p14="http://schemas.microsoft.com/office/powerpoint/2010/main" val="2761596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magine 29">
            <a:extLst>
              <a:ext uri="{FF2B5EF4-FFF2-40B4-BE49-F238E27FC236}">
                <a16:creationId xmlns:a16="http://schemas.microsoft.com/office/drawing/2014/main" id="{70D23AC5-7265-4305-8B50-16FE13D4FB22}"/>
              </a:ext>
            </a:extLst>
          </p:cNvPr>
          <p:cNvPicPr>
            <a:picLocks noChangeAspect="1"/>
          </p:cNvPicPr>
          <p:nvPr/>
        </p:nvPicPr>
        <p:blipFill>
          <a:blip r:embed="rId2"/>
          <a:stretch>
            <a:fillRect/>
          </a:stretch>
        </p:blipFill>
        <p:spPr>
          <a:xfrm>
            <a:off x="588964" y="2281294"/>
            <a:ext cx="5866215" cy="2656800"/>
          </a:xfrm>
          <a:prstGeom prst="rect">
            <a:avLst/>
          </a:prstGeom>
        </p:spPr>
      </p:pic>
      <p:cxnSp>
        <p:nvCxnSpPr>
          <p:cNvPr id="26" name="Connettore diritto 25">
            <a:extLst>
              <a:ext uri="{FF2B5EF4-FFF2-40B4-BE49-F238E27FC236}">
                <a16:creationId xmlns:a16="http://schemas.microsoft.com/office/drawing/2014/main" id="{A231F391-EF26-40CD-8969-FF4FF7C0F2F6}"/>
              </a:ext>
            </a:extLst>
          </p:cNvPr>
          <p:cNvCxnSpPr/>
          <p:nvPr/>
        </p:nvCxnSpPr>
        <p:spPr bwMode="auto">
          <a:xfrm>
            <a:off x="6389365" y="3193926"/>
            <a:ext cx="0" cy="2988000"/>
          </a:xfrm>
          <a:prstGeom prst="line">
            <a:avLst/>
          </a:prstGeom>
          <a:noFill/>
          <a:ln w="28575" cap="flat" cmpd="sng" algn="ctr">
            <a:solidFill>
              <a:srgbClr val="C00000"/>
            </a:solidFill>
            <a:prstDash val="solid"/>
            <a:round/>
            <a:headEnd type="none" w="med" len="med"/>
            <a:tailEnd type="none" w="med" len="med"/>
          </a:ln>
          <a:effectLst/>
        </p:spPr>
      </p:cxnSp>
      <p:sp>
        <p:nvSpPr>
          <p:cNvPr id="2" name="Titolo 1">
            <a:extLst>
              <a:ext uri="{FF2B5EF4-FFF2-40B4-BE49-F238E27FC236}">
                <a16:creationId xmlns:a16="http://schemas.microsoft.com/office/drawing/2014/main" id="{1A7ABD9F-1220-4106-B2EF-CC85F367939D}"/>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Il tentativo della malavita di impadronirsi delle imprese | </a:t>
            </a:r>
            <a:r>
              <a:rPr lang="it-IT" sz="2200" dirty="0">
                <a:latin typeface="Century Gothic" panose="020B0502020202020204" pitchFamily="34" charset="0"/>
                <a:cs typeface="Arial"/>
              </a:rPr>
              <a:t>Al contempo, il 18% degli operatori del terziario della VDA avverte da vicino il rischio che la criminalità possa impadronirsi della propria attività commerciale.</a:t>
            </a:r>
          </a:p>
        </p:txBody>
      </p:sp>
      <p:sp>
        <p:nvSpPr>
          <p:cNvPr id="21" name="Rettangolo 20">
            <a:extLst>
              <a:ext uri="{FF2B5EF4-FFF2-40B4-BE49-F238E27FC236}">
                <a16:creationId xmlns:a16="http://schemas.microsoft.com/office/drawing/2014/main" id="{9B4838D0-1937-4788-BAF9-E4F8E08037F0}"/>
              </a:ext>
            </a:extLst>
          </p:cNvPr>
          <p:cNvSpPr/>
          <p:nvPr/>
        </p:nvSpPr>
        <p:spPr bwMode="auto">
          <a:xfrm>
            <a:off x="407368" y="1805959"/>
            <a:ext cx="11233247" cy="400110"/>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kumimoji="0" lang="it-IT" sz="2000" u="sng" strike="noStrike" cap="none" normalizeH="0" baseline="0">
                <a:ln>
                  <a:noFill/>
                </a:ln>
                <a:solidFill>
                  <a:schemeClr val="bg1"/>
                </a:solidFill>
                <a:effectLst/>
                <a:latin typeface="Century Gothic" panose="020B0502020202020204" pitchFamily="34" charset="0"/>
              </a:rPr>
              <a:t>Tentativo della malavita di impadronirsi delle imprese</a:t>
            </a:r>
            <a:endParaRPr kumimoji="0" lang="it-IT" sz="2000" b="0" strike="noStrike" cap="none" normalizeH="0" baseline="0">
              <a:ln>
                <a:noFill/>
              </a:ln>
              <a:solidFill>
                <a:schemeClr val="bg1"/>
              </a:solidFill>
              <a:effectLst/>
              <a:latin typeface="Century Gothic" panose="020B0502020202020204" pitchFamily="34" charset="0"/>
            </a:endParaRPr>
          </a:p>
        </p:txBody>
      </p:sp>
      <p:sp>
        <p:nvSpPr>
          <p:cNvPr id="25" name="Ovale 24">
            <a:extLst>
              <a:ext uri="{FF2B5EF4-FFF2-40B4-BE49-F238E27FC236}">
                <a16:creationId xmlns:a16="http://schemas.microsoft.com/office/drawing/2014/main" id="{05F8B5BF-2D6F-4E01-8E11-C20AEDB98E1E}"/>
              </a:ext>
            </a:extLst>
          </p:cNvPr>
          <p:cNvSpPr/>
          <p:nvPr/>
        </p:nvSpPr>
        <p:spPr bwMode="auto">
          <a:xfrm rot="20138550">
            <a:off x="4731234" y="2724197"/>
            <a:ext cx="640344" cy="436657"/>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29" name="Elemento grafico 28" descr="Freccia linea, curva oraria">
            <a:extLst>
              <a:ext uri="{FF2B5EF4-FFF2-40B4-BE49-F238E27FC236}">
                <a16:creationId xmlns:a16="http://schemas.microsoft.com/office/drawing/2014/main" id="{EB8AF687-B594-4FEF-9787-DC5E73B6A3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759703">
            <a:off x="5354951" y="2295345"/>
            <a:ext cx="914400" cy="914400"/>
          </a:xfrm>
          <a:prstGeom prst="rect">
            <a:avLst/>
          </a:prstGeom>
        </p:spPr>
      </p:pic>
      <p:sp>
        <p:nvSpPr>
          <p:cNvPr id="31" name="Rettangolo 30">
            <a:extLst>
              <a:ext uri="{FF2B5EF4-FFF2-40B4-BE49-F238E27FC236}">
                <a16:creationId xmlns:a16="http://schemas.microsoft.com/office/drawing/2014/main" id="{ED1B1FB6-87A5-4F22-B5B1-60A3119C67A1}"/>
              </a:ext>
            </a:extLst>
          </p:cNvPr>
          <p:cNvSpPr/>
          <p:nvPr/>
        </p:nvSpPr>
        <p:spPr bwMode="auto">
          <a:xfrm rot="21053049">
            <a:off x="6684615" y="3798156"/>
            <a:ext cx="697920" cy="360973"/>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5" name="Rettangolo 34">
            <a:extLst>
              <a:ext uri="{FF2B5EF4-FFF2-40B4-BE49-F238E27FC236}">
                <a16:creationId xmlns:a16="http://schemas.microsoft.com/office/drawing/2014/main" id="{A53D38AC-CD69-404D-9CAC-F9625F5AB876}"/>
              </a:ext>
            </a:extLst>
          </p:cNvPr>
          <p:cNvSpPr/>
          <p:nvPr/>
        </p:nvSpPr>
        <p:spPr>
          <a:xfrm>
            <a:off x="6649719" y="3778587"/>
            <a:ext cx="767712" cy="400110"/>
          </a:xfrm>
          <a:prstGeom prst="rect">
            <a:avLst/>
          </a:prstGeom>
        </p:spPr>
        <p:txBody>
          <a:bodyPr wrap="square">
            <a:spAutoFit/>
          </a:bodyPr>
          <a:lstStyle/>
          <a:p>
            <a:pPr algn="ctr"/>
            <a:r>
              <a:rPr lang="it-IT" sz="2000" dirty="0">
                <a:latin typeface="Century Gothic" panose="020B0502020202020204" pitchFamily="34" charset="0"/>
              </a:rPr>
              <a:t>18</a:t>
            </a:r>
            <a:r>
              <a:rPr lang="it-IT" sz="1400" dirty="0">
                <a:latin typeface="Century Gothic" panose="020B0502020202020204" pitchFamily="34" charset="0"/>
              </a:rPr>
              <a:t>%</a:t>
            </a:r>
            <a:r>
              <a:rPr lang="it-IT" sz="1800" dirty="0">
                <a:latin typeface="Century Gothic" panose="020B0502020202020204" pitchFamily="34" charset="0"/>
              </a:rPr>
              <a:t> </a:t>
            </a:r>
          </a:p>
        </p:txBody>
      </p:sp>
      <p:sp>
        <p:nvSpPr>
          <p:cNvPr id="37" name="Rettangolo 36">
            <a:extLst>
              <a:ext uri="{FF2B5EF4-FFF2-40B4-BE49-F238E27FC236}">
                <a16:creationId xmlns:a16="http://schemas.microsoft.com/office/drawing/2014/main" id="{E02CF2A8-CBCE-4938-BB31-8C7903B3BBF8}"/>
              </a:ext>
            </a:extLst>
          </p:cNvPr>
          <p:cNvSpPr/>
          <p:nvPr/>
        </p:nvSpPr>
        <p:spPr bwMode="auto">
          <a:xfrm>
            <a:off x="6191176" y="2794655"/>
            <a:ext cx="4967859" cy="830997"/>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kumimoji="0" lang="it-IT" sz="1600" strike="noStrike" cap="none" normalizeH="0" baseline="0">
                <a:ln>
                  <a:noFill/>
                </a:ln>
                <a:solidFill>
                  <a:schemeClr val="bg1"/>
                </a:solidFill>
                <a:effectLst/>
                <a:latin typeface="Century Gothic" panose="020B0502020202020204" pitchFamily="34" charset="0"/>
              </a:rPr>
              <a:t>Tra gli imprenditori che indicano il </a:t>
            </a:r>
            <a:r>
              <a:rPr kumimoji="0" lang="it-IT" sz="1600" u="sng" strike="noStrike" cap="none" normalizeH="0" baseline="0">
                <a:ln>
                  <a:noFill/>
                </a:ln>
                <a:solidFill>
                  <a:schemeClr val="bg1"/>
                </a:solidFill>
                <a:effectLst/>
                <a:latin typeface="Century Gothic" panose="020B0502020202020204" pitchFamily="34" charset="0"/>
              </a:rPr>
              <a:t>tentativo della malavita di impadronirsi delle imprese </a:t>
            </a:r>
            <a:r>
              <a:rPr kumimoji="0" lang="it-IT" sz="1600" strike="noStrike" cap="none" normalizeH="0" baseline="0">
                <a:ln>
                  <a:noFill/>
                </a:ln>
                <a:solidFill>
                  <a:schemeClr val="bg1"/>
                </a:solidFill>
                <a:effectLst/>
                <a:latin typeface="Century Gothic" panose="020B0502020202020204" pitchFamily="34" charset="0"/>
              </a:rPr>
              <a:t>come rischio in tempo di crisi…</a:t>
            </a:r>
          </a:p>
        </p:txBody>
      </p:sp>
      <p:sp>
        <p:nvSpPr>
          <p:cNvPr id="39" name="Rettangolo 38">
            <a:extLst>
              <a:ext uri="{FF2B5EF4-FFF2-40B4-BE49-F238E27FC236}">
                <a16:creationId xmlns:a16="http://schemas.microsoft.com/office/drawing/2014/main" id="{B9F44165-3923-45A3-8E34-740643BF7414}"/>
              </a:ext>
            </a:extLst>
          </p:cNvPr>
          <p:cNvSpPr/>
          <p:nvPr/>
        </p:nvSpPr>
        <p:spPr bwMode="auto">
          <a:xfrm rot="21053049">
            <a:off x="6684615" y="4635037"/>
            <a:ext cx="697920" cy="360973"/>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1" name="Rettangolo 40">
            <a:extLst>
              <a:ext uri="{FF2B5EF4-FFF2-40B4-BE49-F238E27FC236}">
                <a16:creationId xmlns:a16="http://schemas.microsoft.com/office/drawing/2014/main" id="{7244CC93-FDFD-499D-A1A4-45A03CD61A2F}"/>
              </a:ext>
            </a:extLst>
          </p:cNvPr>
          <p:cNvSpPr/>
          <p:nvPr/>
        </p:nvSpPr>
        <p:spPr bwMode="auto">
          <a:xfrm>
            <a:off x="7490695" y="4553913"/>
            <a:ext cx="4005905" cy="52322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kumimoji="0" lang="it-IT" sz="1400" b="0" strike="noStrike" cap="none" normalizeH="0" baseline="0">
                <a:ln>
                  <a:noFill/>
                </a:ln>
                <a:effectLst/>
                <a:latin typeface="Century Gothic" panose="020B0502020202020204" pitchFamily="34" charset="0"/>
              </a:rPr>
              <a:t>Sono </a:t>
            </a:r>
            <a:r>
              <a:rPr kumimoji="0" lang="it-IT" sz="1400" u="sng" strike="noStrike" cap="none" normalizeH="0" baseline="0">
                <a:ln>
                  <a:noFill/>
                </a:ln>
                <a:effectLst/>
                <a:latin typeface="Century Gothic" panose="020B0502020202020204" pitchFamily="34" charset="0"/>
              </a:rPr>
              <a:t>preoccupato</a:t>
            </a:r>
            <a:r>
              <a:rPr kumimoji="0" lang="it-IT" sz="1400" b="0" strike="noStrike" cap="none" normalizeH="0" baseline="0">
                <a:ln>
                  <a:noFill/>
                </a:ln>
                <a:effectLst/>
                <a:latin typeface="Century Gothic" panose="020B0502020202020204" pitchFamily="34" charset="0"/>
              </a:rPr>
              <a:t>, anche se </a:t>
            </a:r>
            <a:r>
              <a:rPr kumimoji="0" lang="it-IT" sz="1400" u="sng" strike="noStrike" cap="none" normalizeH="0" baseline="0">
                <a:ln>
                  <a:noFill/>
                </a:ln>
                <a:effectLst/>
                <a:latin typeface="Century Gothic" panose="020B0502020202020204" pitchFamily="34" charset="0"/>
              </a:rPr>
              <a:t>al momento non vedo rischi</a:t>
            </a:r>
            <a:r>
              <a:rPr kumimoji="0" lang="it-IT" sz="1400" b="0" strike="noStrike" cap="none" normalizeH="0" baseline="0">
                <a:ln>
                  <a:noFill/>
                </a:ln>
                <a:effectLst/>
                <a:latin typeface="Century Gothic" panose="020B0502020202020204" pitchFamily="34" charset="0"/>
              </a:rPr>
              <a:t> per chi fa l’ imprenditore</a:t>
            </a:r>
            <a:endParaRPr kumimoji="0" lang="it-IT" sz="1400" u="sng" strike="noStrike" cap="none" normalizeH="0" baseline="0">
              <a:ln>
                <a:noFill/>
              </a:ln>
              <a:effectLst/>
              <a:latin typeface="Century Gothic" panose="020B0502020202020204" pitchFamily="34" charset="0"/>
            </a:endParaRPr>
          </a:p>
        </p:txBody>
      </p:sp>
      <p:sp>
        <p:nvSpPr>
          <p:cNvPr id="43" name="Rettangolo 42">
            <a:extLst>
              <a:ext uri="{FF2B5EF4-FFF2-40B4-BE49-F238E27FC236}">
                <a16:creationId xmlns:a16="http://schemas.microsoft.com/office/drawing/2014/main" id="{5BB2F8C8-6701-4B7E-95FE-A43FA82C4720}"/>
              </a:ext>
            </a:extLst>
          </p:cNvPr>
          <p:cNvSpPr/>
          <p:nvPr/>
        </p:nvSpPr>
        <p:spPr>
          <a:xfrm>
            <a:off x="6649719" y="4615468"/>
            <a:ext cx="767712" cy="400110"/>
          </a:xfrm>
          <a:prstGeom prst="rect">
            <a:avLst/>
          </a:prstGeom>
        </p:spPr>
        <p:txBody>
          <a:bodyPr wrap="square">
            <a:spAutoFit/>
          </a:bodyPr>
          <a:lstStyle/>
          <a:p>
            <a:pPr algn="ctr"/>
            <a:r>
              <a:rPr lang="it-IT" sz="2000" dirty="0">
                <a:latin typeface="Century Gothic" panose="020B0502020202020204" pitchFamily="34" charset="0"/>
              </a:rPr>
              <a:t>54</a:t>
            </a:r>
            <a:r>
              <a:rPr lang="it-IT" sz="1400" dirty="0">
                <a:latin typeface="Century Gothic" panose="020B0502020202020204" pitchFamily="34" charset="0"/>
              </a:rPr>
              <a:t>%</a:t>
            </a:r>
            <a:r>
              <a:rPr lang="it-IT" sz="1800" dirty="0">
                <a:latin typeface="Century Gothic" panose="020B0502020202020204" pitchFamily="34" charset="0"/>
              </a:rPr>
              <a:t> </a:t>
            </a:r>
          </a:p>
        </p:txBody>
      </p:sp>
      <p:sp>
        <p:nvSpPr>
          <p:cNvPr id="45" name="Rettangolo 44">
            <a:extLst>
              <a:ext uri="{FF2B5EF4-FFF2-40B4-BE49-F238E27FC236}">
                <a16:creationId xmlns:a16="http://schemas.microsoft.com/office/drawing/2014/main" id="{97D5CA38-1630-48B6-A97B-2E1558A773CF}"/>
              </a:ext>
            </a:extLst>
          </p:cNvPr>
          <p:cNvSpPr/>
          <p:nvPr/>
        </p:nvSpPr>
        <p:spPr bwMode="auto">
          <a:xfrm rot="21053049">
            <a:off x="6684615" y="5471918"/>
            <a:ext cx="697920" cy="360973"/>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7" name="Rettangolo 46">
            <a:extLst>
              <a:ext uri="{FF2B5EF4-FFF2-40B4-BE49-F238E27FC236}">
                <a16:creationId xmlns:a16="http://schemas.microsoft.com/office/drawing/2014/main" id="{462FEB1C-67E3-4F06-92F3-1EB89DA8B702}"/>
              </a:ext>
            </a:extLst>
          </p:cNvPr>
          <p:cNvSpPr/>
          <p:nvPr/>
        </p:nvSpPr>
        <p:spPr bwMode="auto">
          <a:xfrm>
            <a:off x="7490695" y="5390794"/>
            <a:ext cx="3844919" cy="52322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kumimoji="0" lang="it-IT" sz="1400" b="0" strike="noStrike" cap="none" normalizeH="0" baseline="0">
                <a:ln>
                  <a:noFill/>
                </a:ln>
                <a:effectLst/>
                <a:latin typeface="Century Gothic" panose="020B0502020202020204" pitchFamily="34" charset="0"/>
              </a:rPr>
              <a:t>Sono</a:t>
            </a:r>
            <a:r>
              <a:rPr kumimoji="0" lang="it-IT" sz="1400" u="sng" strike="noStrike" cap="none" normalizeH="0" baseline="0">
                <a:ln>
                  <a:noFill/>
                </a:ln>
                <a:effectLst/>
                <a:latin typeface="Century Gothic" panose="020B0502020202020204" pitchFamily="34" charset="0"/>
              </a:rPr>
              <a:t> poco preoccupato,</a:t>
            </a:r>
            <a:r>
              <a:rPr kumimoji="0" lang="it-IT" sz="1400" b="0" strike="noStrike" cap="none" normalizeH="0" baseline="0">
                <a:ln>
                  <a:noFill/>
                </a:ln>
                <a:effectLst/>
                <a:latin typeface="Century Gothic" panose="020B0502020202020204" pitchFamily="34" charset="0"/>
              </a:rPr>
              <a:t> è un rischio che esiste, ma </a:t>
            </a:r>
            <a:r>
              <a:rPr kumimoji="0" lang="it-IT" sz="1400" u="sng" strike="noStrike" cap="none" normalizeH="0" baseline="0">
                <a:ln>
                  <a:noFill/>
                </a:ln>
                <a:effectLst/>
                <a:latin typeface="Century Gothic" panose="020B0502020202020204" pitchFamily="34" charset="0"/>
              </a:rPr>
              <a:t>riguarda altre zone del Paese</a:t>
            </a:r>
          </a:p>
        </p:txBody>
      </p:sp>
      <p:sp>
        <p:nvSpPr>
          <p:cNvPr id="49" name="Rettangolo 48">
            <a:extLst>
              <a:ext uri="{FF2B5EF4-FFF2-40B4-BE49-F238E27FC236}">
                <a16:creationId xmlns:a16="http://schemas.microsoft.com/office/drawing/2014/main" id="{A6F5CEC8-B7AC-438A-AFF9-7E77BD977275}"/>
              </a:ext>
            </a:extLst>
          </p:cNvPr>
          <p:cNvSpPr/>
          <p:nvPr/>
        </p:nvSpPr>
        <p:spPr>
          <a:xfrm>
            <a:off x="6649719" y="5452349"/>
            <a:ext cx="767712" cy="400110"/>
          </a:xfrm>
          <a:prstGeom prst="rect">
            <a:avLst/>
          </a:prstGeom>
        </p:spPr>
        <p:txBody>
          <a:bodyPr wrap="square">
            <a:spAutoFit/>
          </a:bodyPr>
          <a:lstStyle/>
          <a:p>
            <a:pPr algn="ctr"/>
            <a:r>
              <a:rPr lang="it-IT" sz="2000" dirty="0">
                <a:latin typeface="Century Gothic" panose="020B0502020202020204" pitchFamily="34" charset="0"/>
              </a:rPr>
              <a:t>28</a:t>
            </a:r>
            <a:r>
              <a:rPr lang="it-IT" sz="1400" dirty="0">
                <a:latin typeface="Century Gothic" panose="020B0502020202020204" pitchFamily="34" charset="0"/>
              </a:rPr>
              <a:t>%</a:t>
            </a:r>
            <a:r>
              <a:rPr lang="it-IT" sz="1800" dirty="0">
                <a:latin typeface="Century Gothic" panose="020B0502020202020204" pitchFamily="34" charset="0"/>
              </a:rPr>
              <a:t> </a:t>
            </a:r>
          </a:p>
        </p:txBody>
      </p:sp>
      <p:sp>
        <p:nvSpPr>
          <p:cNvPr id="32" name="Ovale 31">
            <a:extLst>
              <a:ext uri="{FF2B5EF4-FFF2-40B4-BE49-F238E27FC236}">
                <a16:creationId xmlns:a16="http://schemas.microsoft.com/office/drawing/2014/main" id="{144F9782-0AFE-42EA-9BD2-9944EAC8B716}"/>
              </a:ext>
            </a:extLst>
          </p:cNvPr>
          <p:cNvSpPr/>
          <p:nvPr/>
        </p:nvSpPr>
        <p:spPr bwMode="auto">
          <a:xfrm rot="20655693">
            <a:off x="6551954" y="3723989"/>
            <a:ext cx="937528" cy="528355"/>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Text Box 49">
            <a:extLst>
              <a:ext uri="{FF2B5EF4-FFF2-40B4-BE49-F238E27FC236}">
                <a16:creationId xmlns:a16="http://schemas.microsoft.com/office/drawing/2014/main" id="{B1EEDD95-5BBD-4EA6-AB46-7737BCD57530}"/>
              </a:ext>
            </a:extLst>
          </p:cNvPr>
          <p:cNvSpPr txBox="1">
            <a:spLocks noChangeArrowheads="1"/>
          </p:cNvSpPr>
          <p:nvPr/>
        </p:nvSpPr>
        <p:spPr bwMode="auto">
          <a:xfrm>
            <a:off x="335360" y="6365237"/>
            <a:ext cx="11665296" cy="232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entury Gothic" panose="020B0502020202020204" pitchFamily="34" charset="0"/>
              </a:rPr>
              <a:t>Base campione: </a:t>
            </a:r>
            <a:r>
              <a:rPr lang="it-IT" altLang="it-IT" sz="900" b="0" dirty="0">
                <a:latin typeface="Century Gothic" panose="020B0502020202020204" pitchFamily="34" charset="0"/>
              </a:rPr>
              <a:t>220 casi. Esclusivamente le imprese del commercio e i pubblici esercizi. </a:t>
            </a:r>
            <a:r>
              <a:rPr lang="it-IT" altLang="it-IT" sz="900" dirty="0">
                <a:latin typeface="Century Gothic" panose="020B0502020202020204" pitchFamily="34" charset="0"/>
              </a:rPr>
              <a:t>I dati sono riportati all’universo.</a:t>
            </a:r>
            <a:r>
              <a:rPr lang="it-IT" altLang="it-IT" sz="900" b="0" dirty="0">
                <a:latin typeface="Century Gothic" panose="020B0502020202020204" pitchFamily="34" charset="0"/>
              </a:rPr>
              <a:t> </a:t>
            </a:r>
            <a:endParaRPr lang="it-IT" altLang="it-IT" sz="900" dirty="0">
              <a:latin typeface="Century Gothic" panose="020B0502020202020204" pitchFamily="34" charset="0"/>
            </a:endParaRPr>
          </a:p>
        </p:txBody>
      </p:sp>
      <p:sp>
        <p:nvSpPr>
          <p:cNvPr id="20" name="Rettangolo 19">
            <a:extLst>
              <a:ext uri="{FF2B5EF4-FFF2-40B4-BE49-F238E27FC236}">
                <a16:creationId xmlns:a16="http://schemas.microsoft.com/office/drawing/2014/main" id="{CE148575-83B8-4B4B-9BD8-AA4726B1F7D9}"/>
              </a:ext>
            </a:extLst>
          </p:cNvPr>
          <p:cNvSpPr/>
          <p:nvPr/>
        </p:nvSpPr>
        <p:spPr bwMode="auto">
          <a:xfrm>
            <a:off x="7490695" y="3717032"/>
            <a:ext cx="4005905" cy="52322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kumimoji="0" lang="it-IT" sz="1400" b="0" strike="noStrike" cap="none" normalizeH="0" baseline="0" dirty="0">
                <a:ln>
                  <a:noFill/>
                </a:ln>
                <a:effectLst/>
                <a:latin typeface="Century Gothic" panose="020B0502020202020204" pitchFamily="34" charset="0"/>
              </a:rPr>
              <a:t>Sono </a:t>
            </a:r>
            <a:r>
              <a:rPr kumimoji="0" lang="it-IT" sz="1400" u="sng" strike="noStrike" cap="none" normalizeH="0" baseline="0" dirty="0">
                <a:ln>
                  <a:noFill/>
                </a:ln>
                <a:effectLst/>
                <a:latin typeface="Century Gothic" panose="020B0502020202020204" pitchFamily="34" charset="0"/>
              </a:rPr>
              <a:t>preoccupato</a:t>
            </a:r>
            <a:r>
              <a:rPr kumimoji="0" lang="it-IT" sz="1400" b="0" strike="noStrike" cap="none" normalizeH="0" baseline="0" dirty="0">
                <a:ln>
                  <a:noFill/>
                </a:ln>
                <a:effectLst/>
                <a:latin typeface="Century Gothic" panose="020B0502020202020204" pitchFamily="34" charset="0"/>
              </a:rPr>
              <a:t> per chi fa il mio mestiere di imprenditore </a:t>
            </a:r>
            <a:r>
              <a:rPr kumimoji="0" lang="it-IT" sz="1400" u="sng" strike="noStrike" cap="none" normalizeH="0" baseline="0" dirty="0">
                <a:ln>
                  <a:noFill/>
                </a:ln>
                <a:effectLst/>
                <a:latin typeface="Century Gothic" panose="020B0502020202020204" pitchFamily="34" charset="0"/>
              </a:rPr>
              <a:t>nel mio quartiere/paese</a:t>
            </a:r>
          </a:p>
        </p:txBody>
      </p:sp>
    </p:spTree>
    <p:extLst>
      <p:ext uri="{BB962C8B-B14F-4D97-AF65-F5344CB8AC3E}">
        <p14:creationId xmlns:p14="http://schemas.microsoft.com/office/powerpoint/2010/main" val="3174225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B379CA2-A14D-4502-BD73-FB3E0F436A12}"/>
              </a:ext>
            </a:extLst>
          </p:cNvPr>
          <p:cNvPicPr>
            <a:picLocks noChangeAspect="1"/>
          </p:cNvPicPr>
          <p:nvPr/>
        </p:nvPicPr>
        <p:blipFill>
          <a:blip r:embed="rId2"/>
          <a:stretch>
            <a:fillRect/>
          </a:stretch>
        </p:blipFill>
        <p:spPr>
          <a:xfrm>
            <a:off x="4937399" y="2169196"/>
            <a:ext cx="4080297" cy="4218084"/>
          </a:xfrm>
          <a:prstGeom prst="rect">
            <a:avLst/>
          </a:prstGeom>
        </p:spPr>
      </p:pic>
      <p:sp>
        <p:nvSpPr>
          <p:cNvPr id="4" name="CasellaDiTesto 9">
            <a:extLst>
              <a:ext uri="{FF2B5EF4-FFF2-40B4-BE49-F238E27FC236}">
                <a16:creationId xmlns:a16="http://schemas.microsoft.com/office/drawing/2014/main" id="{3E7AFF6A-F44B-4BC5-AC64-46370588306B}"/>
              </a:ext>
            </a:extLst>
          </p:cNvPr>
          <p:cNvSpPr txBox="1">
            <a:spLocks noChangeArrowheads="1"/>
          </p:cNvSpPr>
          <p:nvPr/>
        </p:nvSpPr>
        <p:spPr bwMode="auto">
          <a:xfrm>
            <a:off x="335360" y="1484784"/>
            <a:ext cx="1159328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it-IT" altLang="ja-JP" sz="1700" b="0" i="0"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A Suo avviso cosa dovrebbe fare un imprenditore trovandosi in una delle situazioni delle quali abbiamo parlato (usura, tentativo della malavita di impadronirsi dell’impresa)? </a:t>
            </a:r>
          </a:p>
        </p:txBody>
      </p:sp>
      <p:sp>
        <p:nvSpPr>
          <p:cNvPr id="5" name="CasellaDiTesto 9">
            <a:extLst>
              <a:ext uri="{FF2B5EF4-FFF2-40B4-BE49-F238E27FC236}">
                <a16:creationId xmlns:a16="http://schemas.microsoft.com/office/drawing/2014/main" id="{72C6087D-9FCF-4391-850D-E992D5A59140}"/>
              </a:ext>
            </a:extLst>
          </p:cNvPr>
          <p:cNvSpPr txBox="1">
            <a:spLocks noChangeArrowheads="1"/>
          </p:cNvSpPr>
          <p:nvPr/>
        </p:nvSpPr>
        <p:spPr bwMode="auto">
          <a:xfrm>
            <a:off x="2688095" y="2530508"/>
            <a:ext cx="233479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spcBef>
                <a:spcPts val="600"/>
              </a:spcBef>
              <a:spcAft>
                <a:spcPct val="0"/>
              </a:spcAft>
              <a:buClrTx/>
              <a:buSzTx/>
              <a:buFontTx/>
              <a:buNone/>
              <a:tabLst/>
              <a:defRPr/>
            </a:pPr>
            <a:r>
              <a:rPr kumimoji="0" lang="it-IT" altLang="ja-JP" sz="1200" b="1" i="0"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Sporgere denuncia</a:t>
            </a:r>
            <a:endParaRPr kumimoji="0" lang="it-IT" altLang="it-IT" sz="1200" b="0" i="0" strike="noStrike" kern="1200" cap="none" spc="0" normalizeH="0" baseline="0" noProof="0" dirty="0">
              <a:ln>
                <a:noFill/>
              </a:ln>
              <a:solidFill>
                <a:srgbClr val="333399"/>
              </a:solidFill>
              <a:effectLst/>
              <a:uLnTx/>
              <a:uFillTx/>
              <a:latin typeface="Century Gothic" panose="020B0502020202020204" pitchFamily="34" charset="0"/>
              <a:ea typeface="MS PGothic" panose="020B0600070205080204" pitchFamily="34" charset="-128"/>
              <a:cs typeface="+mn-cs"/>
            </a:endParaRPr>
          </a:p>
        </p:txBody>
      </p:sp>
      <p:sp>
        <p:nvSpPr>
          <p:cNvPr id="6" name="CasellaDiTesto 5">
            <a:extLst>
              <a:ext uri="{FF2B5EF4-FFF2-40B4-BE49-F238E27FC236}">
                <a16:creationId xmlns:a16="http://schemas.microsoft.com/office/drawing/2014/main" id="{28BCEA5C-A0A3-4718-8CF2-27CFF6A0A76B}"/>
              </a:ext>
            </a:extLst>
          </p:cNvPr>
          <p:cNvSpPr txBox="1"/>
          <p:nvPr/>
        </p:nvSpPr>
        <p:spPr>
          <a:xfrm>
            <a:off x="8348414" y="2453564"/>
            <a:ext cx="1053241"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2200" b="1" i="0" u="none" strike="noStrike" kern="1200" cap="none" spc="0" normalizeH="0" baseline="0" noProof="0" dirty="0">
                <a:ln>
                  <a:noFill/>
                </a:ln>
                <a:solidFill>
                  <a:srgbClr val="203864"/>
                </a:solidFill>
                <a:effectLst/>
                <a:uLnTx/>
                <a:uFillTx/>
                <a:latin typeface="Century Gothic" panose="020B0502020202020204" pitchFamily="34" charset="0"/>
                <a:ea typeface="MS PGothic" panose="020B0600070205080204" pitchFamily="34" charset="-128"/>
                <a:cs typeface="+mn-cs"/>
              </a:rPr>
              <a:t>59%</a:t>
            </a:r>
          </a:p>
        </p:txBody>
      </p:sp>
      <p:sp>
        <p:nvSpPr>
          <p:cNvPr id="7" name="CasellaDiTesto 9">
            <a:extLst>
              <a:ext uri="{FF2B5EF4-FFF2-40B4-BE49-F238E27FC236}">
                <a16:creationId xmlns:a16="http://schemas.microsoft.com/office/drawing/2014/main" id="{35EFD2F5-E1AD-4D53-AE45-E2C1541CB53A}"/>
              </a:ext>
            </a:extLst>
          </p:cNvPr>
          <p:cNvSpPr txBox="1">
            <a:spLocks noChangeArrowheads="1"/>
          </p:cNvSpPr>
          <p:nvPr/>
        </p:nvSpPr>
        <p:spPr bwMode="auto">
          <a:xfrm>
            <a:off x="1793915" y="3067327"/>
            <a:ext cx="322897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spcBef>
                <a:spcPts val="600"/>
              </a:spcBef>
              <a:spcAft>
                <a:spcPct val="0"/>
              </a:spcAft>
              <a:buClrTx/>
              <a:buSzTx/>
              <a:buFontTx/>
              <a:buNone/>
              <a:tabLst/>
              <a:defRPr/>
            </a:pPr>
            <a:r>
              <a:rPr kumimoji="0" lang="it-IT" altLang="ja-JP" sz="1200" b="1" i="0"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Segnalare informalmente la situazione </a:t>
            </a:r>
            <a:r>
              <a:rPr kumimoji="0" lang="it-IT" altLang="ja-JP" sz="1200" b="0" i="0"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alle forze dell’ordine</a:t>
            </a:r>
            <a:endParaRPr kumimoji="0" lang="it-IT" altLang="it-IT" sz="1200" b="0" i="0" strike="noStrike" kern="1200" cap="none" spc="0" normalizeH="0" baseline="0" noProof="0" dirty="0">
              <a:ln>
                <a:noFill/>
              </a:ln>
              <a:solidFill>
                <a:srgbClr val="333399"/>
              </a:solidFill>
              <a:effectLst/>
              <a:uLnTx/>
              <a:uFillTx/>
              <a:latin typeface="Century Gothic" panose="020B0502020202020204" pitchFamily="34" charset="0"/>
              <a:ea typeface="MS PGothic" panose="020B0600070205080204" pitchFamily="34" charset="-128"/>
              <a:cs typeface="+mn-cs"/>
            </a:endParaRPr>
          </a:p>
        </p:txBody>
      </p:sp>
      <p:sp>
        <p:nvSpPr>
          <p:cNvPr id="8" name="CasellaDiTesto 7">
            <a:extLst>
              <a:ext uri="{FF2B5EF4-FFF2-40B4-BE49-F238E27FC236}">
                <a16:creationId xmlns:a16="http://schemas.microsoft.com/office/drawing/2014/main" id="{CAFFEAAE-5527-49C7-BC60-F925FFBAEC91}"/>
              </a:ext>
            </a:extLst>
          </p:cNvPr>
          <p:cNvSpPr txBox="1"/>
          <p:nvPr/>
        </p:nvSpPr>
        <p:spPr>
          <a:xfrm>
            <a:off x="7433484" y="3082716"/>
            <a:ext cx="1053241"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2200" b="1" i="0" u="none" strike="noStrike" kern="1200" cap="none" spc="0" normalizeH="0" baseline="0" noProof="0" dirty="0">
                <a:ln>
                  <a:noFill/>
                </a:ln>
                <a:solidFill>
                  <a:srgbClr val="203864"/>
                </a:solidFill>
                <a:effectLst/>
                <a:uLnTx/>
                <a:uFillTx/>
                <a:latin typeface="Century Gothic" panose="020B0502020202020204" pitchFamily="34" charset="0"/>
                <a:ea typeface="MS PGothic" panose="020B0600070205080204" pitchFamily="34" charset="-128"/>
                <a:cs typeface="+mn-cs"/>
              </a:rPr>
              <a:t>41%</a:t>
            </a:r>
          </a:p>
        </p:txBody>
      </p:sp>
      <p:sp>
        <p:nvSpPr>
          <p:cNvPr id="9" name="CasellaDiTesto 9">
            <a:extLst>
              <a:ext uri="{FF2B5EF4-FFF2-40B4-BE49-F238E27FC236}">
                <a16:creationId xmlns:a16="http://schemas.microsoft.com/office/drawing/2014/main" id="{45364BD4-057D-40B8-B8DF-AE8793C11818}"/>
              </a:ext>
            </a:extLst>
          </p:cNvPr>
          <p:cNvSpPr txBox="1">
            <a:spLocks noChangeArrowheads="1"/>
          </p:cNvSpPr>
          <p:nvPr/>
        </p:nvSpPr>
        <p:spPr bwMode="auto">
          <a:xfrm>
            <a:off x="1249288" y="3725574"/>
            <a:ext cx="377359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spcBef>
                <a:spcPts val="600"/>
              </a:spcBef>
              <a:spcAft>
                <a:spcPct val="0"/>
              </a:spcAft>
              <a:buClrTx/>
              <a:buSzTx/>
              <a:buFontTx/>
              <a:buNone/>
              <a:tabLst/>
              <a:defRPr/>
            </a:pPr>
            <a:r>
              <a:rPr kumimoji="0" lang="it-IT" altLang="ja-JP" sz="1200" b="0" i="0"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Rivolgersi </a:t>
            </a:r>
            <a:r>
              <a:rPr kumimoji="0" lang="it-IT" altLang="ja-JP" sz="1200" b="1" i="0"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alla propria associazione di categoria e/o cercare l’appoggio di altri imprenditori</a:t>
            </a:r>
            <a:endParaRPr kumimoji="0" lang="it-IT" altLang="it-IT" sz="1200" b="1" i="0" strike="noStrike" kern="1200" cap="none" spc="0" normalizeH="0" baseline="0" noProof="0" dirty="0">
              <a:ln>
                <a:noFill/>
              </a:ln>
              <a:solidFill>
                <a:srgbClr val="333399"/>
              </a:solidFill>
              <a:effectLst/>
              <a:uLnTx/>
              <a:uFillTx/>
              <a:latin typeface="Century Gothic" panose="020B0502020202020204" pitchFamily="34" charset="0"/>
              <a:ea typeface="MS PGothic" panose="020B0600070205080204" pitchFamily="34" charset="-128"/>
              <a:cs typeface="+mn-cs"/>
            </a:endParaRPr>
          </a:p>
        </p:txBody>
      </p:sp>
      <p:sp>
        <p:nvSpPr>
          <p:cNvPr id="10" name="CasellaDiTesto 9">
            <a:extLst>
              <a:ext uri="{FF2B5EF4-FFF2-40B4-BE49-F238E27FC236}">
                <a16:creationId xmlns:a16="http://schemas.microsoft.com/office/drawing/2014/main" id="{BD0FEF8F-C6E3-44EC-988D-832349BC29E9}"/>
              </a:ext>
            </a:extLst>
          </p:cNvPr>
          <p:cNvSpPr txBox="1"/>
          <p:nvPr/>
        </p:nvSpPr>
        <p:spPr>
          <a:xfrm>
            <a:off x="6928842" y="3740963"/>
            <a:ext cx="1053241"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2200" b="1" i="0" u="none" strike="noStrike" kern="1200" cap="none" spc="0" normalizeH="0" baseline="0" noProof="0" dirty="0">
                <a:ln>
                  <a:noFill/>
                </a:ln>
                <a:solidFill>
                  <a:srgbClr val="203864"/>
                </a:solidFill>
                <a:effectLst/>
                <a:uLnTx/>
                <a:uFillTx/>
                <a:latin typeface="Century Gothic" panose="020B0502020202020204" pitchFamily="34" charset="0"/>
                <a:ea typeface="MS PGothic" panose="020B0600070205080204" pitchFamily="34" charset="-128"/>
                <a:cs typeface="+mn-cs"/>
              </a:rPr>
              <a:t>35%</a:t>
            </a:r>
          </a:p>
        </p:txBody>
      </p:sp>
      <p:sp>
        <p:nvSpPr>
          <p:cNvPr id="11" name="CasellaDiTesto 9">
            <a:extLst>
              <a:ext uri="{FF2B5EF4-FFF2-40B4-BE49-F238E27FC236}">
                <a16:creationId xmlns:a16="http://schemas.microsoft.com/office/drawing/2014/main" id="{11841508-C698-4BEE-84F5-FFBD102F26BD}"/>
              </a:ext>
            </a:extLst>
          </p:cNvPr>
          <p:cNvSpPr txBox="1">
            <a:spLocks noChangeArrowheads="1"/>
          </p:cNvSpPr>
          <p:nvPr/>
        </p:nvSpPr>
        <p:spPr bwMode="auto">
          <a:xfrm>
            <a:off x="820198" y="4365736"/>
            <a:ext cx="42026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spcBef>
                <a:spcPts val="600"/>
              </a:spcBef>
              <a:spcAft>
                <a:spcPct val="0"/>
              </a:spcAft>
              <a:buClrTx/>
              <a:buSzTx/>
              <a:buFontTx/>
              <a:buNone/>
              <a:tabLst/>
              <a:defRPr/>
            </a:pPr>
            <a:r>
              <a:rPr kumimoji="0" lang="it-IT" altLang="ja-JP" sz="1200" b="1" i="0"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Rivolgersi ad associazioni antiusura </a:t>
            </a:r>
            <a:r>
              <a:rPr kumimoji="0" lang="it-IT" altLang="ja-JP" sz="1200" b="0" i="0"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o </a:t>
            </a:r>
            <a:r>
              <a:rPr kumimoji="0" lang="it-IT" altLang="ja-JP" sz="1200" b="1" i="0"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altre associazioni impregnate nel contrasto alla criminalità </a:t>
            </a:r>
            <a:endParaRPr kumimoji="0" lang="it-IT" altLang="it-IT" sz="1200" b="1" i="0" strike="noStrike" kern="1200" cap="none" spc="0" normalizeH="0" baseline="0" noProof="0" dirty="0">
              <a:ln>
                <a:noFill/>
              </a:ln>
              <a:solidFill>
                <a:srgbClr val="333399"/>
              </a:solidFill>
              <a:effectLst/>
              <a:uLnTx/>
              <a:uFillTx/>
              <a:latin typeface="Century Gothic" panose="020B0502020202020204" pitchFamily="34" charset="0"/>
              <a:ea typeface="MS PGothic" panose="020B0600070205080204" pitchFamily="34" charset="-128"/>
              <a:cs typeface="+mn-cs"/>
            </a:endParaRPr>
          </a:p>
        </p:txBody>
      </p:sp>
      <p:sp>
        <p:nvSpPr>
          <p:cNvPr id="12" name="CasellaDiTesto 11">
            <a:extLst>
              <a:ext uri="{FF2B5EF4-FFF2-40B4-BE49-F238E27FC236}">
                <a16:creationId xmlns:a16="http://schemas.microsoft.com/office/drawing/2014/main" id="{2DFA624D-E950-44C7-971E-304B6D303D34}"/>
              </a:ext>
            </a:extLst>
          </p:cNvPr>
          <p:cNvSpPr txBox="1"/>
          <p:nvPr/>
        </p:nvSpPr>
        <p:spPr>
          <a:xfrm>
            <a:off x="6174395" y="4381125"/>
            <a:ext cx="1053241"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2200" b="1" i="0" u="none" strike="noStrike" kern="1200" cap="none" spc="0" normalizeH="0" baseline="0" noProof="0" dirty="0">
                <a:ln>
                  <a:noFill/>
                </a:ln>
                <a:solidFill>
                  <a:srgbClr val="203864"/>
                </a:solidFill>
                <a:effectLst/>
                <a:uLnTx/>
                <a:uFillTx/>
                <a:latin typeface="Century Gothic" panose="020B0502020202020204" pitchFamily="34" charset="0"/>
                <a:ea typeface="MS PGothic" panose="020B0600070205080204" pitchFamily="34" charset="-128"/>
                <a:cs typeface="+mn-cs"/>
              </a:rPr>
              <a:t>21%</a:t>
            </a:r>
          </a:p>
        </p:txBody>
      </p:sp>
      <p:pic>
        <p:nvPicPr>
          <p:cNvPr id="15" name="Elemento grafico 14" descr="Monete">
            <a:extLst>
              <a:ext uri="{FF2B5EF4-FFF2-40B4-BE49-F238E27FC236}">
                <a16:creationId xmlns:a16="http://schemas.microsoft.com/office/drawing/2014/main" id="{26EEE50F-194A-47A6-99C4-4C85EB2895F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9593" y="4340223"/>
            <a:ext cx="512690" cy="512690"/>
          </a:xfrm>
          <a:prstGeom prst="rect">
            <a:avLst/>
          </a:prstGeom>
        </p:spPr>
      </p:pic>
      <p:pic>
        <p:nvPicPr>
          <p:cNvPr id="16" name="Elemento grafico 15" descr="Cicli con persone">
            <a:extLst>
              <a:ext uri="{FF2B5EF4-FFF2-40B4-BE49-F238E27FC236}">
                <a16:creationId xmlns:a16="http://schemas.microsoft.com/office/drawing/2014/main" id="{92DFABD9-5747-4BA6-8CB5-A0DE22EA56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198" y="3672693"/>
            <a:ext cx="567427" cy="567427"/>
          </a:xfrm>
          <a:prstGeom prst="rect">
            <a:avLst/>
          </a:prstGeom>
        </p:spPr>
      </p:pic>
      <p:sp>
        <p:nvSpPr>
          <p:cNvPr id="17" name="CasellaDiTesto 9">
            <a:extLst>
              <a:ext uri="{FF2B5EF4-FFF2-40B4-BE49-F238E27FC236}">
                <a16:creationId xmlns:a16="http://schemas.microsoft.com/office/drawing/2014/main" id="{8AC3F38B-E692-4E29-B92A-4438612C0218}"/>
              </a:ext>
            </a:extLst>
          </p:cNvPr>
          <p:cNvSpPr txBox="1">
            <a:spLocks noChangeArrowheads="1"/>
          </p:cNvSpPr>
          <p:nvPr/>
        </p:nvSpPr>
        <p:spPr bwMode="auto">
          <a:xfrm>
            <a:off x="1249288" y="5058251"/>
            <a:ext cx="37735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spcBef>
                <a:spcPts val="600"/>
              </a:spcBef>
              <a:spcAft>
                <a:spcPct val="0"/>
              </a:spcAft>
              <a:buClrTx/>
              <a:buSzTx/>
              <a:buFontTx/>
              <a:buNone/>
              <a:tabLst/>
              <a:defRPr/>
            </a:pPr>
            <a:r>
              <a:rPr kumimoji="0" lang="it-IT" altLang="ja-JP" sz="1800" b="1" i="0" strike="noStrike" kern="1200" cap="none" spc="0" normalizeH="0" baseline="0" noProof="0" dirty="0">
                <a:ln>
                  <a:noFill/>
                </a:ln>
                <a:solidFill>
                  <a:srgbClr val="FFFFFF">
                    <a:lumMod val="50000"/>
                  </a:srgbClr>
                </a:solidFill>
                <a:effectLst/>
                <a:uLnTx/>
                <a:uFillTx/>
                <a:latin typeface="Century Gothic" panose="020B0502020202020204" pitchFamily="34" charset="0"/>
                <a:ea typeface="MS PGothic" panose="020B0600070205080204" pitchFamily="34" charset="-128"/>
                <a:cs typeface="+mn-cs"/>
              </a:rPr>
              <a:t>NON SAPREI COSA FARE</a:t>
            </a:r>
            <a:endParaRPr kumimoji="0" lang="it-IT" altLang="it-IT" sz="1800" b="1" i="0" strike="noStrike" kern="1200" cap="none" spc="0" normalizeH="0" baseline="0" noProof="0" dirty="0">
              <a:ln>
                <a:noFill/>
              </a:ln>
              <a:solidFill>
                <a:srgbClr val="FFFFFF">
                  <a:lumMod val="50000"/>
                </a:srgbClr>
              </a:solidFill>
              <a:effectLst/>
              <a:uLnTx/>
              <a:uFillTx/>
              <a:latin typeface="Century Gothic" panose="020B0502020202020204" pitchFamily="34" charset="0"/>
              <a:ea typeface="MS PGothic" panose="020B0600070205080204" pitchFamily="34" charset="-128"/>
              <a:cs typeface="+mn-cs"/>
            </a:endParaRPr>
          </a:p>
        </p:txBody>
      </p:sp>
      <p:sp>
        <p:nvSpPr>
          <p:cNvPr id="18" name="CasellaDiTesto 9">
            <a:extLst>
              <a:ext uri="{FF2B5EF4-FFF2-40B4-BE49-F238E27FC236}">
                <a16:creationId xmlns:a16="http://schemas.microsoft.com/office/drawing/2014/main" id="{3D4B4D84-088B-43CB-B50A-3ACC8C824A0E}"/>
              </a:ext>
            </a:extLst>
          </p:cNvPr>
          <p:cNvSpPr txBox="1">
            <a:spLocks noChangeArrowheads="1"/>
          </p:cNvSpPr>
          <p:nvPr/>
        </p:nvSpPr>
        <p:spPr bwMode="auto">
          <a:xfrm>
            <a:off x="1249288" y="5702131"/>
            <a:ext cx="37735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spcBef>
                <a:spcPts val="600"/>
              </a:spcBef>
              <a:spcAft>
                <a:spcPct val="0"/>
              </a:spcAft>
              <a:buClrTx/>
              <a:buSzTx/>
              <a:buFontTx/>
              <a:buNone/>
              <a:tabLst/>
              <a:defRPr/>
            </a:pPr>
            <a:r>
              <a:rPr kumimoji="0" lang="it-IT" altLang="ja-JP" sz="1800" b="1" i="0" strike="noStrike" kern="1200" cap="none" spc="0" normalizeH="0" baseline="0" noProof="0" dirty="0">
                <a:ln>
                  <a:noFill/>
                </a:ln>
                <a:solidFill>
                  <a:srgbClr val="C00000"/>
                </a:solidFill>
                <a:effectLst/>
                <a:uLnTx/>
                <a:uFillTx/>
                <a:latin typeface="Century Gothic" panose="020B0502020202020204" pitchFamily="34" charset="0"/>
                <a:ea typeface="MS PGothic" panose="020B0600070205080204" pitchFamily="34" charset="-128"/>
                <a:cs typeface="+mn-cs"/>
              </a:rPr>
              <a:t>NIENTE, SAREBBE INUTILE</a:t>
            </a:r>
            <a:endParaRPr kumimoji="0" lang="it-IT" altLang="it-IT" sz="1800" b="1" i="0" strike="noStrike" kern="1200" cap="none" spc="0" normalizeH="0" baseline="0" noProof="0" dirty="0">
              <a:ln>
                <a:noFill/>
              </a:ln>
              <a:solidFill>
                <a:srgbClr val="C00000"/>
              </a:solidFill>
              <a:effectLst/>
              <a:uLnTx/>
              <a:uFillTx/>
              <a:latin typeface="Century Gothic" panose="020B0502020202020204" pitchFamily="34" charset="0"/>
              <a:ea typeface="MS PGothic" panose="020B0600070205080204" pitchFamily="34" charset="-128"/>
              <a:cs typeface="+mn-cs"/>
            </a:endParaRPr>
          </a:p>
        </p:txBody>
      </p:sp>
      <p:sp>
        <p:nvSpPr>
          <p:cNvPr id="19" name="CasellaDiTesto 18">
            <a:extLst>
              <a:ext uri="{FF2B5EF4-FFF2-40B4-BE49-F238E27FC236}">
                <a16:creationId xmlns:a16="http://schemas.microsoft.com/office/drawing/2014/main" id="{53F8C0F9-4EE4-4FC5-8939-AE2DE5662746}"/>
              </a:ext>
            </a:extLst>
          </p:cNvPr>
          <p:cNvSpPr txBox="1"/>
          <p:nvPr/>
        </p:nvSpPr>
        <p:spPr>
          <a:xfrm>
            <a:off x="6874188" y="5027474"/>
            <a:ext cx="1053241"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2200" b="1" i="0" u="none" strike="noStrike" kern="1200" cap="none" spc="0" normalizeH="0" baseline="0" noProof="0" dirty="0">
                <a:ln>
                  <a:noFill/>
                </a:ln>
                <a:solidFill>
                  <a:srgbClr val="FFFFFF">
                    <a:lumMod val="50000"/>
                  </a:srgbClr>
                </a:solidFill>
                <a:effectLst/>
                <a:uLnTx/>
                <a:uFillTx/>
                <a:latin typeface="Century Gothic" panose="020B0502020202020204" pitchFamily="34" charset="0"/>
                <a:ea typeface="MS PGothic" panose="020B0600070205080204" pitchFamily="34" charset="-128"/>
                <a:cs typeface="+mn-cs"/>
              </a:rPr>
              <a:t>33%</a:t>
            </a:r>
          </a:p>
        </p:txBody>
      </p:sp>
      <p:sp>
        <p:nvSpPr>
          <p:cNvPr id="20" name="CasellaDiTesto 19">
            <a:extLst>
              <a:ext uri="{FF2B5EF4-FFF2-40B4-BE49-F238E27FC236}">
                <a16:creationId xmlns:a16="http://schemas.microsoft.com/office/drawing/2014/main" id="{70841A7A-0C31-41B0-B203-F2C4E824235F}"/>
              </a:ext>
            </a:extLst>
          </p:cNvPr>
          <p:cNvSpPr txBox="1"/>
          <p:nvPr/>
        </p:nvSpPr>
        <p:spPr>
          <a:xfrm>
            <a:off x="5318984" y="5671354"/>
            <a:ext cx="1053241"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it-IT" sz="2200" dirty="0">
                <a:solidFill>
                  <a:srgbClr val="C00000"/>
                </a:solidFill>
                <a:latin typeface="Century Gothic" panose="020B0502020202020204" pitchFamily="34" charset="0"/>
              </a:rPr>
              <a:t>5</a:t>
            </a:r>
            <a:r>
              <a:rPr kumimoji="0" lang="it-IT" sz="2200" b="1" i="0" u="none" strike="noStrike" kern="1200" cap="none" spc="0" normalizeH="0" baseline="0" noProof="0" dirty="0">
                <a:ln>
                  <a:noFill/>
                </a:ln>
                <a:solidFill>
                  <a:srgbClr val="C00000"/>
                </a:solidFill>
                <a:effectLst/>
                <a:uLnTx/>
                <a:uFillTx/>
                <a:latin typeface="Century Gothic" panose="020B0502020202020204" pitchFamily="34" charset="0"/>
                <a:ea typeface="MS PGothic" panose="020B0600070205080204" pitchFamily="34" charset="-128"/>
                <a:cs typeface="+mn-cs"/>
              </a:rPr>
              <a:t>%</a:t>
            </a:r>
          </a:p>
        </p:txBody>
      </p:sp>
      <p:sp>
        <p:nvSpPr>
          <p:cNvPr id="24" name="Titolo 1">
            <a:extLst>
              <a:ext uri="{FF2B5EF4-FFF2-40B4-BE49-F238E27FC236}">
                <a16:creationId xmlns:a16="http://schemas.microsoft.com/office/drawing/2014/main" id="{C4902FDC-9D82-4CE8-B398-A335F9169950}"/>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Il comportamento degli imprenditori VDA| </a:t>
            </a:r>
            <a:r>
              <a:rPr kumimoji="0" lang="it-IT" sz="22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a:rPr>
              <a:t>Di fronte all’azione della criminalità, il 38% degli imprenditori non </a:t>
            </a:r>
            <a:r>
              <a:rPr kumimoji="0" lang="it-IT" sz="2200" b="1"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cs typeface="Arial"/>
              </a:rPr>
              <a:t>saprebbe che </a:t>
            </a:r>
            <a:r>
              <a:rPr kumimoji="0" lang="it-IT" sz="22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a:rPr>
              <a:t>fare o non farebbe nulla. </a:t>
            </a:r>
            <a:r>
              <a:rPr lang="it-IT" sz="2200" dirty="0">
                <a:solidFill>
                  <a:srgbClr val="000000"/>
                </a:solidFill>
                <a:latin typeface="Century Gothic" panose="020B0502020202020204" pitchFamily="34" charset="0"/>
                <a:cs typeface="Arial"/>
              </a:rPr>
              <a:t>Nell’ambito del restante 62% la quasi totalità sporgerebbe denuncia o comunque agirebbe in qualche modo.</a:t>
            </a:r>
            <a:endParaRPr lang="it-IT" sz="2200" dirty="0">
              <a:latin typeface="Century Gothic" panose="020B0502020202020204" pitchFamily="34" charset="0"/>
              <a:cs typeface="Arial"/>
            </a:endParaRPr>
          </a:p>
        </p:txBody>
      </p:sp>
      <p:sp>
        <p:nvSpPr>
          <p:cNvPr id="25" name="Text Box 49">
            <a:extLst>
              <a:ext uri="{FF2B5EF4-FFF2-40B4-BE49-F238E27FC236}">
                <a16:creationId xmlns:a16="http://schemas.microsoft.com/office/drawing/2014/main" id="{0206F80A-AC00-49C3-BD99-9E6D2CAD3344}"/>
              </a:ext>
            </a:extLst>
          </p:cNvPr>
          <p:cNvSpPr txBox="1">
            <a:spLocks noChangeArrowheads="1"/>
          </p:cNvSpPr>
          <p:nvPr/>
        </p:nvSpPr>
        <p:spPr bwMode="auto">
          <a:xfrm>
            <a:off x="335360" y="6365237"/>
            <a:ext cx="11665296" cy="232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entury Gothic" panose="020B0502020202020204" pitchFamily="34" charset="0"/>
              </a:rPr>
              <a:t>Base campione: </a:t>
            </a:r>
            <a:r>
              <a:rPr lang="it-IT" altLang="it-IT" sz="900" b="0" dirty="0">
                <a:latin typeface="Century Gothic" panose="020B0502020202020204" pitchFamily="34" charset="0"/>
              </a:rPr>
              <a:t>220 casi. Esclusivamente le imprese del commercio e i pubblici esercizi. La somma delle percentuali è diversa da 100 perché erano ammesse risposte multiple. </a:t>
            </a:r>
            <a:r>
              <a:rPr lang="it-IT" altLang="it-IT" sz="900" dirty="0">
                <a:latin typeface="Century Gothic" panose="020B0502020202020204" pitchFamily="34" charset="0"/>
              </a:rPr>
              <a:t>I dati sono riportati all’universo.</a:t>
            </a:r>
            <a:r>
              <a:rPr lang="it-IT" altLang="it-IT" sz="900" b="0" dirty="0">
                <a:latin typeface="Century Gothic" panose="020B0502020202020204" pitchFamily="34" charset="0"/>
              </a:rPr>
              <a:t> </a:t>
            </a:r>
            <a:endParaRPr lang="it-IT" altLang="it-IT" sz="900" dirty="0">
              <a:latin typeface="Century Gothic" panose="020B0502020202020204" pitchFamily="34" charset="0"/>
            </a:endParaRPr>
          </a:p>
        </p:txBody>
      </p:sp>
      <p:pic>
        <p:nvPicPr>
          <p:cNvPr id="26" name="Elemento grafico 25" descr="Fumetto con riempimento a tinta unita">
            <a:extLst>
              <a:ext uri="{FF2B5EF4-FFF2-40B4-BE49-F238E27FC236}">
                <a16:creationId xmlns:a16="http://schemas.microsoft.com/office/drawing/2014/main" id="{699D9C63-DC46-48D4-A42D-0FB887E5E3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05826" y="3009309"/>
            <a:ext cx="567771" cy="567771"/>
          </a:xfrm>
          <a:prstGeom prst="rect">
            <a:avLst/>
          </a:prstGeom>
        </p:spPr>
      </p:pic>
      <p:pic>
        <p:nvPicPr>
          <p:cNvPr id="14" name="Elemento grafico 13" descr="Giudice (maschile) con riempimento a tinta unita">
            <a:extLst>
              <a:ext uri="{FF2B5EF4-FFF2-40B4-BE49-F238E27FC236}">
                <a16:creationId xmlns:a16="http://schemas.microsoft.com/office/drawing/2014/main" id="{2C2EB7BB-7A33-4C77-9F07-D50CBEA0896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04889" y="2410930"/>
            <a:ext cx="516155" cy="516155"/>
          </a:xfrm>
          <a:prstGeom prst="rect">
            <a:avLst/>
          </a:prstGeom>
        </p:spPr>
      </p:pic>
      <p:sp>
        <p:nvSpPr>
          <p:cNvPr id="21" name="Parentesi graffa chiusa 20">
            <a:extLst>
              <a:ext uri="{FF2B5EF4-FFF2-40B4-BE49-F238E27FC236}">
                <a16:creationId xmlns:a16="http://schemas.microsoft.com/office/drawing/2014/main" id="{2E38141C-7B67-4833-BBB2-109CAB6C7AB5}"/>
              </a:ext>
            </a:extLst>
          </p:cNvPr>
          <p:cNvSpPr/>
          <p:nvPr/>
        </p:nvSpPr>
        <p:spPr bwMode="auto">
          <a:xfrm>
            <a:off x="9131260" y="2354417"/>
            <a:ext cx="323850" cy="2516487"/>
          </a:xfrm>
          <a:prstGeom prst="rightBrace">
            <a:avLst/>
          </a:prstGeom>
          <a:noFill/>
          <a:ln w="38100" cap="flat" cmpd="sng" algn="ctr">
            <a:solidFill>
              <a:srgbClr val="20386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solidFill>
                  <a:srgbClr val="203864"/>
                </a:solidFill>
              </a:ln>
              <a:solidFill>
                <a:schemeClr val="tx1"/>
              </a:solidFill>
              <a:effectLst/>
              <a:latin typeface="Arial" charset="0"/>
            </a:endParaRPr>
          </a:p>
        </p:txBody>
      </p:sp>
      <p:sp>
        <p:nvSpPr>
          <p:cNvPr id="27" name="Parentesi graffa chiusa 26">
            <a:extLst>
              <a:ext uri="{FF2B5EF4-FFF2-40B4-BE49-F238E27FC236}">
                <a16:creationId xmlns:a16="http://schemas.microsoft.com/office/drawing/2014/main" id="{9569F524-3015-457E-BACC-84025AB32DFE}"/>
              </a:ext>
            </a:extLst>
          </p:cNvPr>
          <p:cNvSpPr/>
          <p:nvPr/>
        </p:nvSpPr>
        <p:spPr bwMode="auto">
          <a:xfrm>
            <a:off x="9131260" y="4983613"/>
            <a:ext cx="323850" cy="1173960"/>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effectLst/>
              <a:latin typeface="Arial" charset="0"/>
            </a:endParaRPr>
          </a:p>
        </p:txBody>
      </p:sp>
      <p:sp>
        <p:nvSpPr>
          <p:cNvPr id="22" name="CasellaDiTesto 21">
            <a:extLst>
              <a:ext uri="{FF2B5EF4-FFF2-40B4-BE49-F238E27FC236}">
                <a16:creationId xmlns:a16="http://schemas.microsoft.com/office/drawing/2014/main" id="{4D054469-2F2C-4BDC-B4D8-A31124B41540}"/>
              </a:ext>
            </a:extLst>
          </p:cNvPr>
          <p:cNvSpPr txBox="1"/>
          <p:nvPr/>
        </p:nvSpPr>
        <p:spPr>
          <a:xfrm>
            <a:off x="9627450" y="4785763"/>
            <a:ext cx="2564550" cy="1569660"/>
          </a:xfrm>
          <a:prstGeom prst="rect">
            <a:avLst/>
          </a:prstGeom>
          <a:noFill/>
        </p:spPr>
        <p:txBody>
          <a:bodyPr wrap="square" rtlCol="0">
            <a:spAutoFit/>
          </a:bodyPr>
          <a:lstStyle/>
          <a:p>
            <a:r>
              <a:rPr lang="it-IT" sz="3600" dirty="0">
                <a:latin typeface="Century Gothic" panose="020B0502020202020204" pitchFamily="34" charset="0"/>
              </a:rPr>
              <a:t>38</a:t>
            </a:r>
            <a:r>
              <a:rPr lang="it-IT" sz="2400" dirty="0">
                <a:latin typeface="Century Gothic" panose="020B0502020202020204" pitchFamily="34" charset="0"/>
              </a:rPr>
              <a:t>%</a:t>
            </a:r>
          </a:p>
          <a:p>
            <a:r>
              <a:rPr lang="it-IT" sz="2000" dirty="0">
                <a:latin typeface="Century Gothic" panose="020B0502020202020204" pitchFamily="34" charset="0"/>
              </a:rPr>
              <a:t>Non saprebbero che fare/non farebbero nulla</a:t>
            </a:r>
          </a:p>
        </p:txBody>
      </p:sp>
      <p:sp>
        <p:nvSpPr>
          <p:cNvPr id="28" name="CasellaDiTesto 27">
            <a:extLst>
              <a:ext uri="{FF2B5EF4-FFF2-40B4-BE49-F238E27FC236}">
                <a16:creationId xmlns:a16="http://schemas.microsoft.com/office/drawing/2014/main" id="{8F1327DC-C044-4D26-B15D-D58864F5426D}"/>
              </a:ext>
            </a:extLst>
          </p:cNvPr>
          <p:cNvSpPr txBox="1"/>
          <p:nvPr/>
        </p:nvSpPr>
        <p:spPr>
          <a:xfrm>
            <a:off x="9627450" y="2981718"/>
            <a:ext cx="2177373" cy="1261884"/>
          </a:xfrm>
          <a:prstGeom prst="rect">
            <a:avLst/>
          </a:prstGeom>
          <a:noFill/>
        </p:spPr>
        <p:txBody>
          <a:bodyPr wrap="square" rtlCol="0">
            <a:spAutoFit/>
          </a:bodyPr>
          <a:lstStyle/>
          <a:p>
            <a:r>
              <a:rPr lang="it-IT" sz="3600" dirty="0">
                <a:solidFill>
                  <a:srgbClr val="203864"/>
                </a:solidFill>
                <a:latin typeface="Century Gothic" panose="020B0502020202020204" pitchFamily="34" charset="0"/>
              </a:rPr>
              <a:t>62</a:t>
            </a:r>
            <a:r>
              <a:rPr lang="it-IT" sz="2400" dirty="0">
                <a:solidFill>
                  <a:srgbClr val="203864"/>
                </a:solidFill>
                <a:latin typeface="Century Gothic" panose="020B0502020202020204" pitchFamily="34" charset="0"/>
              </a:rPr>
              <a:t>%</a:t>
            </a:r>
          </a:p>
          <a:p>
            <a:r>
              <a:rPr lang="it-IT" sz="2000" dirty="0">
                <a:solidFill>
                  <a:srgbClr val="203864"/>
                </a:solidFill>
                <a:latin typeface="Century Gothic" panose="020B0502020202020204" pitchFamily="34" charset="0"/>
              </a:rPr>
              <a:t>Agirebbero in qualche modo</a:t>
            </a:r>
          </a:p>
        </p:txBody>
      </p:sp>
    </p:spTree>
    <p:extLst>
      <p:ext uri="{BB962C8B-B14F-4D97-AF65-F5344CB8AC3E}">
        <p14:creationId xmlns:p14="http://schemas.microsoft.com/office/powerpoint/2010/main" val="3211323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82BAA81D-D55C-40BC-8FB7-47653BF6AB4F}"/>
              </a:ext>
            </a:extLst>
          </p:cNvPr>
          <p:cNvSpPr txBox="1">
            <a:spLocks/>
          </p:cNvSpPr>
          <p:nvPr/>
        </p:nvSpPr>
        <p:spPr>
          <a:xfrm>
            <a:off x="335360" y="248643"/>
            <a:ext cx="11856640" cy="1425102"/>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Efficacia delle misure anticrisi | </a:t>
            </a:r>
            <a:r>
              <a:rPr lang="it-IT" sz="2200" dirty="0">
                <a:latin typeface="Century Gothic" panose="020B0502020202020204" pitchFamily="34" charset="0"/>
                <a:cs typeface="Arial"/>
              </a:rPr>
              <a:t>Il giudizio delle imprese circa le misure anti-COVID del passato Governo a guida Conte è divisivo sul fronte sanitario e molto negativo su quello economico. </a:t>
            </a:r>
            <a:r>
              <a:rPr lang="it-IT" sz="2200" u="sng" dirty="0">
                <a:latin typeface="Century Gothic" panose="020B0502020202020204" pitchFamily="34" charset="0"/>
                <a:cs typeface="Arial"/>
              </a:rPr>
              <a:t>La situazione migliora circa le prime mosse del Governo Draghi, ma il 66% continua a ritenere insufficienti le azioni a sostegno dell’economia</a:t>
            </a:r>
            <a:r>
              <a:rPr lang="it-IT" sz="2200" dirty="0">
                <a:latin typeface="Century Gothic" panose="020B0502020202020204" pitchFamily="34" charset="0"/>
                <a:cs typeface="Arial"/>
              </a:rPr>
              <a:t>.</a:t>
            </a:r>
          </a:p>
        </p:txBody>
      </p:sp>
      <p:sp>
        <p:nvSpPr>
          <p:cNvPr id="8" name="Text Box 49">
            <a:extLst>
              <a:ext uri="{FF2B5EF4-FFF2-40B4-BE49-F238E27FC236}">
                <a16:creationId xmlns:a16="http://schemas.microsoft.com/office/drawing/2014/main" id="{A82AB68D-889D-40B4-B7D1-BB585ADEEA42}"/>
              </a:ext>
            </a:extLst>
          </p:cNvPr>
          <p:cNvSpPr txBox="1">
            <a:spLocks noChangeArrowheads="1"/>
          </p:cNvSpPr>
          <p:nvPr/>
        </p:nvSpPr>
        <p:spPr bwMode="auto">
          <a:xfrm>
            <a:off x="335360" y="6365237"/>
            <a:ext cx="11665296" cy="232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entury Gothic" panose="020B0502020202020204" pitchFamily="34" charset="0"/>
              </a:rPr>
              <a:t>Base campione: </a:t>
            </a:r>
            <a:r>
              <a:rPr lang="it-IT" altLang="it-IT" sz="900" b="0" dirty="0">
                <a:latin typeface="Century Gothic" panose="020B0502020202020204" pitchFamily="34" charset="0"/>
              </a:rPr>
              <a:t>430 casi. </a:t>
            </a:r>
            <a:r>
              <a:rPr lang="it-IT" altLang="it-IT" sz="900" dirty="0">
                <a:latin typeface="Century Gothic" panose="020B0502020202020204" pitchFamily="34" charset="0"/>
              </a:rPr>
              <a:t>I dati sono riportati all’universo.</a:t>
            </a:r>
            <a:r>
              <a:rPr lang="it-IT" altLang="it-IT" sz="900" b="0" dirty="0">
                <a:latin typeface="Century Gothic" panose="020B0502020202020204" pitchFamily="34" charset="0"/>
              </a:rPr>
              <a:t> </a:t>
            </a:r>
            <a:endParaRPr lang="it-IT" altLang="it-IT" sz="900" dirty="0">
              <a:latin typeface="Century Gothic" panose="020B0502020202020204" pitchFamily="34" charset="0"/>
            </a:endParaRPr>
          </a:p>
        </p:txBody>
      </p:sp>
      <p:sp>
        <p:nvSpPr>
          <p:cNvPr id="10" name="CasellaDiTesto 9">
            <a:extLst>
              <a:ext uri="{FF2B5EF4-FFF2-40B4-BE49-F238E27FC236}">
                <a16:creationId xmlns:a16="http://schemas.microsoft.com/office/drawing/2014/main" id="{DBD77F3E-57CB-4C71-9049-352359FCDBBE}"/>
              </a:ext>
            </a:extLst>
          </p:cNvPr>
          <p:cNvSpPr txBox="1">
            <a:spLocks noChangeArrowheads="1"/>
          </p:cNvSpPr>
          <p:nvPr/>
        </p:nvSpPr>
        <p:spPr bwMode="auto">
          <a:xfrm>
            <a:off x="335360" y="1930549"/>
            <a:ext cx="11377264"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1200"/>
              </a:spcBef>
            </a:pPr>
            <a:r>
              <a:rPr lang="it-IT" altLang="ja-JP" sz="1700" b="0" dirty="0">
                <a:latin typeface="Century Gothic" panose="020B0502020202020204" pitchFamily="34" charset="0"/>
              </a:rPr>
              <a:t>Pensi ora alle misure adottate dal Governo centrale a contrasto dell’emergenza da COVID-19. </a:t>
            </a:r>
          </a:p>
          <a:p>
            <a:pPr eaLnBrk="1" hangingPunct="1">
              <a:spcBef>
                <a:spcPts val="600"/>
              </a:spcBef>
            </a:pPr>
            <a:r>
              <a:rPr lang="it-IT" altLang="ja-JP" sz="2000" b="0" u="sng" dirty="0">
                <a:latin typeface="Century Gothic" panose="020B0502020202020204" pitchFamily="34" charset="0"/>
              </a:rPr>
              <a:t>Le considera «efficaci» dal punto di vista</a:t>
            </a:r>
            <a:r>
              <a:rPr lang="it-IT" altLang="ja-JP" sz="2000" b="0" dirty="0">
                <a:latin typeface="Century Gothic" panose="020B0502020202020204" pitchFamily="34" charset="0"/>
              </a:rPr>
              <a:t>…</a:t>
            </a:r>
            <a:endParaRPr lang="it-IT" altLang="ja-JP" sz="2000" b="0" i="1" dirty="0">
              <a:latin typeface="Century Gothic" panose="020B0502020202020204" pitchFamily="34" charset="0"/>
            </a:endParaRPr>
          </a:p>
        </p:txBody>
      </p:sp>
      <p:sp>
        <p:nvSpPr>
          <p:cNvPr id="11" name="CasellaDiTesto 10">
            <a:extLst>
              <a:ext uri="{FF2B5EF4-FFF2-40B4-BE49-F238E27FC236}">
                <a16:creationId xmlns:a16="http://schemas.microsoft.com/office/drawing/2014/main" id="{A06223F1-0A02-43A6-A9EB-341474F13054}"/>
              </a:ext>
            </a:extLst>
          </p:cNvPr>
          <p:cNvSpPr txBox="1">
            <a:spLocks noChangeArrowheads="1"/>
          </p:cNvSpPr>
          <p:nvPr/>
        </p:nvSpPr>
        <p:spPr bwMode="auto">
          <a:xfrm>
            <a:off x="1855168" y="3089837"/>
            <a:ext cx="3876675" cy="323165"/>
          </a:xfrm>
          <a:prstGeom prst="rect">
            <a:avLst/>
          </a:prstGeom>
          <a:solidFill>
            <a:schemeClr val="tx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1200"/>
              </a:spcBef>
            </a:pPr>
            <a:r>
              <a:rPr lang="it-IT" altLang="ja-JP" sz="1500" dirty="0">
                <a:solidFill>
                  <a:schemeClr val="bg1"/>
                </a:solidFill>
                <a:latin typeface="Century Gothic" panose="020B0502020202020204" pitchFamily="34" charset="0"/>
              </a:rPr>
              <a:t>…SANITARIO</a:t>
            </a:r>
            <a:endParaRPr lang="it-IT" altLang="ja-JP" sz="1500" i="1" dirty="0">
              <a:solidFill>
                <a:schemeClr val="bg1"/>
              </a:solidFill>
              <a:latin typeface="Century Gothic" panose="020B0502020202020204" pitchFamily="34" charset="0"/>
            </a:endParaRPr>
          </a:p>
        </p:txBody>
      </p:sp>
      <p:sp>
        <p:nvSpPr>
          <p:cNvPr id="12" name="CasellaDiTesto 11">
            <a:extLst>
              <a:ext uri="{FF2B5EF4-FFF2-40B4-BE49-F238E27FC236}">
                <a16:creationId xmlns:a16="http://schemas.microsoft.com/office/drawing/2014/main" id="{7FF78632-E2AD-48D7-8D5E-9CA5D3869E6A}"/>
              </a:ext>
            </a:extLst>
          </p:cNvPr>
          <p:cNvSpPr txBox="1">
            <a:spLocks noChangeArrowheads="1"/>
          </p:cNvSpPr>
          <p:nvPr/>
        </p:nvSpPr>
        <p:spPr bwMode="auto">
          <a:xfrm>
            <a:off x="6410325" y="3089837"/>
            <a:ext cx="3876675" cy="323165"/>
          </a:xfrm>
          <a:prstGeom prst="rect">
            <a:avLst/>
          </a:prstGeom>
          <a:solidFill>
            <a:schemeClr val="tx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1200"/>
              </a:spcBef>
            </a:pPr>
            <a:r>
              <a:rPr lang="it-IT" altLang="ja-JP" sz="1500" dirty="0">
                <a:solidFill>
                  <a:schemeClr val="bg1"/>
                </a:solidFill>
                <a:latin typeface="Century Gothic" panose="020B0502020202020204" pitchFamily="34" charset="0"/>
              </a:rPr>
              <a:t>…ECONOMICO</a:t>
            </a:r>
            <a:endParaRPr lang="it-IT" altLang="ja-JP" sz="1500" i="1" dirty="0">
              <a:solidFill>
                <a:schemeClr val="bg1"/>
              </a:solidFill>
              <a:latin typeface="Century Gothic" panose="020B0502020202020204" pitchFamily="34" charset="0"/>
            </a:endParaRPr>
          </a:p>
        </p:txBody>
      </p:sp>
      <p:pic>
        <p:nvPicPr>
          <p:cNvPr id="13" name="Immagine 12">
            <a:extLst>
              <a:ext uri="{FF2B5EF4-FFF2-40B4-BE49-F238E27FC236}">
                <a16:creationId xmlns:a16="http://schemas.microsoft.com/office/drawing/2014/main" id="{F48CBA87-2823-4A7B-84FD-ADD9F73C9899}"/>
              </a:ext>
            </a:extLst>
          </p:cNvPr>
          <p:cNvPicPr>
            <a:picLocks noChangeAspect="1"/>
          </p:cNvPicPr>
          <p:nvPr/>
        </p:nvPicPr>
        <p:blipFill rotWithShape="1">
          <a:blip r:embed="rId2"/>
          <a:srcRect l="8672"/>
          <a:stretch/>
        </p:blipFill>
        <p:spPr>
          <a:xfrm>
            <a:off x="6408118" y="3518564"/>
            <a:ext cx="4193588" cy="2674620"/>
          </a:xfrm>
          <a:prstGeom prst="rect">
            <a:avLst/>
          </a:prstGeom>
        </p:spPr>
      </p:pic>
      <p:pic>
        <p:nvPicPr>
          <p:cNvPr id="23" name="Immagine 22">
            <a:extLst>
              <a:ext uri="{FF2B5EF4-FFF2-40B4-BE49-F238E27FC236}">
                <a16:creationId xmlns:a16="http://schemas.microsoft.com/office/drawing/2014/main" id="{193A4D4C-2A2B-41F0-8F55-CDAEADEA2A62}"/>
              </a:ext>
            </a:extLst>
          </p:cNvPr>
          <p:cNvPicPr>
            <a:picLocks noChangeAspect="1"/>
          </p:cNvPicPr>
          <p:nvPr/>
        </p:nvPicPr>
        <p:blipFill rotWithShape="1">
          <a:blip r:embed="rId3"/>
          <a:srcRect l="8672"/>
          <a:stretch/>
        </p:blipFill>
        <p:spPr>
          <a:xfrm>
            <a:off x="1855168" y="3518564"/>
            <a:ext cx="4193588" cy="2674620"/>
          </a:xfrm>
          <a:prstGeom prst="rect">
            <a:avLst/>
          </a:prstGeom>
        </p:spPr>
      </p:pic>
      <p:pic>
        <p:nvPicPr>
          <p:cNvPr id="29" name="Immagine 28">
            <a:extLst>
              <a:ext uri="{FF2B5EF4-FFF2-40B4-BE49-F238E27FC236}">
                <a16:creationId xmlns:a16="http://schemas.microsoft.com/office/drawing/2014/main" id="{E7CF2D56-C875-4E32-A392-F30451AA0D5F}"/>
              </a:ext>
            </a:extLst>
          </p:cNvPr>
          <p:cNvPicPr>
            <a:picLocks noChangeAspect="1"/>
          </p:cNvPicPr>
          <p:nvPr/>
        </p:nvPicPr>
        <p:blipFill>
          <a:blip r:embed="rId4"/>
          <a:stretch>
            <a:fillRect/>
          </a:stretch>
        </p:blipFill>
        <p:spPr>
          <a:xfrm>
            <a:off x="414818" y="3648222"/>
            <a:ext cx="1109182" cy="1735664"/>
          </a:xfrm>
          <a:prstGeom prst="rect">
            <a:avLst/>
          </a:prstGeom>
          <a:solidFill>
            <a:schemeClr val="bg1">
              <a:lumMod val="95000"/>
            </a:schemeClr>
          </a:solidFill>
        </p:spPr>
      </p:pic>
      <p:cxnSp>
        <p:nvCxnSpPr>
          <p:cNvPr id="31" name="Connettore 2 30">
            <a:extLst>
              <a:ext uri="{FF2B5EF4-FFF2-40B4-BE49-F238E27FC236}">
                <a16:creationId xmlns:a16="http://schemas.microsoft.com/office/drawing/2014/main" id="{ED71D268-04D4-4873-B349-BDE261AE9A44}"/>
              </a:ext>
            </a:extLst>
          </p:cNvPr>
          <p:cNvCxnSpPr>
            <a:cxnSpLocks/>
          </p:cNvCxnSpPr>
          <p:nvPr/>
        </p:nvCxnSpPr>
        <p:spPr bwMode="auto">
          <a:xfrm flipV="1">
            <a:off x="2914650" y="4838700"/>
            <a:ext cx="1647825" cy="152401"/>
          </a:xfrm>
          <a:prstGeom prst="straightConnector1">
            <a:avLst/>
          </a:prstGeom>
          <a:noFill/>
          <a:ln w="38100" cap="flat" cmpd="sng" algn="ctr">
            <a:solidFill>
              <a:schemeClr val="tx1"/>
            </a:solidFill>
            <a:prstDash val="solid"/>
            <a:round/>
            <a:headEnd type="none" w="med" len="med"/>
            <a:tailEnd type="triangle" w="lg" len="lg"/>
          </a:ln>
          <a:effectLst/>
        </p:spPr>
      </p:cxnSp>
      <p:cxnSp>
        <p:nvCxnSpPr>
          <p:cNvPr id="33" name="Connettore 2 32">
            <a:extLst>
              <a:ext uri="{FF2B5EF4-FFF2-40B4-BE49-F238E27FC236}">
                <a16:creationId xmlns:a16="http://schemas.microsoft.com/office/drawing/2014/main" id="{79B4FB0D-7FD8-45B1-849B-0A9121A54416}"/>
              </a:ext>
            </a:extLst>
          </p:cNvPr>
          <p:cNvCxnSpPr>
            <a:cxnSpLocks/>
          </p:cNvCxnSpPr>
          <p:nvPr/>
        </p:nvCxnSpPr>
        <p:spPr bwMode="auto">
          <a:xfrm flipV="1">
            <a:off x="7448550" y="5114925"/>
            <a:ext cx="1647825" cy="152401"/>
          </a:xfrm>
          <a:prstGeom prst="straightConnector1">
            <a:avLst/>
          </a:prstGeom>
          <a:noFill/>
          <a:ln w="38100" cap="flat" cmpd="sng" algn="ctr">
            <a:solidFill>
              <a:schemeClr val="tx1"/>
            </a:solidFill>
            <a:prstDash val="solid"/>
            <a:round/>
            <a:headEnd type="none" w="med" len="med"/>
            <a:tailEnd type="triangle" w="lg" len="lg"/>
          </a:ln>
          <a:effectLst/>
        </p:spPr>
      </p:cxnSp>
      <p:sp>
        <p:nvSpPr>
          <p:cNvPr id="34" name="Ovale 33">
            <a:extLst>
              <a:ext uri="{FF2B5EF4-FFF2-40B4-BE49-F238E27FC236}">
                <a16:creationId xmlns:a16="http://schemas.microsoft.com/office/drawing/2014/main" id="{33827AE8-E20D-4E2C-8AB2-E93B3F21A100}"/>
              </a:ext>
            </a:extLst>
          </p:cNvPr>
          <p:cNvSpPr/>
          <p:nvPr/>
        </p:nvSpPr>
        <p:spPr bwMode="auto">
          <a:xfrm>
            <a:off x="9058275" y="4705350"/>
            <a:ext cx="762000" cy="847725"/>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5" name="CasellaDiTesto 34">
            <a:extLst>
              <a:ext uri="{FF2B5EF4-FFF2-40B4-BE49-F238E27FC236}">
                <a16:creationId xmlns:a16="http://schemas.microsoft.com/office/drawing/2014/main" id="{64A3DAF4-0815-40B3-BA75-39B657B41476}"/>
              </a:ext>
            </a:extLst>
          </p:cNvPr>
          <p:cNvSpPr txBox="1">
            <a:spLocks noChangeArrowheads="1"/>
          </p:cNvSpPr>
          <p:nvPr/>
        </p:nvSpPr>
        <p:spPr bwMode="auto">
          <a:xfrm>
            <a:off x="10047456" y="3790153"/>
            <a:ext cx="1949398" cy="216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1200"/>
              </a:spcBef>
            </a:pPr>
            <a:r>
              <a:rPr lang="it-IT" altLang="ja-JP" sz="1500" dirty="0">
                <a:latin typeface="Century Gothic" panose="020B0502020202020204" pitchFamily="34" charset="0"/>
              </a:rPr>
              <a:t>Miglioramento dei giudizi, ma la maggior parte degli imprenditori è ancora scontenta circa le misure anticrisi dal punto di vista economico.</a:t>
            </a:r>
          </a:p>
        </p:txBody>
      </p:sp>
    </p:spTree>
    <p:extLst>
      <p:ext uri="{BB962C8B-B14F-4D97-AF65-F5344CB8AC3E}">
        <p14:creationId xmlns:p14="http://schemas.microsoft.com/office/powerpoint/2010/main" val="2635283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3902A07-B116-4AB2-A388-3287C5DE0F2F}"/>
              </a:ext>
            </a:extLst>
          </p:cNvPr>
          <p:cNvPicPr>
            <a:picLocks noChangeAspect="1"/>
          </p:cNvPicPr>
          <p:nvPr/>
        </p:nvPicPr>
        <p:blipFill>
          <a:blip r:embed="rId2"/>
          <a:stretch>
            <a:fillRect/>
          </a:stretch>
        </p:blipFill>
        <p:spPr>
          <a:xfrm>
            <a:off x="359743" y="2910085"/>
            <a:ext cx="6827742" cy="2313781"/>
          </a:xfrm>
          <a:prstGeom prst="rect">
            <a:avLst/>
          </a:prstGeom>
        </p:spPr>
      </p:pic>
      <p:sp>
        <p:nvSpPr>
          <p:cNvPr id="8" name="Text Box 49">
            <a:extLst>
              <a:ext uri="{FF2B5EF4-FFF2-40B4-BE49-F238E27FC236}">
                <a16:creationId xmlns:a16="http://schemas.microsoft.com/office/drawing/2014/main" id="{A82AB68D-889D-40B4-B7D1-BB585ADEEA42}"/>
              </a:ext>
            </a:extLst>
          </p:cNvPr>
          <p:cNvSpPr txBox="1">
            <a:spLocks noChangeArrowheads="1"/>
          </p:cNvSpPr>
          <p:nvPr/>
        </p:nvSpPr>
        <p:spPr bwMode="auto">
          <a:xfrm>
            <a:off x="335360" y="6365237"/>
            <a:ext cx="11665296" cy="232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entury Gothic" panose="020B0502020202020204" pitchFamily="34" charset="0"/>
              </a:rPr>
              <a:t>Base campione: </a:t>
            </a:r>
            <a:r>
              <a:rPr lang="it-IT" altLang="it-IT" sz="900" b="0" dirty="0">
                <a:latin typeface="Century Gothic" panose="020B0502020202020204" pitchFamily="34" charset="0"/>
              </a:rPr>
              <a:t>430 casi. </a:t>
            </a:r>
            <a:r>
              <a:rPr lang="it-IT" altLang="it-IT" sz="900" dirty="0">
                <a:latin typeface="Century Gothic" panose="020B0502020202020204" pitchFamily="34" charset="0"/>
              </a:rPr>
              <a:t>I dati sono riportati all’universo.</a:t>
            </a:r>
            <a:r>
              <a:rPr lang="it-IT" altLang="it-IT" sz="900" b="0" dirty="0">
                <a:latin typeface="Century Gothic" panose="020B0502020202020204" pitchFamily="34" charset="0"/>
              </a:rPr>
              <a:t> </a:t>
            </a:r>
            <a:endParaRPr lang="it-IT" altLang="it-IT" sz="900" dirty="0">
              <a:latin typeface="Century Gothic" panose="020B0502020202020204" pitchFamily="34" charset="0"/>
            </a:endParaRPr>
          </a:p>
        </p:txBody>
      </p:sp>
      <p:sp>
        <p:nvSpPr>
          <p:cNvPr id="20" name="CasellaDiTesto 19">
            <a:extLst>
              <a:ext uri="{FF2B5EF4-FFF2-40B4-BE49-F238E27FC236}">
                <a16:creationId xmlns:a16="http://schemas.microsoft.com/office/drawing/2014/main" id="{EC620603-2299-4B40-8153-A843BE62E710}"/>
              </a:ext>
            </a:extLst>
          </p:cNvPr>
          <p:cNvSpPr txBox="1">
            <a:spLocks noChangeArrowheads="1"/>
          </p:cNvSpPr>
          <p:nvPr/>
        </p:nvSpPr>
        <p:spPr bwMode="auto">
          <a:xfrm>
            <a:off x="335360" y="1772816"/>
            <a:ext cx="11377264"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1200"/>
              </a:spcBef>
            </a:pPr>
            <a:r>
              <a:rPr lang="it-IT" altLang="ja-JP" sz="1700" b="0" dirty="0">
                <a:latin typeface="Century Gothic" panose="020B0502020202020204" pitchFamily="34" charset="0"/>
              </a:rPr>
              <a:t>Più nel dettaglio, pensando alle restrizioni imposte dal Governo centrale (a guida Draghi) in vista del periodo pasquale,  Lei considera le misure adottate… ?</a:t>
            </a:r>
            <a:endParaRPr lang="it-IT" altLang="ja-JP" sz="1700" b="0" i="1" dirty="0">
              <a:latin typeface="Century Gothic" panose="020B0502020202020204" pitchFamily="34" charset="0"/>
            </a:endParaRPr>
          </a:p>
        </p:txBody>
      </p:sp>
      <p:sp>
        <p:nvSpPr>
          <p:cNvPr id="21" name="CasellaDiTesto 20">
            <a:extLst>
              <a:ext uri="{FF2B5EF4-FFF2-40B4-BE49-F238E27FC236}">
                <a16:creationId xmlns:a16="http://schemas.microsoft.com/office/drawing/2014/main" id="{267DD179-68A0-4E0C-87F4-58B212D67423}"/>
              </a:ext>
            </a:extLst>
          </p:cNvPr>
          <p:cNvSpPr txBox="1"/>
          <p:nvPr/>
        </p:nvSpPr>
        <p:spPr>
          <a:xfrm>
            <a:off x="828326" y="3697982"/>
            <a:ext cx="1595214" cy="584775"/>
          </a:xfrm>
          <a:prstGeom prst="rect">
            <a:avLst/>
          </a:prstGeom>
          <a:noFill/>
        </p:spPr>
        <p:txBody>
          <a:bodyPr wrap="square" rtlCol="0">
            <a:spAutoFit/>
          </a:bodyPr>
          <a:lstStyle/>
          <a:p>
            <a:pPr algn="ctr"/>
            <a:r>
              <a:rPr lang="it-IT" sz="3200" dirty="0">
                <a:latin typeface="Century Gothic" panose="020B0502020202020204" pitchFamily="34" charset="0"/>
              </a:rPr>
              <a:t>25</a:t>
            </a:r>
            <a:r>
              <a:rPr lang="it-IT" sz="2000" dirty="0">
                <a:latin typeface="Century Gothic" panose="020B0502020202020204" pitchFamily="34" charset="0"/>
              </a:rPr>
              <a:t>%</a:t>
            </a:r>
          </a:p>
        </p:txBody>
      </p:sp>
      <p:sp>
        <p:nvSpPr>
          <p:cNvPr id="22" name="CasellaDiTesto 21">
            <a:extLst>
              <a:ext uri="{FF2B5EF4-FFF2-40B4-BE49-F238E27FC236}">
                <a16:creationId xmlns:a16="http://schemas.microsoft.com/office/drawing/2014/main" id="{2FF05C60-7343-4244-AC26-8F23189DA933}"/>
              </a:ext>
            </a:extLst>
          </p:cNvPr>
          <p:cNvSpPr txBox="1"/>
          <p:nvPr/>
        </p:nvSpPr>
        <p:spPr>
          <a:xfrm>
            <a:off x="2985864" y="4070925"/>
            <a:ext cx="1595214" cy="584775"/>
          </a:xfrm>
          <a:prstGeom prst="rect">
            <a:avLst/>
          </a:prstGeom>
          <a:noFill/>
        </p:spPr>
        <p:txBody>
          <a:bodyPr wrap="square" rtlCol="0">
            <a:spAutoFit/>
          </a:bodyPr>
          <a:lstStyle/>
          <a:p>
            <a:pPr algn="ctr"/>
            <a:r>
              <a:rPr lang="it-IT" sz="3200" dirty="0">
                <a:latin typeface="Century Gothic" panose="020B0502020202020204" pitchFamily="34" charset="0"/>
              </a:rPr>
              <a:t>15</a:t>
            </a:r>
            <a:r>
              <a:rPr lang="it-IT" sz="2000" dirty="0">
                <a:latin typeface="Century Gothic" panose="020B0502020202020204" pitchFamily="34" charset="0"/>
              </a:rPr>
              <a:t>%</a:t>
            </a:r>
          </a:p>
        </p:txBody>
      </p:sp>
      <p:sp>
        <p:nvSpPr>
          <p:cNvPr id="23" name="CasellaDiTesto 22">
            <a:extLst>
              <a:ext uri="{FF2B5EF4-FFF2-40B4-BE49-F238E27FC236}">
                <a16:creationId xmlns:a16="http://schemas.microsoft.com/office/drawing/2014/main" id="{709A77E6-C0AD-4ECE-8A93-E7CE028928BC}"/>
              </a:ext>
            </a:extLst>
          </p:cNvPr>
          <p:cNvSpPr txBox="1"/>
          <p:nvPr/>
        </p:nvSpPr>
        <p:spPr>
          <a:xfrm>
            <a:off x="5120357" y="2780928"/>
            <a:ext cx="1595214" cy="584775"/>
          </a:xfrm>
          <a:prstGeom prst="rect">
            <a:avLst/>
          </a:prstGeom>
          <a:noFill/>
        </p:spPr>
        <p:txBody>
          <a:bodyPr wrap="square" rtlCol="0">
            <a:spAutoFit/>
          </a:bodyPr>
          <a:lstStyle/>
          <a:p>
            <a:pPr algn="ctr"/>
            <a:r>
              <a:rPr lang="it-IT" sz="3200" dirty="0">
                <a:latin typeface="Century Gothic" panose="020B0502020202020204" pitchFamily="34" charset="0"/>
              </a:rPr>
              <a:t>60</a:t>
            </a:r>
            <a:r>
              <a:rPr lang="it-IT" sz="2000" dirty="0">
                <a:latin typeface="Century Gothic" panose="020B0502020202020204" pitchFamily="34" charset="0"/>
              </a:rPr>
              <a:t>%</a:t>
            </a:r>
          </a:p>
        </p:txBody>
      </p:sp>
      <p:sp>
        <p:nvSpPr>
          <p:cNvPr id="24" name="CasellaDiTesto 23">
            <a:extLst>
              <a:ext uri="{FF2B5EF4-FFF2-40B4-BE49-F238E27FC236}">
                <a16:creationId xmlns:a16="http://schemas.microsoft.com/office/drawing/2014/main" id="{A73E97CB-B5C5-409A-A214-5305EA1EA0E5}"/>
              </a:ext>
            </a:extLst>
          </p:cNvPr>
          <p:cNvSpPr txBox="1"/>
          <p:nvPr/>
        </p:nvSpPr>
        <p:spPr>
          <a:xfrm>
            <a:off x="541733" y="5075083"/>
            <a:ext cx="2168401" cy="1200329"/>
          </a:xfrm>
          <a:prstGeom prst="rect">
            <a:avLst/>
          </a:prstGeom>
          <a:noFill/>
        </p:spPr>
        <p:txBody>
          <a:bodyPr wrap="square" rtlCol="0">
            <a:spAutoFit/>
          </a:bodyPr>
          <a:lstStyle/>
          <a:p>
            <a:pPr algn="ctr"/>
            <a:r>
              <a:rPr lang="it-IT" sz="1800">
                <a:latin typeface="Century Gothic" panose="020B0502020202020204" pitchFamily="34" charset="0"/>
              </a:rPr>
              <a:t>…adeguate alla situazione </a:t>
            </a:r>
            <a:br>
              <a:rPr lang="it-IT" sz="1800">
                <a:latin typeface="Century Gothic" panose="020B0502020202020204" pitchFamily="34" charset="0"/>
              </a:rPr>
            </a:br>
            <a:r>
              <a:rPr lang="it-IT" sz="1200" b="0" i="1">
                <a:latin typeface="Century Gothic" panose="020B0502020202020204" pitchFamily="34" charset="0"/>
              </a:rPr>
              <a:t>(il Governo non avrebbe potuto agire  diversamente)</a:t>
            </a:r>
            <a:endParaRPr lang="it-IT" sz="1000" b="0" i="1">
              <a:latin typeface="Century Gothic" panose="020B0502020202020204" pitchFamily="34" charset="0"/>
            </a:endParaRPr>
          </a:p>
        </p:txBody>
      </p:sp>
      <p:sp>
        <p:nvSpPr>
          <p:cNvPr id="25" name="CasellaDiTesto 24">
            <a:extLst>
              <a:ext uri="{FF2B5EF4-FFF2-40B4-BE49-F238E27FC236}">
                <a16:creationId xmlns:a16="http://schemas.microsoft.com/office/drawing/2014/main" id="{144D7A28-C801-454F-8363-C1B6262EAE75}"/>
              </a:ext>
            </a:extLst>
          </p:cNvPr>
          <p:cNvSpPr txBox="1"/>
          <p:nvPr/>
        </p:nvSpPr>
        <p:spPr>
          <a:xfrm>
            <a:off x="2699271" y="5075083"/>
            <a:ext cx="2168401" cy="923330"/>
          </a:xfrm>
          <a:prstGeom prst="rect">
            <a:avLst/>
          </a:prstGeom>
          <a:noFill/>
        </p:spPr>
        <p:txBody>
          <a:bodyPr wrap="square" rtlCol="0">
            <a:spAutoFit/>
          </a:bodyPr>
          <a:lstStyle/>
          <a:p>
            <a:pPr algn="ctr"/>
            <a:r>
              <a:rPr lang="it-IT" sz="1800">
                <a:latin typeface="Century Gothic" panose="020B0502020202020204" pitchFamily="34" charset="0"/>
              </a:rPr>
              <a:t>…insufficienti</a:t>
            </a:r>
            <a:br>
              <a:rPr lang="it-IT" sz="1800">
                <a:latin typeface="Century Gothic" panose="020B0502020202020204" pitchFamily="34" charset="0"/>
              </a:rPr>
            </a:br>
            <a:r>
              <a:rPr lang="it-IT" sz="1200" b="0" i="1">
                <a:latin typeface="Century Gothic" panose="020B0502020202020204" pitchFamily="34" charset="0"/>
              </a:rPr>
              <a:t>(il Governo avrebbe dovuto adottare misure più restrittive)</a:t>
            </a:r>
            <a:endParaRPr lang="it-IT" sz="1000" b="0" i="1">
              <a:latin typeface="Century Gothic" panose="020B0502020202020204" pitchFamily="34" charset="0"/>
            </a:endParaRPr>
          </a:p>
        </p:txBody>
      </p:sp>
      <p:sp>
        <p:nvSpPr>
          <p:cNvPr id="26" name="CasellaDiTesto 25">
            <a:extLst>
              <a:ext uri="{FF2B5EF4-FFF2-40B4-BE49-F238E27FC236}">
                <a16:creationId xmlns:a16="http://schemas.microsoft.com/office/drawing/2014/main" id="{2829FA35-F0EF-4B56-9E2D-624FED330B55}"/>
              </a:ext>
            </a:extLst>
          </p:cNvPr>
          <p:cNvSpPr txBox="1"/>
          <p:nvPr/>
        </p:nvSpPr>
        <p:spPr>
          <a:xfrm>
            <a:off x="4833764" y="5075083"/>
            <a:ext cx="2168401" cy="923330"/>
          </a:xfrm>
          <a:prstGeom prst="rect">
            <a:avLst/>
          </a:prstGeom>
          <a:noFill/>
        </p:spPr>
        <p:txBody>
          <a:bodyPr wrap="square" rtlCol="0">
            <a:spAutoFit/>
          </a:bodyPr>
          <a:lstStyle/>
          <a:p>
            <a:pPr algn="ctr"/>
            <a:r>
              <a:rPr lang="it-IT" sz="1800">
                <a:latin typeface="Century Gothic" panose="020B0502020202020204" pitchFamily="34" charset="0"/>
              </a:rPr>
              <a:t>…eccessive</a:t>
            </a:r>
            <a:br>
              <a:rPr lang="it-IT" sz="1800">
                <a:latin typeface="Century Gothic" panose="020B0502020202020204" pitchFamily="34" charset="0"/>
              </a:rPr>
            </a:br>
            <a:r>
              <a:rPr lang="it-IT" sz="1200" b="0" i="1">
                <a:latin typeface="Century Gothic" panose="020B0502020202020204" pitchFamily="34" charset="0"/>
              </a:rPr>
              <a:t>(il Governo avrebbe dovuto adottare misure meno restrittive)</a:t>
            </a:r>
            <a:endParaRPr lang="it-IT" sz="1000" b="0" i="1">
              <a:latin typeface="Century Gothic" panose="020B0502020202020204" pitchFamily="34" charset="0"/>
            </a:endParaRPr>
          </a:p>
        </p:txBody>
      </p:sp>
      <p:sp>
        <p:nvSpPr>
          <p:cNvPr id="13" name="Rettangolo 12">
            <a:extLst>
              <a:ext uri="{FF2B5EF4-FFF2-40B4-BE49-F238E27FC236}">
                <a16:creationId xmlns:a16="http://schemas.microsoft.com/office/drawing/2014/main" id="{53B9CD79-F4BD-4518-9556-0F29EFCF68CC}"/>
              </a:ext>
            </a:extLst>
          </p:cNvPr>
          <p:cNvSpPr/>
          <p:nvPr/>
        </p:nvSpPr>
        <p:spPr bwMode="auto">
          <a:xfrm>
            <a:off x="4833764" y="2517527"/>
            <a:ext cx="6740303" cy="3672745"/>
          </a:xfrm>
          <a:prstGeom prst="rect">
            <a:avLst/>
          </a:prstGeom>
          <a:noFill/>
          <a:ln w="12700" cap="flat" cmpd="sng" algn="ctr">
            <a:solidFill>
              <a:srgbClr val="C0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7" name="Parentesi graffa chiusa 26">
            <a:extLst>
              <a:ext uri="{FF2B5EF4-FFF2-40B4-BE49-F238E27FC236}">
                <a16:creationId xmlns:a16="http://schemas.microsoft.com/office/drawing/2014/main" id="{78FC6F02-4818-43BA-99E9-B5C7298FB8F2}"/>
              </a:ext>
            </a:extLst>
          </p:cNvPr>
          <p:cNvSpPr/>
          <p:nvPr/>
        </p:nvSpPr>
        <p:spPr bwMode="auto">
          <a:xfrm>
            <a:off x="6960044" y="2910086"/>
            <a:ext cx="521532" cy="2941703"/>
          </a:xfrm>
          <a:prstGeom prst="rightBrac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8" name="Rettangolo 27">
            <a:extLst>
              <a:ext uri="{FF2B5EF4-FFF2-40B4-BE49-F238E27FC236}">
                <a16:creationId xmlns:a16="http://schemas.microsoft.com/office/drawing/2014/main" id="{06CA8AE6-AD51-4B31-A48F-15B622B86D94}"/>
              </a:ext>
            </a:extLst>
          </p:cNvPr>
          <p:cNvSpPr/>
          <p:nvPr/>
        </p:nvSpPr>
        <p:spPr bwMode="auto">
          <a:xfrm rot="21053049">
            <a:off x="7840038" y="2788068"/>
            <a:ext cx="697920" cy="360973"/>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9" name="Rettangolo 28">
            <a:extLst>
              <a:ext uri="{FF2B5EF4-FFF2-40B4-BE49-F238E27FC236}">
                <a16:creationId xmlns:a16="http://schemas.microsoft.com/office/drawing/2014/main" id="{E77A5503-FBE2-4045-BCF6-4259447471B4}"/>
              </a:ext>
            </a:extLst>
          </p:cNvPr>
          <p:cNvSpPr/>
          <p:nvPr/>
        </p:nvSpPr>
        <p:spPr bwMode="auto">
          <a:xfrm>
            <a:off x="8691597" y="2814666"/>
            <a:ext cx="2448271" cy="307777"/>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it-IT" sz="1400">
                <a:latin typeface="Century Gothic" panose="020B0502020202020204" pitchFamily="34" charset="0"/>
              </a:rPr>
              <a:t>Ristorazione</a:t>
            </a:r>
          </a:p>
        </p:txBody>
      </p:sp>
      <p:sp>
        <p:nvSpPr>
          <p:cNvPr id="30" name="Rettangolo 29">
            <a:extLst>
              <a:ext uri="{FF2B5EF4-FFF2-40B4-BE49-F238E27FC236}">
                <a16:creationId xmlns:a16="http://schemas.microsoft.com/office/drawing/2014/main" id="{C78DC353-37B8-4FD2-A12A-439C6DA28966}"/>
              </a:ext>
            </a:extLst>
          </p:cNvPr>
          <p:cNvSpPr/>
          <p:nvPr/>
        </p:nvSpPr>
        <p:spPr>
          <a:xfrm>
            <a:off x="7805142" y="2768499"/>
            <a:ext cx="767712" cy="400110"/>
          </a:xfrm>
          <a:prstGeom prst="rect">
            <a:avLst/>
          </a:prstGeom>
        </p:spPr>
        <p:txBody>
          <a:bodyPr wrap="square">
            <a:spAutoFit/>
          </a:bodyPr>
          <a:lstStyle/>
          <a:p>
            <a:pPr algn="ctr"/>
            <a:r>
              <a:rPr lang="it-IT" sz="2000" dirty="0">
                <a:solidFill>
                  <a:schemeClr val="bg1"/>
                </a:solidFill>
                <a:latin typeface="Century Gothic" panose="020B0502020202020204" pitchFamily="34" charset="0"/>
              </a:rPr>
              <a:t>86</a:t>
            </a:r>
            <a:r>
              <a:rPr lang="it-IT" sz="1400" dirty="0">
                <a:solidFill>
                  <a:schemeClr val="bg1"/>
                </a:solidFill>
                <a:latin typeface="Century Gothic" panose="020B0502020202020204" pitchFamily="34" charset="0"/>
              </a:rPr>
              <a:t>%</a:t>
            </a:r>
            <a:r>
              <a:rPr lang="it-IT" sz="1800" dirty="0">
                <a:solidFill>
                  <a:schemeClr val="bg1"/>
                </a:solidFill>
                <a:latin typeface="Century Gothic" panose="020B0502020202020204" pitchFamily="34" charset="0"/>
              </a:rPr>
              <a:t> </a:t>
            </a:r>
          </a:p>
        </p:txBody>
      </p:sp>
      <p:sp>
        <p:nvSpPr>
          <p:cNvPr id="31" name="Rettangolo 30">
            <a:extLst>
              <a:ext uri="{FF2B5EF4-FFF2-40B4-BE49-F238E27FC236}">
                <a16:creationId xmlns:a16="http://schemas.microsoft.com/office/drawing/2014/main" id="{EF66C863-CA0D-434D-A151-970EDD7A1153}"/>
              </a:ext>
            </a:extLst>
          </p:cNvPr>
          <p:cNvSpPr/>
          <p:nvPr/>
        </p:nvSpPr>
        <p:spPr bwMode="auto">
          <a:xfrm>
            <a:off x="8691597" y="3284539"/>
            <a:ext cx="2930725" cy="307777"/>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it-IT" sz="1400">
                <a:latin typeface="Century Gothic" panose="020B0502020202020204" pitchFamily="34" charset="0"/>
              </a:rPr>
              <a:t>Ricezione turistica</a:t>
            </a:r>
          </a:p>
        </p:txBody>
      </p:sp>
      <p:sp>
        <p:nvSpPr>
          <p:cNvPr id="32" name="Rettangolo 31">
            <a:extLst>
              <a:ext uri="{FF2B5EF4-FFF2-40B4-BE49-F238E27FC236}">
                <a16:creationId xmlns:a16="http://schemas.microsoft.com/office/drawing/2014/main" id="{15A06231-84EC-479D-814B-6ABC2E67EE10}"/>
              </a:ext>
            </a:extLst>
          </p:cNvPr>
          <p:cNvSpPr/>
          <p:nvPr/>
        </p:nvSpPr>
        <p:spPr bwMode="auto">
          <a:xfrm rot="21053049">
            <a:off x="7840038" y="3257941"/>
            <a:ext cx="697920" cy="360973"/>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3" name="Rettangolo 32">
            <a:extLst>
              <a:ext uri="{FF2B5EF4-FFF2-40B4-BE49-F238E27FC236}">
                <a16:creationId xmlns:a16="http://schemas.microsoft.com/office/drawing/2014/main" id="{395D520A-E203-442B-87DC-8EAFFEDD6EFE}"/>
              </a:ext>
            </a:extLst>
          </p:cNvPr>
          <p:cNvSpPr/>
          <p:nvPr/>
        </p:nvSpPr>
        <p:spPr>
          <a:xfrm>
            <a:off x="7805142" y="3238372"/>
            <a:ext cx="767712" cy="400110"/>
          </a:xfrm>
          <a:prstGeom prst="rect">
            <a:avLst/>
          </a:prstGeom>
        </p:spPr>
        <p:txBody>
          <a:bodyPr wrap="square">
            <a:spAutoFit/>
          </a:bodyPr>
          <a:lstStyle/>
          <a:p>
            <a:pPr algn="ctr"/>
            <a:r>
              <a:rPr lang="it-IT" sz="2000" dirty="0">
                <a:solidFill>
                  <a:schemeClr val="bg1"/>
                </a:solidFill>
                <a:latin typeface="Century Gothic" panose="020B0502020202020204" pitchFamily="34" charset="0"/>
              </a:rPr>
              <a:t>77</a:t>
            </a:r>
            <a:r>
              <a:rPr lang="it-IT" sz="1400" dirty="0">
                <a:solidFill>
                  <a:schemeClr val="bg1"/>
                </a:solidFill>
                <a:latin typeface="Century Gothic" panose="020B0502020202020204" pitchFamily="34" charset="0"/>
              </a:rPr>
              <a:t>%</a:t>
            </a:r>
            <a:r>
              <a:rPr lang="it-IT" sz="1800" dirty="0">
                <a:solidFill>
                  <a:schemeClr val="bg1"/>
                </a:solidFill>
                <a:latin typeface="Century Gothic" panose="020B0502020202020204" pitchFamily="34" charset="0"/>
              </a:rPr>
              <a:t> </a:t>
            </a:r>
          </a:p>
        </p:txBody>
      </p:sp>
      <p:sp>
        <p:nvSpPr>
          <p:cNvPr id="34" name="Rettangolo 33">
            <a:extLst>
              <a:ext uri="{FF2B5EF4-FFF2-40B4-BE49-F238E27FC236}">
                <a16:creationId xmlns:a16="http://schemas.microsoft.com/office/drawing/2014/main" id="{B7AE4AF4-2B9F-4D61-805C-1B4FD743CCB5}"/>
              </a:ext>
            </a:extLst>
          </p:cNvPr>
          <p:cNvSpPr/>
          <p:nvPr/>
        </p:nvSpPr>
        <p:spPr bwMode="auto">
          <a:xfrm>
            <a:off x="8691597" y="3754412"/>
            <a:ext cx="2930725" cy="307777"/>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it-IT" sz="1400">
                <a:latin typeface="Century Gothic" panose="020B0502020202020204" pitchFamily="34" charset="0"/>
              </a:rPr>
              <a:t>Commercio NO FOOD</a:t>
            </a:r>
          </a:p>
        </p:txBody>
      </p:sp>
      <p:sp>
        <p:nvSpPr>
          <p:cNvPr id="35" name="Rettangolo 34">
            <a:extLst>
              <a:ext uri="{FF2B5EF4-FFF2-40B4-BE49-F238E27FC236}">
                <a16:creationId xmlns:a16="http://schemas.microsoft.com/office/drawing/2014/main" id="{7CD60184-CB7B-40DE-85DF-DE4C7DC77D12}"/>
              </a:ext>
            </a:extLst>
          </p:cNvPr>
          <p:cNvSpPr/>
          <p:nvPr/>
        </p:nvSpPr>
        <p:spPr bwMode="auto">
          <a:xfrm rot="21053049">
            <a:off x="7840038" y="3727814"/>
            <a:ext cx="697920" cy="360973"/>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6" name="Rettangolo 35">
            <a:extLst>
              <a:ext uri="{FF2B5EF4-FFF2-40B4-BE49-F238E27FC236}">
                <a16:creationId xmlns:a16="http://schemas.microsoft.com/office/drawing/2014/main" id="{08C4BC1C-50CE-44E1-B93E-0F520AFD1DB4}"/>
              </a:ext>
            </a:extLst>
          </p:cNvPr>
          <p:cNvSpPr/>
          <p:nvPr/>
        </p:nvSpPr>
        <p:spPr>
          <a:xfrm>
            <a:off x="7805142" y="3708245"/>
            <a:ext cx="767712" cy="400110"/>
          </a:xfrm>
          <a:prstGeom prst="rect">
            <a:avLst/>
          </a:prstGeom>
        </p:spPr>
        <p:txBody>
          <a:bodyPr wrap="square">
            <a:spAutoFit/>
          </a:bodyPr>
          <a:lstStyle/>
          <a:p>
            <a:pPr algn="ctr"/>
            <a:r>
              <a:rPr lang="it-IT" sz="2000" dirty="0">
                <a:solidFill>
                  <a:schemeClr val="bg1"/>
                </a:solidFill>
                <a:latin typeface="Century Gothic" panose="020B0502020202020204" pitchFamily="34" charset="0"/>
              </a:rPr>
              <a:t>67</a:t>
            </a:r>
            <a:r>
              <a:rPr lang="it-IT" sz="1400" dirty="0">
                <a:solidFill>
                  <a:schemeClr val="bg1"/>
                </a:solidFill>
                <a:latin typeface="Century Gothic" panose="020B0502020202020204" pitchFamily="34" charset="0"/>
              </a:rPr>
              <a:t>%</a:t>
            </a:r>
            <a:r>
              <a:rPr lang="it-IT" sz="1800" dirty="0">
                <a:solidFill>
                  <a:schemeClr val="bg1"/>
                </a:solidFill>
                <a:latin typeface="Century Gothic" panose="020B0502020202020204" pitchFamily="34" charset="0"/>
              </a:rPr>
              <a:t> </a:t>
            </a:r>
          </a:p>
        </p:txBody>
      </p:sp>
      <p:sp>
        <p:nvSpPr>
          <p:cNvPr id="37" name="Rettangolo 36">
            <a:extLst>
              <a:ext uri="{FF2B5EF4-FFF2-40B4-BE49-F238E27FC236}">
                <a16:creationId xmlns:a16="http://schemas.microsoft.com/office/drawing/2014/main" id="{0BA8C598-6CE5-4434-BD35-A572E38D3D4B}"/>
              </a:ext>
            </a:extLst>
          </p:cNvPr>
          <p:cNvSpPr/>
          <p:nvPr/>
        </p:nvSpPr>
        <p:spPr bwMode="auto">
          <a:xfrm>
            <a:off x="8691597" y="4224285"/>
            <a:ext cx="2930725" cy="307777"/>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it-IT" sz="1400">
                <a:latin typeface="Century Gothic" panose="020B0502020202020204" pitchFamily="34" charset="0"/>
              </a:rPr>
              <a:t>Servizi Persona</a:t>
            </a:r>
          </a:p>
        </p:txBody>
      </p:sp>
      <p:sp>
        <p:nvSpPr>
          <p:cNvPr id="38" name="Rettangolo 37">
            <a:extLst>
              <a:ext uri="{FF2B5EF4-FFF2-40B4-BE49-F238E27FC236}">
                <a16:creationId xmlns:a16="http://schemas.microsoft.com/office/drawing/2014/main" id="{CA081D40-308F-4D88-A4BC-31F2597376C5}"/>
              </a:ext>
            </a:extLst>
          </p:cNvPr>
          <p:cNvSpPr/>
          <p:nvPr/>
        </p:nvSpPr>
        <p:spPr bwMode="auto">
          <a:xfrm rot="21053049">
            <a:off x="7840038" y="4197687"/>
            <a:ext cx="697920" cy="360973"/>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9" name="Rettangolo 38">
            <a:extLst>
              <a:ext uri="{FF2B5EF4-FFF2-40B4-BE49-F238E27FC236}">
                <a16:creationId xmlns:a16="http://schemas.microsoft.com/office/drawing/2014/main" id="{F1406EA7-E8D0-46A2-AEEA-062BB658FE0C}"/>
              </a:ext>
            </a:extLst>
          </p:cNvPr>
          <p:cNvSpPr/>
          <p:nvPr/>
        </p:nvSpPr>
        <p:spPr>
          <a:xfrm>
            <a:off x="7805142" y="4178118"/>
            <a:ext cx="767712" cy="400110"/>
          </a:xfrm>
          <a:prstGeom prst="rect">
            <a:avLst/>
          </a:prstGeom>
        </p:spPr>
        <p:txBody>
          <a:bodyPr wrap="square">
            <a:spAutoFit/>
          </a:bodyPr>
          <a:lstStyle/>
          <a:p>
            <a:pPr algn="ctr"/>
            <a:r>
              <a:rPr lang="it-IT" sz="2000" dirty="0">
                <a:solidFill>
                  <a:schemeClr val="bg1"/>
                </a:solidFill>
                <a:latin typeface="Century Gothic" panose="020B0502020202020204" pitchFamily="34" charset="0"/>
              </a:rPr>
              <a:t>61</a:t>
            </a:r>
            <a:r>
              <a:rPr lang="it-IT" sz="1400" dirty="0">
                <a:solidFill>
                  <a:schemeClr val="bg1"/>
                </a:solidFill>
                <a:latin typeface="Century Gothic" panose="020B0502020202020204" pitchFamily="34" charset="0"/>
              </a:rPr>
              <a:t>%</a:t>
            </a:r>
            <a:r>
              <a:rPr lang="it-IT" sz="1800" dirty="0">
                <a:solidFill>
                  <a:schemeClr val="bg1"/>
                </a:solidFill>
                <a:latin typeface="Century Gothic" panose="020B0502020202020204" pitchFamily="34" charset="0"/>
              </a:rPr>
              <a:t> </a:t>
            </a:r>
          </a:p>
        </p:txBody>
      </p:sp>
      <p:sp>
        <p:nvSpPr>
          <p:cNvPr id="40" name="Rettangolo 39">
            <a:extLst>
              <a:ext uri="{FF2B5EF4-FFF2-40B4-BE49-F238E27FC236}">
                <a16:creationId xmlns:a16="http://schemas.microsoft.com/office/drawing/2014/main" id="{BFCB4209-1CEF-4B3E-AC9F-E459A7C76830}"/>
              </a:ext>
            </a:extLst>
          </p:cNvPr>
          <p:cNvSpPr/>
          <p:nvPr/>
        </p:nvSpPr>
        <p:spPr bwMode="auto">
          <a:xfrm>
            <a:off x="8691597" y="4694158"/>
            <a:ext cx="2930725" cy="307777"/>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it-IT" sz="1400" b="0" i="1">
                <a:latin typeface="Century Gothic" panose="020B0502020202020204" pitchFamily="34" charset="0"/>
              </a:rPr>
              <a:t>Trasporti e logistica</a:t>
            </a:r>
          </a:p>
        </p:txBody>
      </p:sp>
      <p:sp>
        <p:nvSpPr>
          <p:cNvPr id="41" name="Rettangolo 40">
            <a:extLst>
              <a:ext uri="{FF2B5EF4-FFF2-40B4-BE49-F238E27FC236}">
                <a16:creationId xmlns:a16="http://schemas.microsoft.com/office/drawing/2014/main" id="{3FEA5E07-E1C6-4EE5-B823-2C576A7178BE}"/>
              </a:ext>
            </a:extLst>
          </p:cNvPr>
          <p:cNvSpPr/>
          <p:nvPr/>
        </p:nvSpPr>
        <p:spPr bwMode="auto">
          <a:xfrm rot="21053049">
            <a:off x="7840038" y="4667560"/>
            <a:ext cx="697920" cy="360973"/>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2" name="Rettangolo 41">
            <a:extLst>
              <a:ext uri="{FF2B5EF4-FFF2-40B4-BE49-F238E27FC236}">
                <a16:creationId xmlns:a16="http://schemas.microsoft.com/office/drawing/2014/main" id="{C414B78F-BD85-467C-8681-261F2DD6A0F2}"/>
              </a:ext>
            </a:extLst>
          </p:cNvPr>
          <p:cNvSpPr/>
          <p:nvPr/>
        </p:nvSpPr>
        <p:spPr>
          <a:xfrm>
            <a:off x="7805142" y="4647991"/>
            <a:ext cx="767712" cy="400110"/>
          </a:xfrm>
          <a:prstGeom prst="rect">
            <a:avLst/>
          </a:prstGeom>
        </p:spPr>
        <p:txBody>
          <a:bodyPr wrap="square">
            <a:spAutoFit/>
          </a:bodyPr>
          <a:lstStyle/>
          <a:p>
            <a:pPr algn="ctr"/>
            <a:r>
              <a:rPr lang="it-IT" sz="2000" b="0" i="1" dirty="0">
                <a:solidFill>
                  <a:schemeClr val="bg1"/>
                </a:solidFill>
                <a:latin typeface="Century Gothic" panose="020B0502020202020204" pitchFamily="34" charset="0"/>
              </a:rPr>
              <a:t>33</a:t>
            </a:r>
            <a:r>
              <a:rPr lang="it-IT" sz="1400" b="0" i="1" dirty="0">
                <a:solidFill>
                  <a:schemeClr val="bg1"/>
                </a:solidFill>
                <a:latin typeface="Century Gothic" panose="020B0502020202020204" pitchFamily="34" charset="0"/>
              </a:rPr>
              <a:t>%</a:t>
            </a:r>
            <a:r>
              <a:rPr lang="it-IT" sz="1800" b="0" i="1" dirty="0">
                <a:solidFill>
                  <a:schemeClr val="bg1"/>
                </a:solidFill>
                <a:latin typeface="Century Gothic" panose="020B0502020202020204" pitchFamily="34" charset="0"/>
              </a:rPr>
              <a:t> </a:t>
            </a:r>
          </a:p>
        </p:txBody>
      </p:sp>
      <p:sp>
        <p:nvSpPr>
          <p:cNvPr id="43" name="Rettangolo 42">
            <a:extLst>
              <a:ext uri="{FF2B5EF4-FFF2-40B4-BE49-F238E27FC236}">
                <a16:creationId xmlns:a16="http://schemas.microsoft.com/office/drawing/2014/main" id="{59E41A31-4E48-4717-AFC1-E870B3AA81FC}"/>
              </a:ext>
            </a:extLst>
          </p:cNvPr>
          <p:cNvSpPr/>
          <p:nvPr/>
        </p:nvSpPr>
        <p:spPr bwMode="auto">
          <a:xfrm>
            <a:off x="8691597" y="5164031"/>
            <a:ext cx="2930725" cy="307777"/>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it-IT" sz="1400" b="0" i="1">
                <a:latin typeface="Century Gothic" panose="020B0502020202020204" pitchFamily="34" charset="0"/>
              </a:rPr>
              <a:t>Servizi Imprese</a:t>
            </a:r>
          </a:p>
        </p:txBody>
      </p:sp>
      <p:sp>
        <p:nvSpPr>
          <p:cNvPr id="44" name="Rettangolo 43">
            <a:extLst>
              <a:ext uri="{FF2B5EF4-FFF2-40B4-BE49-F238E27FC236}">
                <a16:creationId xmlns:a16="http://schemas.microsoft.com/office/drawing/2014/main" id="{A87C6C94-313A-48CB-A556-55AC02CAF0BD}"/>
              </a:ext>
            </a:extLst>
          </p:cNvPr>
          <p:cNvSpPr/>
          <p:nvPr/>
        </p:nvSpPr>
        <p:spPr bwMode="auto">
          <a:xfrm rot="21053049">
            <a:off x="7840038" y="5137433"/>
            <a:ext cx="697920" cy="360973"/>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5" name="Rettangolo 44">
            <a:extLst>
              <a:ext uri="{FF2B5EF4-FFF2-40B4-BE49-F238E27FC236}">
                <a16:creationId xmlns:a16="http://schemas.microsoft.com/office/drawing/2014/main" id="{FE42CFDF-471F-4CEC-BD1E-FD630F227E0E}"/>
              </a:ext>
            </a:extLst>
          </p:cNvPr>
          <p:cNvSpPr/>
          <p:nvPr/>
        </p:nvSpPr>
        <p:spPr>
          <a:xfrm>
            <a:off x="7805142" y="5117864"/>
            <a:ext cx="767712" cy="400110"/>
          </a:xfrm>
          <a:prstGeom prst="rect">
            <a:avLst/>
          </a:prstGeom>
        </p:spPr>
        <p:txBody>
          <a:bodyPr wrap="square">
            <a:spAutoFit/>
          </a:bodyPr>
          <a:lstStyle/>
          <a:p>
            <a:pPr algn="ctr"/>
            <a:r>
              <a:rPr lang="it-IT" sz="2000" b="0" i="1" dirty="0">
                <a:solidFill>
                  <a:schemeClr val="bg1"/>
                </a:solidFill>
                <a:latin typeface="Century Gothic" panose="020B0502020202020204" pitchFamily="34" charset="0"/>
              </a:rPr>
              <a:t>22</a:t>
            </a:r>
            <a:r>
              <a:rPr lang="it-IT" sz="1400" b="0" i="1" dirty="0">
                <a:solidFill>
                  <a:schemeClr val="bg1"/>
                </a:solidFill>
                <a:latin typeface="Century Gothic" panose="020B0502020202020204" pitchFamily="34" charset="0"/>
              </a:rPr>
              <a:t>%</a:t>
            </a:r>
            <a:r>
              <a:rPr lang="it-IT" sz="1800" b="0" i="1" dirty="0">
                <a:solidFill>
                  <a:schemeClr val="bg1"/>
                </a:solidFill>
                <a:latin typeface="Century Gothic" panose="020B0502020202020204" pitchFamily="34" charset="0"/>
              </a:rPr>
              <a:t> </a:t>
            </a:r>
          </a:p>
        </p:txBody>
      </p:sp>
      <p:sp>
        <p:nvSpPr>
          <p:cNvPr id="46" name="Rettangolo 45">
            <a:extLst>
              <a:ext uri="{FF2B5EF4-FFF2-40B4-BE49-F238E27FC236}">
                <a16:creationId xmlns:a16="http://schemas.microsoft.com/office/drawing/2014/main" id="{9F55A0CD-7CEB-4547-95A9-4FAF0BB169A2}"/>
              </a:ext>
            </a:extLst>
          </p:cNvPr>
          <p:cNvSpPr/>
          <p:nvPr/>
        </p:nvSpPr>
        <p:spPr bwMode="auto">
          <a:xfrm>
            <a:off x="8691597" y="5633906"/>
            <a:ext cx="3118594" cy="307777"/>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it-IT" sz="1400" b="0" i="1">
                <a:latin typeface="Century Gothic" panose="020B0502020202020204" pitchFamily="34" charset="0"/>
              </a:rPr>
              <a:t>Commercio FOOD</a:t>
            </a:r>
          </a:p>
        </p:txBody>
      </p:sp>
      <p:sp>
        <p:nvSpPr>
          <p:cNvPr id="47" name="Rettangolo 46">
            <a:extLst>
              <a:ext uri="{FF2B5EF4-FFF2-40B4-BE49-F238E27FC236}">
                <a16:creationId xmlns:a16="http://schemas.microsoft.com/office/drawing/2014/main" id="{8D7BAFC8-77CF-4342-98A5-6A67669B168F}"/>
              </a:ext>
            </a:extLst>
          </p:cNvPr>
          <p:cNvSpPr/>
          <p:nvPr/>
        </p:nvSpPr>
        <p:spPr bwMode="auto">
          <a:xfrm rot="21053049">
            <a:off x="7840038" y="5607308"/>
            <a:ext cx="697920" cy="360973"/>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8" name="Rettangolo 47">
            <a:extLst>
              <a:ext uri="{FF2B5EF4-FFF2-40B4-BE49-F238E27FC236}">
                <a16:creationId xmlns:a16="http://schemas.microsoft.com/office/drawing/2014/main" id="{17852E52-6112-4128-A89F-54D1FA8DDDD3}"/>
              </a:ext>
            </a:extLst>
          </p:cNvPr>
          <p:cNvSpPr/>
          <p:nvPr/>
        </p:nvSpPr>
        <p:spPr>
          <a:xfrm>
            <a:off x="7805142" y="5587739"/>
            <a:ext cx="767712" cy="400110"/>
          </a:xfrm>
          <a:prstGeom prst="rect">
            <a:avLst/>
          </a:prstGeom>
        </p:spPr>
        <p:txBody>
          <a:bodyPr wrap="square">
            <a:spAutoFit/>
          </a:bodyPr>
          <a:lstStyle/>
          <a:p>
            <a:pPr algn="ctr"/>
            <a:r>
              <a:rPr lang="it-IT" sz="2000" b="0" i="1" dirty="0">
                <a:solidFill>
                  <a:schemeClr val="bg1"/>
                </a:solidFill>
                <a:latin typeface="Century Gothic" panose="020B0502020202020204" pitchFamily="34" charset="0"/>
              </a:rPr>
              <a:t>19</a:t>
            </a:r>
            <a:r>
              <a:rPr lang="it-IT" sz="1400" b="0" i="1" dirty="0">
                <a:solidFill>
                  <a:schemeClr val="bg1"/>
                </a:solidFill>
                <a:latin typeface="Century Gothic" panose="020B0502020202020204" pitchFamily="34" charset="0"/>
              </a:rPr>
              <a:t>%</a:t>
            </a:r>
            <a:r>
              <a:rPr lang="it-IT" sz="1800" b="0" i="1" dirty="0">
                <a:solidFill>
                  <a:schemeClr val="bg1"/>
                </a:solidFill>
                <a:latin typeface="Century Gothic" panose="020B0502020202020204" pitchFamily="34" charset="0"/>
              </a:rPr>
              <a:t> </a:t>
            </a:r>
          </a:p>
        </p:txBody>
      </p:sp>
      <p:sp>
        <p:nvSpPr>
          <p:cNvPr id="49" name="Titolo 1">
            <a:extLst>
              <a:ext uri="{FF2B5EF4-FFF2-40B4-BE49-F238E27FC236}">
                <a16:creationId xmlns:a16="http://schemas.microsoft.com/office/drawing/2014/main" id="{4BE88C28-F757-46E7-B5D8-C2984D00CC59}"/>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Lockdown di Pasqua | </a:t>
            </a:r>
            <a:r>
              <a:rPr lang="it-IT" sz="2200" dirty="0">
                <a:latin typeface="Century Gothic" panose="020B0502020202020204" pitchFamily="34" charset="0"/>
                <a:cs typeface="Arial"/>
              </a:rPr>
              <a:t>A peggiorare il giudizio sulla gestione economica della crisi interviene il </a:t>
            </a:r>
            <a:r>
              <a:rPr lang="it-IT" sz="2200" i="1" dirty="0">
                <a:latin typeface="Century Gothic" panose="020B0502020202020204" pitchFamily="34" charset="0"/>
                <a:cs typeface="Arial"/>
              </a:rPr>
              <a:t>sentiment </a:t>
            </a:r>
            <a:r>
              <a:rPr lang="it-IT" sz="2200" dirty="0">
                <a:latin typeface="Century Gothic" panose="020B0502020202020204" pitchFamily="34" charset="0"/>
                <a:cs typeface="Arial"/>
              </a:rPr>
              <a:t>negativo sulle chiusure imposte in corrispondenza del periodo di Pasqua: il 60% delle imprese le ritiene «eccessive» (oltre tre su quattro nel turismo).</a:t>
            </a:r>
          </a:p>
        </p:txBody>
      </p:sp>
    </p:spTree>
    <p:extLst>
      <p:ext uri="{BB962C8B-B14F-4D97-AF65-F5344CB8AC3E}">
        <p14:creationId xmlns:p14="http://schemas.microsoft.com/office/powerpoint/2010/main" val="3315631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3235FC3-E2ED-400D-BC0E-C916214F5906}"/>
              </a:ext>
            </a:extLst>
          </p:cNvPr>
          <p:cNvPicPr>
            <a:picLocks noChangeAspect="1"/>
          </p:cNvPicPr>
          <p:nvPr/>
        </p:nvPicPr>
        <p:blipFill>
          <a:blip r:embed="rId3"/>
          <a:stretch>
            <a:fillRect/>
          </a:stretch>
        </p:blipFill>
        <p:spPr>
          <a:xfrm>
            <a:off x="2062092" y="3507099"/>
            <a:ext cx="8829817" cy="2659290"/>
          </a:xfrm>
          <a:prstGeom prst="rect">
            <a:avLst/>
          </a:prstGeom>
        </p:spPr>
      </p:pic>
      <p:cxnSp>
        <p:nvCxnSpPr>
          <p:cNvPr id="47" name="Connettore diritto 46">
            <a:extLst>
              <a:ext uri="{FF2B5EF4-FFF2-40B4-BE49-F238E27FC236}">
                <a16:creationId xmlns:a16="http://schemas.microsoft.com/office/drawing/2014/main" id="{A6E40457-1E1F-4FCB-A988-1044E297752A}"/>
              </a:ext>
            </a:extLst>
          </p:cNvPr>
          <p:cNvCxnSpPr/>
          <p:nvPr/>
        </p:nvCxnSpPr>
        <p:spPr bwMode="auto">
          <a:xfrm>
            <a:off x="1819418" y="2985057"/>
            <a:ext cx="0" cy="2988002"/>
          </a:xfrm>
          <a:prstGeom prst="line">
            <a:avLst/>
          </a:prstGeom>
          <a:noFill/>
          <a:ln w="28575" cap="flat" cmpd="sng" algn="ctr">
            <a:solidFill>
              <a:schemeClr val="tx1"/>
            </a:solidFill>
            <a:prstDash val="solid"/>
            <a:round/>
            <a:headEnd type="none" w="med" len="med"/>
            <a:tailEnd type="none" w="med" len="med"/>
          </a:ln>
          <a:effectLst/>
        </p:spPr>
      </p:cxnSp>
      <p:sp>
        <p:nvSpPr>
          <p:cNvPr id="4" name="btfpLayoutConfig" hidden="1"/>
          <p:cNvSpPr txBox="1"/>
          <p:nvPr/>
        </p:nvSpPr>
        <p:spPr>
          <a:xfrm>
            <a:off x="16934" y="16933"/>
            <a:ext cx="11853333" cy="112788"/>
          </a:xfrm>
          <a:prstGeom prst="rect">
            <a:avLst/>
          </a:prstGeom>
          <a:noFill/>
        </p:spPr>
        <p:txBody>
          <a:bodyPr vert="horz" rtlCol="0">
            <a:spAutoFit/>
          </a:bodyPr>
          <a:lstStyle/>
          <a:p>
            <a:r>
              <a:rPr lang="en-US" sz="133">
                <a:solidFill>
                  <a:srgbClr val="FFFFFF">
                    <a:alpha val="0"/>
                  </a:srgbClr>
                </a:solidFill>
              </a:rPr>
              <a:t>overall_1_132011002193255441 columns_1_132011002193255441 50_0_132011092182416959 52_1_132011092182416959 69_0_132011093215249131 70_0_132011093242872830 71_0_132011093338424163 72_0_132011093503736795 73_0_132011093503736795 76_0_132011093563752644 77_0_132011093834278523 78_0_132011093922192518 79_0_132011094007440875 80_0_132011094075376047 81_0_132011094175676276 108_1_132011103571698851 </a:t>
            </a:r>
            <a:endParaRPr lang="it-IT" sz="133">
              <a:solidFill>
                <a:srgbClr val="FFFFFF">
                  <a:alpha val="0"/>
                </a:srgbClr>
              </a:solidFill>
            </a:endParaRPr>
          </a:p>
        </p:txBody>
      </p:sp>
      <p:sp>
        <p:nvSpPr>
          <p:cNvPr id="3" name="Titolo 1">
            <a:extLst>
              <a:ext uri="{FF2B5EF4-FFF2-40B4-BE49-F238E27FC236}">
                <a16:creationId xmlns:a16="http://schemas.microsoft.com/office/drawing/2014/main" id="{B98BBCE4-3836-4F88-8F46-9CF9A8326E88}"/>
              </a:ext>
            </a:extLst>
          </p:cNvPr>
          <p:cNvSpPr txBox="1">
            <a:spLocks/>
          </p:cNvSpPr>
          <p:nvPr/>
        </p:nvSpPr>
        <p:spPr>
          <a:xfrm>
            <a:off x="335360" y="248643"/>
            <a:ext cx="11856640" cy="1425102"/>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Giudizio sul Governo della Regione | </a:t>
            </a:r>
            <a:r>
              <a:rPr lang="it-IT" sz="2200" dirty="0">
                <a:latin typeface="Century Gothic" panose="020B0502020202020204" pitchFamily="34" charset="0"/>
                <a:cs typeface="Arial"/>
              </a:rPr>
              <a:t>Le imprese del terziario della VDA giudicano decisamente più efficaci le azioni messe in campo dal Governo Regionale a contrasto della crisi dal punto di vista economico: il 55% si dice soddisfatto (contro il 12% con riferimento al Governo Conte e il 34% riguardo il Governo Draghi).</a:t>
            </a:r>
            <a:endParaRPr lang="it-IT" sz="2200" dirty="0">
              <a:latin typeface="Century Gothic" panose="020B0502020202020204" pitchFamily="34" charset="0"/>
              <a:ea typeface="+mj-ea"/>
              <a:cs typeface="Arial"/>
            </a:endParaRPr>
          </a:p>
        </p:txBody>
      </p:sp>
      <p:sp>
        <p:nvSpPr>
          <p:cNvPr id="10" name="CasellaDiTesto 9">
            <a:extLst>
              <a:ext uri="{FF2B5EF4-FFF2-40B4-BE49-F238E27FC236}">
                <a16:creationId xmlns:a16="http://schemas.microsoft.com/office/drawing/2014/main" id="{4814BFD2-01F6-4988-884B-177446F2514C}"/>
              </a:ext>
            </a:extLst>
          </p:cNvPr>
          <p:cNvSpPr txBox="1">
            <a:spLocks noChangeArrowheads="1"/>
          </p:cNvSpPr>
          <p:nvPr/>
        </p:nvSpPr>
        <p:spPr bwMode="auto">
          <a:xfrm>
            <a:off x="335359" y="1851660"/>
            <a:ext cx="11665296"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0"/>
              </a:spcBef>
            </a:pPr>
            <a:r>
              <a:rPr lang="it-IT" altLang="ja-JP" sz="1700" b="0" dirty="0">
                <a:latin typeface="Century Gothic" panose="020B0502020202020204" pitchFamily="34" charset="0"/>
              </a:rPr>
              <a:t>Nel complesso, quanto giudica efficace l’azione svolta dal Governo della Regione VDA  in termini di gestione della crisi da COVID-19 dal punto di vista economico?</a:t>
            </a:r>
          </a:p>
        </p:txBody>
      </p:sp>
      <p:sp>
        <p:nvSpPr>
          <p:cNvPr id="230" name="Rettangolo 229">
            <a:extLst>
              <a:ext uri="{FF2B5EF4-FFF2-40B4-BE49-F238E27FC236}">
                <a16:creationId xmlns:a16="http://schemas.microsoft.com/office/drawing/2014/main" id="{D4244105-171A-4D3D-BBFD-AB83B76BD23E}"/>
              </a:ext>
            </a:extLst>
          </p:cNvPr>
          <p:cNvSpPr/>
          <p:nvPr/>
        </p:nvSpPr>
        <p:spPr bwMode="auto">
          <a:xfrm rot="19915406">
            <a:off x="628234" y="3088757"/>
            <a:ext cx="1553858" cy="584775"/>
          </a:xfrm>
          <a:prstGeom prst="rect">
            <a:avLst/>
          </a:prstGeom>
          <a:solidFill>
            <a:schemeClr val="tx1"/>
          </a:solidFill>
          <a:ln w="12700" cap="flat" cmpd="sng" algn="ctr">
            <a:solidFill>
              <a:schemeClr val="tx2">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kumimoji="0" lang="it-IT" sz="1600" strike="noStrike" cap="none" normalizeH="0" baseline="0" dirty="0">
                <a:ln>
                  <a:noFill/>
                </a:ln>
                <a:solidFill>
                  <a:schemeClr val="bg1"/>
                </a:solidFill>
                <a:effectLst/>
                <a:latin typeface="Century Gothic" panose="020B0502020202020204" pitchFamily="34" charset="0"/>
              </a:rPr>
              <a:t>GOVERNO REGIONALE</a:t>
            </a:r>
            <a:endParaRPr kumimoji="0" lang="it-IT" sz="1600" b="0" i="1" strike="noStrike" cap="none" normalizeH="0" baseline="0" dirty="0">
              <a:ln>
                <a:noFill/>
              </a:ln>
              <a:solidFill>
                <a:schemeClr val="bg1"/>
              </a:solidFill>
              <a:effectLst/>
              <a:latin typeface="Century Gothic" panose="020B0502020202020204" pitchFamily="34" charset="0"/>
            </a:endParaRPr>
          </a:p>
        </p:txBody>
      </p:sp>
      <p:sp>
        <p:nvSpPr>
          <p:cNvPr id="40" name="Parentesi graffa chiusa 39">
            <a:extLst>
              <a:ext uri="{FF2B5EF4-FFF2-40B4-BE49-F238E27FC236}">
                <a16:creationId xmlns:a16="http://schemas.microsoft.com/office/drawing/2014/main" id="{9D218E82-9961-4904-B032-8B342A2A5BA4}"/>
              </a:ext>
            </a:extLst>
          </p:cNvPr>
          <p:cNvSpPr/>
          <p:nvPr/>
        </p:nvSpPr>
        <p:spPr bwMode="auto">
          <a:xfrm rot="16200000">
            <a:off x="4424131" y="1063039"/>
            <a:ext cx="230780" cy="4598866"/>
          </a:xfrm>
          <a:prstGeom prst="rightBrace">
            <a:avLst/>
          </a:prstGeom>
          <a:noFill/>
          <a:ln w="19050"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41" name="Elemento grafico 40" descr="Faccia sorridente con riempimento a tinta unita">
            <a:extLst>
              <a:ext uri="{FF2B5EF4-FFF2-40B4-BE49-F238E27FC236}">
                <a16:creationId xmlns:a16="http://schemas.microsoft.com/office/drawing/2014/main" id="{5ED26FB2-4FF5-4145-8C96-0456D391A2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22613" y="2756468"/>
            <a:ext cx="469232" cy="469232"/>
          </a:xfrm>
          <a:prstGeom prst="rect">
            <a:avLst/>
          </a:prstGeom>
        </p:spPr>
      </p:pic>
      <p:sp>
        <p:nvSpPr>
          <p:cNvPr id="42" name="CasellaDiTesto 41">
            <a:extLst>
              <a:ext uri="{FF2B5EF4-FFF2-40B4-BE49-F238E27FC236}">
                <a16:creationId xmlns:a16="http://schemas.microsoft.com/office/drawing/2014/main" id="{6E38A2A2-CB88-4043-BDDB-AF145846C4DB}"/>
              </a:ext>
            </a:extLst>
          </p:cNvPr>
          <p:cNvSpPr txBox="1"/>
          <p:nvPr/>
        </p:nvSpPr>
        <p:spPr>
          <a:xfrm>
            <a:off x="3127318" y="2729474"/>
            <a:ext cx="2798613" cy="523220"/>
          </a:xfrm>
          <a:prstGeom prst="rect">
            <a:avLst/>
          </a:prstGeom>
          <a:noFill/>
        </p:spPr>
        <p:txBody>
          <a:bodyPr wrap="square" rtlCol="0">
            <a:spAutoFit/>
          </a:bodyPr>
          <a:lstStyle/>
          <a:p>
            <a:pPr algn="r"/>
            <a:r>
              <a:rPr lang="it-IT" sz="2000" dirty="0">
                <a:solidFill>
                  <a:srgbClr val="C00000"/>
                </a:solidFill>
                <a:latin typeface="Century Gothic" panose="020B0502020202020204" pitchFamily="34" charset="0"/>
              </a:rPr>
              <a:t>NON EFFICACE </a:t>
            </a:r>
            <a:r>
              <a:rPr lang="it-IT" sz="2800" dirty="0">
                <a:solidFill>
                  <a:srgbClr val="C00000"/>
                </a:solidFill>
                <a:latin typeface="Century Gothic" panose="020B0502020202020204" pitchFamily="34" charset="0"/>
              </a:rPr>
              <a:t>45%</a:t>
            </a:r>
            <a:endParaRPr lang="it-IT" sz="2000" i="1" dirty="0">
              <a:solidFill>
                <a:srgbClr val="C00000"/>
              </a:solidFill>
              <a:latin typeface="Century Gothic" panose="020B0502020202020204" pitchFamily="34" charset="0"/>
            </a:endParaRPr>
          </a:p>
        </p:txBody>
      </p:sp>
      <p:pic>
        <p:nvPicPr>
          <p:cNvPr id="43" name="Elemento grafico 42" descr="Faccia triste con riempimento a tinta unita">
            <a:extLst>
              <a:ext uri="{FF2B5EF4-FFF2-40B4-BE49-F238E27FC236}">
                <a16:creationId xmlns:a16="http://schemas.microsoft.com/office/drawing/2014/main" id="{E2A2E9BD-3D19-4DCF-BB62-E891FA7503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55969" y="2756468"/>
            <a:ext cx="469232" cy="469232"/>
          </a:xfrm>
          <a:prstGeom prst="rect">
            <a:avLst/>
          </a:prstGeom>
        </p:spPr>
      </p:pic>
      <p:sp>
        <p:nvSpPr>
          <p:cNvPr id="44" name="CasellaDiTesto 43">
            <a:extLst>
              <a:ext uri="{FF2B5EF4-FFF2-40B4-BE49-F238E27FC236}">
                <a16:creationId xmlns:a16="http://schemas.microsoft.com/office/drawing/2014/main" id="{99116AA1-8ECB-4A08-B950-9E3DF281A0C7}"/>
              </a:ext>
            </a:extLst>
          </p:cNvPr>
          <p:cNvSpPr txBox="1"/>
          <p:nvPr/>
        </p:nvSpPr>
        <p:spPr>
          <a:xfrm>
            <a:off x="7729328" y="2729474"/>
            <a:ext cx="2231256" cy="523220"/>
          </a:xfrm>
          <a:prstGeom prst="rect">
            <a:avLst/>
          </a:prstGeom>
          <a:noFill/>
        </p:spPr>
        <p:txBody>
          <a:bodyPr wrap="square" rtlCol="0">
            <a:spAutoFit/>
          </a:bodyPr>
          <a:lstStyle/>
          <a:p>
            <a:pPr algn="r"/>
            <a:r>
              <a:rPr lang="it-IT" sz="2000" dirty="0">
                <a:solidFill>
                  <a:srgbClr val="008000"/>
                </a:solidFill>
                <a:latin typeface="Century Gothic" panose="020B0502020202020204" pitchFamily="34" charset="0"/>
              </a:rPr>
              <a:t>EFFICACE </a:t>
            </a:r>
            <a:r>
              <a:rPr lang="it-IT" sz="2800" dirty="0">
                <a:solidFill>
                  <a:srgbClr val="008000"/>
                </a:solidFill>
                <a:latin typeface="Century Gothic" panose="020B0502020202020204" pitchFamily="34" charset="0"/>
              </a:rPr>
              <a:t>55%</a:t>
            </a:r>
            <a:endParaRPr lang="it-IT" sz="2000" i="1" dirty="0">
              <a:solidFill>
                <a:srgbClr val="008000"/>
              </a:solidFill>
              <a:latin typeface="Century Gothic" panose="020B0502020202020204" pitchFamily="34" charset="0"/>
            </a:endParaRPr>
          </a:p>
        </p:txBody>
      </p:sp>
      <p:sp>
        <p:nvSpPr>
          <p:cNvPr id="45" name="Parentesi graffa chiusa 44">
            <a:extLst>
              <a:ext uri="{FF2B5EF4-FFF2-40B4-BE49-F238E27FC236}">
                <a16:creationId xmlns:a16="http://schemas.microsoft.com/office/drawing/2014/main" id="{7F63C931-F6A5-4D3A-BDDB-B05792B49357}"/>
              </a:ext>
            </a:extLst>
          </p:cNvPr>
          <p:cNvSpPr/>
          <p:nvPr/>
        </p:nvSpPr>
        <p:spPr bwMode="auto">
          <a:xfrm rot="16200000">
            <a:off x="8723499" y="1394060"/>
            <a:ext cx="230780" cy="3936825"/>
          </a:xfrm>
          <a:prstGeom prst="rightBrace">
            <a:avLst/>
          </a:prstGeom>
          <a:noFill/>
          <a:ln w="19050"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8" name="Text Box 49">
            <a:extLst>
              <a:ext uri="{FF2B5EF4-FFF2-40B4-BE49-F238E27FC236}">
                <a16:creationId xmlns:a16="http://schemas.microsoft.com/office/drawing/2014/main" id="{D1E22C12-1641-4A43-B269-4C7A04378F14}"/>
              </a:ext>
            </a:extLst>
          </p:cNvPr>
          <p:cNvSpPr txBox="1">
            <a:spLocks noChangeArrowheads="1"/>
          </p:cNvSpPr>
          <p:nvPr/>
        </p:nvSpPr>
        <p:spPr bwMode="auto">
          <a:xfrm>
            <a:off x="335360" y="6365237"/>
            <a:ext cx="11665296" cy="232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entury Gothic" panose="020B0502020202020204" pitchFamily="34" charset="0"/>
              </a:rPr>
              <a:t>Base campione: </a:t>
            </a:r>
            <a:r>
              <a:rPr lang="it-IT" altLang="it-IT" sz="900" b="0" dirty="0">
                <a:latin typeface="Century Gothic" panose="020B0502020202020204" pitchFamily="34" charset="0"/>
              </a:rPr>
              <a:t>430 casi. </a:t>
            </a:r>
            <a:r>
              <a:rPr lang="it-IT" altLang="it-IT" sz="900" dirty="0">
                <a:latin typeface="Century Gothic" panose="020B0502020202020204" pitchFamily="34" charset="0"/>
              </a:rPr>
              <a:t>I dati sono riportati all’universo.</a:t>
            </a:r>
            <a:r>
              <a:rPr lang="it-IT" altLang="it-IT" sz="900" b="0" dirty="0">
                <a:latin typeface="Century Gothic" panose="020B0502020202020204" pitchFamily="34" charset="0"/>
              </a:rPr>
              <a:t> </a:t>
            </a:r>
            <a:endParaRPr lang="it-IT" altLang="it-IT" sz="900" dirty="0">
              <a:latin typeface="Century Gothic" panose="020B0502020202020204" pitchFamily="34" charset="0"/>
            </a:endParaRPr>
          </a:p>
        </p:txBody>
      </p:sp>
    </p:spTree>
    <p:extLst>
      <p:ext uri="{BB962C8B-B14F-4D97-AF65-F5344CB8AC3E}">
        <p14:creationId xmlns:p14="http://schemas.microsoft.com/office/powerpoint/2010/main" val="17822514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a:extLst>
              <a:ext uri="{FF2B5EF4-FFF2-40B4-BE49-F238E27FC236}">
                <a16:creationId xmlns:a16="http://schemas.microsoft.com/office/drawing/2014/main" id="{0AF8B6E8-AC27-4186-B701-5E582D9F4352}"/>
              </a:ext>
            </a:extLst>
          </p:cNvPr>
          <p:cNvSpPr/>
          <p:nvPr/>
        </p:nvSpPr>
        <p:spPr bwMode="auto">
          <a:xfrm>
            <a:off x="551384" y="2214495"/>
            <a:ext cx="8424935" cy="4086440"/>
          </a:xfrm>
          <a:prstGeom prst="rect">
            <a:avLst/>
          </a:prstGeom>
          <a:solidFill>
            <a:srgbClr val="F7F6F2"/>
          </a:solidFill>
          <a:ln w="12700" cap="flat" cmpd="sng" algn="ctr">
            <a:solidFill>
              <a:schemeClr val="tx2">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12" name="Immagine 11">
            <a:extLst>
              <a:ext uri="{FF2B5EF4-FFF2-40B4-BE49-F238E27FC236}">
                <a16:creationId xmlns:a16="http://schemas.microsoft.com/office/drawing/2014/main" id="{27AB85A3-D87F-410A-9CB3-AF499F09E7DC}"/>
              </a:ext>
            </a:extLst>
          </p:cNvPr>
          <p:cNvPicPr>
            <a:picLocks noChangeAspect="1"/>
          </p:cNvPicPr>
          <p:nvPr/>
        </p:nvPicPr>
        <p:blipFill>
          <a:blip r:embed="rId3"/>
          <a:stretch>
            <a:fillRect/>
          </a:stretch>
        </p:blipFill>
        <p:spPr>
          <a:xfrm>
            <a:off x="407368" y="2415435"/>
            <a:ext cx="8530246" cy="3858178"/>
          </a:xfrm>
          <a:prstGeom prst="rect">
            <a:avLst/>
          </a:prstGeom>
        </p:spPr>
      </p:pic>
      <p:sp>
        <p:nvSpPr>
          <p:cNvPr id="18" name="CasellaDiTesto 17">
            <a:extLst>
              <a:ext uri="{FF2B5EF4-FFF2-40B4-BE49-F238E27FC236}">
                <a16:creationId xmlns:a16="http://schemas.microsoft.com/office/drawing/2014/main" id="{E35ACF0B-61E7-4BBD-A8DA-F38BBF74B4DD}"/>
              </a:ext>
            </a:extLst>
          </p:cNvPr>
          <p:cNvSpPr txBox="1"/>
          <p:nvPr/>
        </p:nvSpPr>
        <p:spPr>
          <a:xfrm>
            <a:off x="407368" y="1789125"/>
            <a:ext cx="6077944" cy="569387"/>
          </a:xfrm>
          <a:prstGeom prst="rect">
            <a:avLst/>
          </a:prstGeom>
          <a:solidFill>
            <a:schemeClr val="bg1">
              <a:lumMod val="85000"/>
            </a:schemeClr>
          </a:solidFill>
          <a:ln>
            <a:solidFill>
              <a:schemeClr val="tx2">
                <a:lumMod val="65000"/>
                <a:lumOff val="35000"/>
              </a:schemeClr>
            </a:solidFill>
          </a:ln>
        </p:spPr>
        <p:txBody>
          <a:bodyPr wrap="square" rtlCol="0">
            <a:spAutoFit/>
          </a:bodyPr>
          <a:lstStyle/>
          <a:p>
            <a:r>
              <a:rPr lang="it-IT" sz="1800" b="1">
                <a:latin typeface="Century Gothic" panose="020B0502020202020204" pitchFamily="34" charset="0"/>
              </a:rPr>
              <a:t>Andamento dei contagi da COVID-19 in VDA</a:t>
            </a:r>
            <a:br>
              <a:rPr lang="it-IT" sz="1800" b="1">
                <a:latin typeface="Century Gothic" panose="020B0502020202020204" pitchFamily="34" charset="0"/>
              </a:rPr>
            </a:br>
            <a:r>
              <a:rPr lang="it-IT" sz="1300" b="0" i="1">
                <a:latin typeface="Century Gothic" panose="020B0502020202020204" pitchFamily="34" charset="0"/>
              </a:rPr>
              <a:t>(Curva dei casi registrati in Italia - Aggiornamento al 24 Marzo 2021)</a:t>
            </a:r>
          </a:p>
        </p:txBody>
      </p:sp>
      <p:sp>
        <p:nvSpPr>
          <p:cNvPr id="27" name="CasellaDiTesto 26">
            <a:extLst>
              <a:ext uri="{FF2B5EF4-FFF2-40B4-BE49-F238E27FC236}">
                <a16:creationId xmlns:a16="http://schemas.microsoft.com/office/drawing/2014/main" id="{1FA0FAB1-51AF-4618-A7B9-025A4535F6B8}"/>
              </a:ext>
            </a:extLst>
          </p:cNvPr>
          <p:cNvSpPr txBox="1"/>
          <p:nvPr/>
        </p:nvSpPr>
        <p:spPr>
          <a:xfrm>
            <a:off x="9299229" y="2636912"/>
            <a:ext cx="2197371" cy="3297185"/>
          </a:xfrm>
          <a:prstGeom prst="rect">
            <a:avLst/>
          </a:prstGeom>
          <a:noFill/>
        </p:spPr>
        <p:txBody>
          <a:bodyPr wrap="square" rtlCol="0">
            <a:spAutoFit/>
          </a:bodyPr>
          <a:lstStyle/>
          <a:p>
            <a:pPr>
              <a:lnSpc>
                <a:spcPct val="110000"/>
              </a:lnSpc>
              <a:spcBef>
                <a:spcPts val="600"/>
              </a:spcBef>
            </a:pPr>
            <a:r>
              <a:rPr lang="it-IT" sz="2800" b="1" u="sng">
                <a:latin typeface="Century Gothic" panose="020B0502020202020204" pitchFamily="34" charset="0"/>
              </a:rPr>
              <a:t>Casi in VDA</a:t>
            </a:r>
            <a:r>
              <a:rPr lang="it-IT" sz="2800" b="1">
                <a:latin typeface="Century Gothic" panose="020B0502020202020204" pitchFamily="34" charset="0"/>
              </a:rPr>
              <a:t>:         </a:t>
            </a:r>
            <a:r>
              <a:rPr lang="it-IT" sz="2800">
                <a:solidFill>
                  <a:srgbClr val="C00000"/>
                </a:solidFill>
                <a:latin typeface="Century Gothic" panose="020B0502020202020204" pitchFamily="34" charset="0"/>
              </a:rPr>
              <a:t>8,6</a:t>
            </a:r>
            <a:r>
              <a:rPr lang="it-IT" sz="2800" b="1">
                <a:solidFill>
                  <a:srgbClr val="C00000"/>
                </a:solidFill>
                <a:latin typeface="Century Gothic" panose="020B0502020202020204" pitchFamily="34" charset="0"/>
              </a:rPr>
              <a:t> mila</a:t>
            </a:r>
          </a:p>
          <a:p>
            <a:pPr>
              <a:lnSpc>
                <a:spcPct val="110000"/>
              </a:lnSpc>
              <a:spcBef>
                <a:spcPts val="600"/>
              </a:spcBef>
            </a:pPr>
            <a:endParaRPr lang="it-IT" sz="1000" u="sng">
              <a:latin typeface="Century Gothic" panose="020B0502020202020204" pitchFamily="34" charset="0"/>
            </a:endParaRPr>
          </a:p>
          <a:p>
            <a:pPr>
              <a:lnSpc>
                <a:spcPct val="110000"/>
              </a:lnSpc>
              <a:spcBef>
                <a:spcPts val="600"/>
              </a:spcBef>
            </a:pPr>
            <a:r>
              <a:rPr lang="it-IT" sz="2800" u="sng">
                <a:latin typeface="Century Gothic" panose="020B0502020202020204" pitchFamily="34" charset="0"/>
              </a:rPr>
              <a:t>Decessi in VDA</a:t>
            </a:r>
            <a:r>
              <a:rPr lang="it-IT" sz="2800">
                <a:latin typeface="Century Gothic" panose="020B0502020202020204" pitchFamily="34" charset="0"/>
              </a:rPr>
              <a:t>: </a:t>
            </a:r>
          </a:p>
          <a:p>
            <a:pPr>
              <a:lnSpc>
                <a:spcPct val="110000"/>
              </a:lnSpc>
              <a:spcBef>
                <a:spcPts val="600"/>
              </a:spcBef>
            </a:pPr>
            <a:r>
              <a:rPr lang="it-IT" sz="2800">
                <a:solidFill>
                  <a:srgbClr val="C00000"/>
                </a:solidFill>
                <a:latin typeface="Century Gothic" panose="020B0502020202020204" pitchFamily="34" charset="0"/>
              </a:rPr>
              <a:t>419</a:t>
            </a:r>
            <a:endParaRPr lang="it-IT" sz="1800" b="0">
              <a:solidFill>
                <a:srgbClr val="C00000"/>
              </a:solidFill>
              <a:latin typeface="Century Gothic" panose="020B0502020202020204" pitchFamily="34" charset="0"/>
            </a:endParaRPr>
          </a:p>
        </p:txBody>
      </p:sp>
      <p:sp>
        <p:nvSpPr>
          <p:cNvPr id="25" name="CasellaDiTesto 24">
            <a:extLst>
              <a:ext uri="{FF2B5EF4-FFF2-40B4-BE49-F238E27FC236}">
                <a16:creationId xmlns:a16="http://schemas.microsoft.com/office/drawing/2014/main" id="{B6571713-FD54-4F0E-9242-44B220C3FEE1}"/>
              </a:ext>
            </a:extLst>
          </p:cNvPr>
          <p:cNvSpPr txBox="1"/>
          <p:nvPr/>
        </p:nvSpPr>
        <p:spPr>
          <a:xfrm>
            <a:off x="3942580" y="2619406"/>
            <a:ext cx="2075672" cy="676595"/>
          </a:xfrm>
          <a:prstGeom prst="rect">
            <a:avLst/>
          </a:prstGeom>
          <a:solidFill>
            <a:srgbClr val="C00000"/>
          </a:solidFill>
          <a:ln>
            <a:noFill/>
          </a:ln>
        </p:spPr>
        <p:txBody>
          <a:bodyPr wrap="square" rtlCol="0">
            <a:spAutoFit/>
          </a:bodyPr>
          <a:lstStyle/>
          <a:p>
            <a:pPr>
              <a:lnSpc>
                <a:spcPct val="110000"/>
              </a:lnSpc>
              <a:spcBef>
                <a:spcPts val="600"/>
              </a:spcBef>
            </a:pPr>
            <a:r>
              <a:rPr lang="it-IT" sz="1800" b="1">
                <a:solidFill>
                  <a:schemeClr val="bg1"/>
                </a:solidFill>
                <a:latin typeface="Century Gothic" panose="020B0502020202020204" pitchFamily="34" charset="0"/>
              </a:rPr>
              <a:t>Seconda ondata di contagi</a:t>
            </a:r>
            <a:endParaRPr lang="it-IT" sz="1200" b="0">
              <a:solidFill>
                <a:schemeClr val="bg1"/>
              </a:solidFill>
              <a:latin typeface="Century Gothic" panose="020B0502020202020204" pitchFamily="34" charset="0"/>
            </a:endParaRPr>
          </a:p>
        </p:txBody>
      </p:sp>
      <p:sp>
        <p:nvSpPr>
          <p:cNvPr id="2" name="Titolo 1">
            <a:extLst>
              <a:ext uri="{FF2B5EF4-FFF2-40B4-BE49-F238E27FC236}">
                <a16:creationId xmlns:a16="http://schemas.microsoft.com/office/drawing/2014/main" id="{FFFAB96E-4735-45D5-9A20-4E842BD0D8D6}"/>
              </a:ext>
            </a:extLst>
          </p:cNvPr>
          <p:cNvSpPr txBox="1">
            <a:spLocks/>
          </p:cNvSpPr>
          <p:nvPr/>
        </p:nvSpPr>
        <p:spPr>
          <a:xfrm>
            <a:off x="335360" y="248643"/>
            <a:ext cx="11856640" cy="747994"/>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Diffusione del </a:t>
            </a:r>
            <a:r>
              <a:rPr lang="it-IT" sz="2200" dirty="0">
                <a:solidFill>
                  <a:srgbClr val="203864"/>
                </a:solidFill>
                <a:latin typeface="Century Gothic" panose="020B0502020202020204" pitchFamily="34" charset="0"/>
                <a:cs typeface="Arial"/>
              </a:rPr>
              <a:t>COVID-19</a:t>
            </a:r>
            <a:r>
              <a:rPr lang="it-IT" sz="2200" dirty="0">
                <a:solidFill>
                  <a:srgbClr val="203864"/>
                </a:solidFill>
                <a:latin typeface="Century Gothic" panose="020B0502020202020204" pitchFamily="34" charset="0"/>
                <a:ea typeface="+mj-ea"/>
                <a:cs typeface="Arial"/>
              </a:rPr>
              <a:t> in VDA | </a:t>
            </a:r>
            <a:r>
              <a:rPr lang="it-IT" sz="2200" dirty="0">
                <a:latin typeface="Century Gothic" panose="020B0502020202020204" pitchFamily="34" charset="0"/>
                <a:cs typeface="Arial"/>
              </a:rPr>
              <a:t>In VDA sono stati registrati quasi 9 mila casi di contagi nell’arco di un anno. Oltre 400 i decessi fin qui accertati.</a:t>
            </a:r>
            <a:endParaRPr lang="it-IT" sz="2200" dirty="0">
              <a:latin typeface="Century Gothic" panose="020B0502020202020204" pitchFamily="34" charset="0"/>
              <a:ea typeface="+mj-ea"/>
              <a:cs typeface="Arial"/>
            </a:endParaRPr>
          </a:p>
        </p:txBody>
      </p:sp>
      <p:sp>
        <p:nvSpPr>
          <p:cNvPr id="4" name="Rettangolo 93">
            <a:extLst>
              <a:ext uri="{FF2B5EF4-FFF2-40B4-BE49-F238E27FC236}">
                <a16:creationId xmlns:a16="http://schemas.microsoft.com/office/drawing/2014/main" id="{07D11A5E-7BF0-401D-B0EC-3E19A80F0D97}"/>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a:t>
            </a:r>
            <a:r>
              <a:rPr lang="it-IT" sz="1000" b="0" err="1">
                <a:latin typeface="Century Gothic" panose="020B0502020202020204" pitchFamily="34" charset="0"/>
              </a:rPr>
              <a:t>Research</a:t>
            </a:r>
            <a:r>
              <a:rPr lang="it-IT" sz="1000" b="0">
                <a:latin typeface="Century Gothic" panose="020B0502020202020204" pitchFamily="34" charset="0"/>
              </a:rPr>
              <a:t> su dati GEDI Visual.</a:t>
            </a:r>
            <a:endParaRPr lang="it-IT" sz="1000" b="0" i="1">
              <a:latin typeface="Century Gothic" panose="020B0502020202020204" pitchFamily="34" charset="0"/>
            </a:endParaRPr>
          </a:p>
        </p:txBody>
      </p:sp>
      <p:cxnSp>
        <p:nvCxnSpPr>
          <p:cNvPr id="23" name="Connettore 2 22">
            <a:extLst>
              <a:ext uri="{FF2B5EF4-FFF2-40B4-BE49-F238E27FC236}">
                <a16:creationId xmlns:a16="http://schemas.microsoft.com/office/drawing/2014/main" id="{7AA10B0D-AECA-4A74-98C0-21B9BA51543B}"/>
              </a:ext>
            </a:extLst>
          </p:cNvPr>
          <p:cNvCxnSpPr>
            <a:cxnSpLocks/>
          </p:cNvCxnSpPr>
          <p:nvPr/>
        </p:nvCxnSpPr>
        <p:spPr bwMode="auto">
          <a:xfrm>
            <a:off x="7261865" y="5412008"/>
            <a:ext cx="769305" cy="95263"/>
          </a:xfrm>
          <a:prstGeom prst="straightConnector1">
            <a:avLst/>
          </a:prstGeom>
          <a:noFill/>
          <a:ln w="44450" cap="flat" cmpd="sng" algn="ctr">
            <a:solidFill>
              <a:schemeClr val="tx1"/>
            </a:solidFill>
            <a:prstDash val="solid"/>
            <a:round/>
            <a:headEnd type="none" w="med" len="med"/>
            <a:tailEnd type="triangle" w="lg" len="med"/>
          </a:ln>
          <a:effectLst/>
        </p:spPr>
      </p:cxnSp>
      <p:cxnSp>
        <p:nvCxnSpPr>
          <p:cNvPr id="21" name="Connettore diritto 20">
            <a:extLst>
              <a:ext uri="{FF2B5EF4-FFF2-40B4-BE49-F238E27FC236}">
                <a16:creationId xmlns:a16="http://schemas.microsoft.com/office/drawing/2014/main" id="{A4153899-0FF4-4DDF-ADE8-72564B784925}"/>
              </a:ext>
            </a:extLst>
          </p:cNvPr>
          <p:cNvCxnSpPr>
            <a:cxnSpLocks/>
          </p:cNvCxnSpPr>
          <p:nvPr/>
        </p:nvCxnSpPr>
        <p:spPr bwMode="auto">
          <a:xfrm flipH="1">
            <a:off x="1252064" y="2653221"/>
            <a:ext cx="1188" cy="3312000"/>
          </a:xfrm>
          <a:prstGeom prst="line">
            <a:avLst/>
          </a:prstGeom>
          <a:noFill/>
          <a:ln w="12700" cap="flat" cmpd="sng" algn="ctr">
            <a:solidFill>
              <a:schemeClr val="bg1">
                <a:lumMod val="50000"/>
              </a:schemeClr>
            </a:solidFill>
            <a:prstDash val="sysDash"/>
            <a:round/>
            <a:headEnd type="none" w="med" len="med"/>
            <a:tailEnd type="none" w="med" len="med"/>
          </a:ln>
          <a:effectLst/>
        </p:spPr>
      </p:cxnSp>
      <p:cxnSp>
        <p:nvCxnSpPr>
          <p:cNvPr id="37" name="Connettore diritto 36">
            <a:extLst>
              <a:ext uri="{FF2B5EF4-FFF2-40B4-BE49-F238E27FC236}">
                <a16:creationId xmlns:a16="http://schemas.microsoft.com/office/drawing/2014/main" id="{5693F9CC-081B-48FE-B2F9-66F546884AF1}"/>
              </a:ext>
            </a:extLst>
          </p:cNvPr>
          <p:cNvCxnSpPr>
            <a:cxnSpLocks/>
          </p:cNvCxnSpPr>
          <p:nvPr/>
        </p:nvCxnSpPr>
        <p:spPr bwMode="auto">
          <a:xfrm>
            <a:off x="1721793" y="2653221"/>
            <a:ext cx="105" cy="3312000"/>
          </a:xfrm>
          <a:prstGeom prst="line">
            <a:avLst/>
          </a:prstGeom>
          <a:noFill/>
          <a:ln w="12700" cap="flat" cmpd="sng" algn="ctr">
            <a:solidFill>
              <a:schemeClr val="bg1">
                <a:lumMod val="50000"/>
              </a:schemeClr>
            </a:solidFill>
            <a:prstDash val="sysDash"/>
            <a:round/>
            <a:headEnd type="none" w="med" len="med"/>
            <a:tailEnd type="none" w="med" len="med"/>
          </a:ln>
          <a:effectLst/>
        </p:spPr>
      </p:cxnSp>
      <p:cxnSp>
        <p:nvCxnSpPr>
          <p:cNvPr id="38" name="Connettore diritto 37">
            <a:extLst>
              <a:ext uri="{FF2B5EF4-FFF2-40B4-BE49-F238E27FC236}">
                <a16:creationId xmlns:a16="http://schemas.microsoft.com/office/drawing/2014/main" id="{AD6DE846-261A-4719-8D7A-52685A458D5B}"/>
              </a:ext>
            </a:extLst>
          </p:cNvPr>
          <p:cNvCxnSpPr>
            <a:cxnSpLocks/>
          </p:cNvCxnSpPr>
          <p:nvPr/>
        </p:nvCxnSpPr>
        <p:spPr bwMode="auto">
          <a:xfrm flipH="1">
            <a:off x="3224986" y="2653221"/>
            <a:ext cx="24396" cy="3312000"/>
          </a:xfrm>
          <a:prstGeom prst="line">
            <a:avLst/>
          </a:prstGeom>
          <a:noFill/>
          <a:ln w="12700" cap="flat" cmpd="sng" algn="ctr">
            <a:solidFill>
              <a:schemeClr val="bg1">
                <a:lumMod val="50000"/>
              </a:schemeClr>
            </a:solidFill>
            <a:prstDash val="sysDash"/>
            <a:round/>
            <a:headEnd type="none" w="med" len="med"/>
            <a:tailEnd type="none" w="med" len="med"/>
          </a:ln>
          <a:effectLst/>
        </p:spPr>
      </p:cxnSp>
      <p:cxnSp>
        <p:nvCxnSpPr>
          <p:cNvPr id="39" name="Connettore diritto 38">
            <a:extLst>
              <a:ext uri="{FF2B5EF4-FFF2-40B4-BE49-F238E27FC236}">
                <a16:creationId xmlns:a16="http://schemas.microsoft.com/office/drawing/2014/main" id="{E217F186-1537-4240-853E-4D2F4AA31B5B}"/>
              </a:ext>
            </a:extLst>
          </p:cNvPr>
          <p:cNvCxnSpPr>
            <a:cxnSpLocks/>
          </p:cNvCxnSpPr>
          <p:nvPr/>
        </p:nvCxnSpPr>
        <p:spPr bwMode="auto">
          <a:xfrm flipH="1">
            <a:off x="2295061" y="2653221"/>
            <a:ext cx="16242" cy="3312000"/>
          </a:xfrm>
          <a:prstGeom prst="line">
            <a:avLst/>
          </a:prstGeom>
          <a:noFill/>
          <a:ln w="12700" cap="flat" cmpd="sng" algn="ctr">
            <a:solidFill>
              <a:schemeClr val="bg1">
                <a:lumMod val="50000"/>
              </a:schemeClr>
            </a:solidFill>
            <a:prstDash val="sysDash"/>
            <a:round/>
            <a:headEnd type="none" w="med" len="med"/>
            <a:tailEnd type="none" w="med" len="med"/>
          </a:ln>
          <a:effectLst/>
        </p:spPr>
      </p:cxnSp>
      <p:cxnSp>
        <p:nvCxnSpPr>
          <p:cNvPr id="40" name="Connettore diritto 39">
            <a:extLst>
              <a:ext uri="{FF2B5EF4-FFF2-40B4-BE49-F238E27FC236}">
                <a16:creationId xmlns:a16="http://schemas.microsoft.com/office/drawing/2014/main" id="{148CF638-CB2C-4693-BA3D-846E012BAB02}"/>
              </a:ext>
            </a:extLst>
          </p:cNvPr>
          <p:cNvCxnSpPr>
            <a:cxnSpLocks/>
          </p:cNvCxnSpPr>
          <p:nvPr/>
        </p:nvCxnSpPr>
        <p:spPr bwMode="auto">
          <a:xfrm>
            <a:off x="6528048" y="2642550"/>
            <a:ext cx="0" cy="3312000"/>
          </a:xfrm>
          <a:prstGeom prst="line">
            <a:avLst/>
          </a:prstGeom>
          <a:noFill/>
          <a:ln w="12700" cap="flat" cmpd="sng" algn="ctr">
            <a:solidFill>
              <a:schemeClr val="bg1">
                <a:lumMod val="50000"/>
              </a:schemeClr>
            </a:solidFill>
            <a:prstDash val="sysDash"/>
            <a:round/>
            <a:headEnd type="none" w="med" len="med"/>
            <a:tailEnd type="none" w="med" len="med"/>
          </a:ln>
          <a:effectLst/>
        </p:spPr>
      </p:cxnSp>
      <p:sp>
        <p:nvSpPr>
          <p:cNvPr id="41" name="CasellaDiTesto 40">
            <a:extLst>
              <a:ext uri="{FF2B5EF4-FFF2-40B4-BE49-F238E27FC236}">
                <a16:creationId xmlns:a16="http://schemas.microsoft.com/office/drawing/2014/main" id="{EE479C56-D779-43F7-9689-7B1EE4228E15}"/>
              </a:ext>
            </a:extLst>
          </p:cNvPr>
          <p:cNvSpPr txBox="1"/>
          <p:nvPr/>
        </p:nvSpPr>
        <p:spPr>
          <a:xfrm>
            <a:off x="2272539" y="2830070"/>
            <a:ext cx="745503" cy="215444"/>
          </a:xfrm>
          <a:prstGeom prst="rect">
            <a:avLst/>
          </a:prstGeom>
          <a:noFill/>
        </p:spPr>
        <p:txBody>
          <a:bodyPr wrap="square" rtlCol="0">
            <a:spAutoFit/>
          </a:bodyPr>
          <a:lstStyle/>
          <a:p>
            <a:endParaRPr lang="it-IT"/>
          </a:p>
        </p:txBody>
      </p:sp>
      <p:sp>
        <p:nvSpPr>
          <p:cNvPr id="53" name="CasellaDiTesto 52">
            <a:extLst>
              <a:ext uri="{FF2B5EF4-FFF2-40B4-BE49-F238E27FC236}">
                <a16:creationId xmlns:a16="http://schemas.microsoft.com/office/drawing/2014/main" id="{0F05278A-7567-4F83-AE6C-7A53A77570B0}"/>
              </a:ext>
            </a:extLst>
          </p:cNvPr>
          <p:cNvSpPr txBox="1"/>
          <p:nvPr/>
        </p:nvSpPr>
        <p:spPr>
          <a:xfrm rot="16200000">
            <a:off x="5025194" y="3119518"/>
            <a:ext cx="2769802" cy="215444"/>
          </a:xfrm>
          <a:prstGeom prst="rect">
            <a:avLst/>
          </a:prstGeom>
          <a:noFill/>
        </p:spPr>
        <p:txBody>
          <a:bodyPr wrap="square" rtlCol="0">
            <a:spAutoFit/>
          </a:bodyPr>
          <a:lstStyle/>
          <a:p>
            <a:r>
              <a:rPr lang="it-IT">
                <a:solidFill>
                  <a:schemeClr val="bg1">
                    <a:lumMod val="50000"/>
                  </a:schemeClr>
                </a:solidFill>
                <a:latin typeface="Century Gothic" panose="020B0502020202020204" pitchFamily="34" charset="0"/>
              </a:rPr>
              <a:t>DECRETO COLORI REGIONI</a:t>
            </a:r>
          </a:p>
        </p:txBody>
      </p:sp>
      <p:sp>
        <p:nvSpPr>
          <p:cNvPr id="54" name="CasellaDiTesto 53">
            <a:extLst>
              <a:ext uri="{FF2B5EF4-FFF2-40B4-BE49-F238E27FC236}">
                <a16:creationId xmlns:a16="http://schemas.microsoft.com/office/drawing/2014/main" id="{8DE92C71-5922-412E-8B54-223C86381F5A}"/>
              </a:ext>
            </a:extLst>
          </p:cNvPr>
          <p:cNvSpPr txBox="1"/>
          <p:nvPr/>
        </p:nvSpPr>
        <p:spPr>
          <a:xfrm rot="16200000">
            <a:off x="1722478" y="3994699"/>
            <a:ext cx="2769802" cy="215444"/>
          </a:xfrm>
          <a:prstGeom prst="rect">
            <a:avLst/>
          </a:prstGeom>
          <a:noFill/>
        </p:spPr>
        <p:txBody>
          <a:bodyPr wrap="square" rtlCol="0">
            <a:spAutoFit/>
          </a:bodyPr>
          <a:lstStyle/>
          <a:p>
            <a:r>
              <a:rPr lang="it-IT">
                <a:solidFill>
                  <a:schemeClr val="bg1">
                    <a:lumMod val="50000"/>
                  </a:schemeClr>
                </a:solidFill>
                <a:latin typeface="Century Gothic" panose="020B0502020202020204" pitchFamily="34" charset="0"/>
              </a:rPr>
              <a:t>MOBILITA FRA REGIONI</a:t>
            </a:r>
          </a:p>
        </p:txBody>
      </p:sp>
      <p:sp>
        <p:nvSpPr>
          <p:cNvPr id="56" name="CasellaDiTesto 55">
            <a:extLst>
              <a:ext uri="{FF2B5EF4-FFF2-40B4-BE49-F238E27FC236}">
                <a16:creationId xmlns:a16="http://schemas.microsoft.com/office/drawing/2014/main" id="{A8DF8582-CD04-4FEB-B917-CA50A27FAEAD}"/>
              </a:ext>
            </a:extLst>
          </p:cNvPr>
          <p:cNvSpPr txBox="1"/>
          <p:nvPr/>
        </p:nvSpPr>
        <p:spPr>
          <a:xfrm rot="16200000">
            <a:off x="97402" y="3578147"/>
            <a:ext cx="2769802" cy="215444"/>
          </a:xfrm>
          <a:prstGeom prst="rect">
            <a:avLst/>
          </a:prstGeom>
          <a:noFill/>
        </p:spPr>
        <p:txBody>
          <a:bodyPr wrap="square" rtlCol="0">
            <a:spAutoFit/>
          </a:bodyPr>
          <a:lstStyle/>
          <a:p>
            <a:r>
              <a:rPr lang="it-IT">
                <a:solidFill>
                  <a:schemeClr val="bg1">
                    <a:lumMod val="50000"/>
                  </a:schemeClr>
                </a:solidFill>
                <a:latin typeface="Century Gothic" panose="020B0502020202020204" pitchFamily="34" charset="0"/>
              </a:rPr>
              <a:t>DECRETO «CHIUDI ITALIA»</a:t>
            </a:r>
          </a:p>
        </p:txBody>
      </p:sp>
      <p:sp>
        <p:nvSpPr>
          <p:cNvPr id="57" name="CasellaDiTesto 56">
            <a:extLst>
              <a:ext uri="{FF2B5EF4-FFF2-40B4-BE49-F238E27FC236}">
                <a16:creationId xmlns:a16="http://schemas.microsoft.com/office/drawing/2014/main" id="{E46B65CD-E15C-4CE7-968A-BF8854881DB1}"/>
              </a:ext>
            </a:extLst>
          </p:cNvPr>
          <p:cNvSpPr txBox="1"/>
          <p:nvPr/>
        </p:nvSpPr>
        <p:spPr>
          <a:xfrm rot="16200000">
            <a:off x="-246858" y="3759264"/>
            <a:ext cx="2769802" cy="215444"/>
          </a:xfrm>
          <a:prstGeom prst="rect">
            <a:avLst/>
          </a:prstGeom>
          <a:noFill/>
        </p:spPr>
        <p:txBody>
          <a:bodyPr wrap="square" rtlCol="0">
            <a:spAutoFit/>
          </a:bodyPr>
          <a:lstStyle/>
          <a:p>
            <a:r>
              <a:rPr lang="it-IT">
                <a:solidFill>
                  <a:schemeClr val="bg1">
                    <a:lumMod val="50000"/>
                  </a:schemeClr>
                </a:solidFill>
                <a:latin typeface="Century Gothic" panose="020B0502020202020204" pitchFamily="34" charset="0"/>
              </a:rPr>
              <a:t>DECRETO «#IORESTOACASA»</a:t>
            </a:r>
          </a:p>
        </p:txBody>
      </p:sp>
      <p:cxnSp>
        <p:nvCxnSpPr>
          <p:cNvPr id="58" name="Connettore diritto 57">
            <a:extLst>
              <a:ext uri="{FF2B5EF4-FFF2-40B4-BE49-F238E27FC236}">
                <a16:creationId xmlns:a16="http://schemas.microsoft.com/office/drawing/2014/main" id="{C447CA37-3BC0-4A5A-87CC-BA843D5F4F1F}"/>
              </a:ext>
            </a:extLst>
          </p:cNvPr>
          <p:cNvCxnSpPr>
            <a:cxnSpLocks/>
          </p:cNvCxnSpPr>
          <p:nvPr/>
        </p:nvCxnSpPr>
        <p:spPr bwMode="auto">
          <a:xfrm flipH="1">
            <a:off x="7032103" y="2657197"/>
            <a:ext cx="1" cy="3308024"/>
          </a:xfrm>
          <a:prstGeom prst="line">
            <a:avLst/>
          </a:prstGeom>
          <a:noFill/>
          <a:ln w="12700" cap="flat" cmpd="sng" algn="ctr">
            <a:solidFill>
              <a:schemeClr val="bg1">
                <a:lumMod val="50000"/>
              </a:schemeClr>
            </a:solidFill>
            <a:prstDash val="sysDash"/>
            <a:round/>
            <a:headEnd type="none" w="med" len="med"/>
            <a:tailEnd type="none" w="med" len="med"/>
          </a:ln>
          <a:effectLst/>
        </p:spPr>
      </p:cxnSp>
      <p:sp>
        <p:nvSpPr>
          <p:cNvPr id="59" name="CasellaDiTesto 58">
            <a:extLst>
              <a:ext uri="{FF2B5EF4-FFF2-40B4-BE49-F238E27FC236}">
                <a16:creationId xmlns:a16="http://schemas.microsoft.com/office/drawing/2014/main" id="{0A10F701-F189-468C-93A0-342EF9CC0133}"/>
              </a:ext>
            </a:extLst>
          </p:cNvPr>
          <p:cNvSpPr txBox="1"/>
          <p:nvPr/>
        </p:nvSpPr>
        <p:spPr>
          <a:xfrm rot="16200000">
            <a:off x="5537858" y="2184231"/>
            <a:ext cx="2769802" cy="215444"/>
          </a:xfrm>
          <a:prstGeom prst="rect">
            <a:avLst/>
          </a:prstGeom>
          <a:noFill/>
        </p:spPr>
        <p:txBody>
          <a:bodyPr wrap="square" rtlCol="0">
            <a:spAutoFit/>
          </a:bodyPr>
          <a:lstStyle/>
          <a:p>
            <a:r>
              <a:rPr lang="it-IT">
                <a:solidFill>
                  <a:schemeClr val="bg1">
                    <a:lumMod val="50000"/>
                  </a:schemeClr>
                </a:solidFill>
                <a:latin typeface="Century Gothic" panose="020B0502020202020204" pitchFamily="34" charset="0"/>
              </a:rPr>
              <a:t>DECRETO NATALE</a:t>
            </a:r>
          </a:p>
        </p:txBody>
      </p:sp>
      <p:cxnSp>
        <p:nvCxnSpPr>
          <p:cNvPr id="28" name="Connettore 2 27">
            <a:extLst>
              <a:ext uri="{FF2B5EF4-FFF2-40B4-BE49-F238E27FC236}">
                <a16:creationId xmlns:a16="http://schemas.microsoft.com/office/drawing/2014/main" id="{688DA019-2805-4E6E-AD74-FB9BD8C06886}"/>
              </a:ext>
            </a:extLst>
          </p:cNvPr>
          <p:cNvCxnSpPr>
            <a:cxnSpLocks/>
          </p:cNvCxnSpPr>
          <p:nvPr/>
        </p:nvCxnSpPr>
        <p:spPr bwMode="auto">
          <a:xfrm flipV="1">
            <a:off x="5191066" y="3521292"/>
            <a:ext cx="472887" cy="1966030"/>
          </a:xfrm>
          <a:prstGeom prst="straightConnector1">
            <a:avLst/>
          </a:prstGeom>
          <a:noFill/>
          <a:ln w="44450" cap="flat" cmpd="sng" algn="ctr">
            <a:solidFill>
              <a:schemeClr val="tx1"/>
            </a:solidFill>
            <a:prstDash val="solid"/>
            <a:round/>
            <a:headEnd type="none" w="med" len="med"/>
            <a:tailEnd type="triangle" w="lg" len="med"/>
          </a:ln>
          <a:effectLst/>
        </p:spPr>
      </p:cxnSp>
      <p:cxnSp>
        <p:nvCxnSpPr>
          <p:cNvPr id="20" name="Connettore 2 19">
            <a:extLst>
              <a:ext uri="{FF2B5EF4-FFF2-40B4-BE49-F238E27FC236}">
                <a16:creationId xmlns:a16="http://schemas.microsoft.com/office/drawing/2014/main" id="{FCC277EA-465E-4AD1-A254-D2EE6B268B51}"/>
              </a:ext>
            </a:extLst>
          </p:cNvPr>
          <p:cNvCxnSpPr>
            <a:cxnSpLocks/>
          </p:cNvCxnSpPr>
          <p:nvPr/>
        </p:nvCxnSpPr>
        <p:spPr bwMode="auto">
          <a:xfrm>
            <a:off x="2175250" y="5353810"/>
            <a:ext cx="1255419" cy="409714"/>
          </a:xfrm>
          <a:prstGeom prst="straightConnector1">
            <a:avLst/>
          </a:prstGeom>
          <a:noFill/>
          <a:ln w="44450" cap="flat" cmpd="sng" algn="ctr">
            <a:solidFill>
              <a:schemeClr val="tx1"/>
            </a:solidFill>
            <a:prstDash val="solid"/>
            <a:round/>
            <a:headEnd type="none" w="med" len="med"/>
            <a:tailEnd type="triangle" w="lg" len="med"/>
          </a:ln>
          <a:effectLst/>
        </p:spPr>
      </p:cxnSp>
      <p:cxnSp>
        <p:nvCxnSpPr>
          <p:cNvPr id="6" name="Connettore 2 5">
            <a:extLst>
              <a:ext uri="{FF2B5EF4-FFF2-40B4-BE49-F238E27FC236}">
                <a16:creationId xmlns:a16="http://schemas.microsoft.com/office/drawing/2014/main" id="{79A09F42-CF98-48E2-BEBF-1205D0061C51}"/>
              </a:ext>
            </a:extLst>
          </p:cNvPr>
          <p:cNvCxnSpPr>
            <a:cxnSpLocks/>
          </p:cNvCxnSpPr>
          <p:nvPr/>
        </p:nvCxnSpPr>
        <p:spPr bwMode="auto">
          <a:xfrm flipV="1">
            <a:off x="907413" y="5251887"/>
            <a:ext cx="344651" cy="497953"/>
          </a:xfrm>
          <a:prstGeom prst="straightConnector1">
            <a:avLst/>
          </a:prstGeom>
          <a:noFill/>
          <a:ln w="44450" cap="flat" cmpd="sng" algn="ctr">
            <a:solidFill>
              <a:schemeClr val="tx1"/>
            </a:solidFill>
            <a:prstDash val="solid"/>
            <a:round/>
            <a:headEnd type="none" w="med" len="med"/>
            <a:tailEnd type="triangle" w="lg" len="med"/>
          </a:ln>
          <a:effectLst/>
        </p:spPr>
      </p:cxnSp>
      <p:cxnSp>
        <p:nvCxnSpPr>
          <p:cNvPr id="22" name="Connettore 2 21">
            <a:extLst>
              <a:ext uri="{FF2B5EF4-FFF2-40B4-BE49-F238E27FC236}">
                <a16:creationId xmlns:a16="http://schemas.microsoft.com/office/drawing/2014/main" id="{F0C9F69B-B1ED-4CCA-B66E-DCD057B7DF0A}"/>
              </a:ext>
            </a:extLst>
          </p:cNvPr>
          <p:cNvCxnSpPr>
            <a:cxnSpLocks/>
          </p:cNvCxnSpPr>
          <p:nvPr/>
        </p:nvCxnSpPr>
        <p:spPr bwMode="auto">
          <a:xfrm flipV="1">
            <a:off x="3648497" y="5668937"/>
            <a:ext cx="1449086" cy="57483"/>
          </a:xfrm>
          <a:prstGeom prst="straightConnector1">
            <a:avLst/>
          </a:prstGeom>
          <a:noFill/>
          <a:ln w="44450" cap="flat" cmpd="sng" algn="ctr">
            <a:solidFill>
              <a:schemeClr val="tx1"/>
            </a:solidFill>
            <a:prstDash val="solid"/>
            <a:round/>
            <a:headEnd type="none" w="med" len="med"/>
            <a:tailEnd type="triangle" w="lg" len="med"/>
          </a:ln>
          <a:effectLst/>
        </p:spPr>
      </p:cxnSp>
      <p:cxnSp>
        <p:nvCxnSpPr>
          <p:cNvPr id="19" name="Connettore 2 18">
            <a:extLst>
              <a:ext uri="{FF2B5EF4-FFF2-40B4-BE49-F238E27FC236}">
                <a16:creationId xmlns:a16="http://schemas.microsoft.com/office/drawing/2014/main" id="{FEB683D8-3B11-4477-A2D4-85515A6D270B}"/>
              </a:ext>
            </a:extLst>
          </p:cNvPr>
          <p:cNvCxnSpPr>
            <a:cxnSpLocks/>
          </p:cNvCxnSpPr>
          <p:nvPr/>
        </p:nvCxnSpPr>
        <p:spPr bwMode="auto">
          <a:xfrm>
            <a:off x="6585624" y="3794303"/>
            <a:ext cx="298330" cy="1276467"/>
          </a:xfrm>
          <a:prstGeom prst="straightConnector1">
            <a:avLst/>
          </a:prstGeom>
          <a:noFill/>
          <a:ln w="44450" cap="flat" cmpd="sng" algn="ctr">
            <a:solidFill>
              <a:schemeClr val="tx1"/>
            </a:solidFill>
            <a:prstDash val="solid"/>
            <a:round/>
            <a:headEnd type="none" w="med" len="med"/>
            <a:tailEnd type="triangle" w="lg" len="med"/>
          </a:ln>
          <a:effectLst/>
        </p:spPr>
      </p:cxnSp>
      <p:sp>
        <p:nvSpPr>
          <p:cNvPr id="24" name="CasellaDiTesto 23">
            <a:extLst>
              <a:ext uri="{FF2B5EF4-FFF2-40B4-BE49-F238E27FC236}">
                <a16:creationId xmlns:a16="http://schemas.microsoft.com/office/drawing/2014/main" id="{FF61B6B8-97FD-47C0-A02C-1FF69C018654}"/>
              </a:ext>
            </a:extLst>
          </p:cNvPr>
          <p:cNvSpPr txBox="1"/>
          <p:nvPr/>
        </p:nvSpPr>
        <p:spPr>
          <a:xfrm>
            <a:off x="1532753" y="2941196"/>
            <a:ext cx="1808130" cy="676595"/>
          </a:xfrm>
          <a:prstGeom prst="rect">
            <a:avLst/>
          </a:prstGeom>
          <a:solidFill>
            <a:srgbClr val="C00000"/>
          </a:solidFill>
          <a:ln>
            <a:noFill/>
          </a:ln>
        </p:spPr>
        <p:txBody>
          <a:bodyPr wrap="square" rtlCol="0">
            <a:spAutoFit/>
          </a:bodyPr>
          <a:lstStyle/>
          <a:p>
            <a:pPr>
              <a:lnSpc>
                <a:spcPct val="110000"/>
              </a:lnSpc>
              <a:spcBef>
                <a:spcPts val="600"/>
              </a:spcBef>
            </a:pPr>
            <a:r>
              <a:rPr lang="it-IT" sz="1800" b="1">
                <a:solidFill>
                  <a:schemeClr val="bg1"/>
                </a:solidFill>
                <a:latin typeface="Century Gothic" panose="020B0502020202020204" pitchFamily="34" charset="0"/>
              </a:rPr>
              <a:t>Prima ondata di contagi</a:t>
            </a:r>
            <a:endParaRPr lang="it-IT" sz="1200" b="0" i="1">
              <a:solidFill>
                <a:schemeClr val="bg1"/>
              </a:solidFill>
              <a:latin typeface="Century Gothic" panose="020B0502020202020204" pitchFamily="34" charset="0"/>
            </a:endParaRPr>
          </a:p>
        </p:txBody>
      </p:sp>
      <p:sp>
        <p:nvSpPr>
          <p:cNvPr id="60" name="CasellaDiTesto 59">
            <a:extLst>
              <a:ext uri="{FF2B5EF4-FFF2-40B4-BE49-F238E27FC236}">
                <a16:creationId xmlns:a16="http://schemas.microsoft.com/office/drawing/2014/main" id="{29978831-06EA-4965-912B-C02C29FCAD3A}"/>
              </a:ext>
            </a:extLst>
          </p:cNvPr>
          <p:cNvSpPr txBox="1"/>
          <p:nvPr/>
        </p:nvSpPr>
        <p:spPr>
          <a:xfrm>
            <a:off x="551384"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FEBBRAIO</a:t>
            </a:r>
          </a:p>
        </p:txBody>
      </p:sp>
      <p:sp>
        <p:nvSpPr>
          <p:cNvPr id="61" name="CasellaDiTesto 60">
            <a:extLst>
              <a:ext uri="{FF2B5EF4-FFF2-40B4-BE49-F238E27FC236}">
                <a16:creationId xmlns:a16="http://schemas.microsoft.com/office/drawing/2014/main" id="{BF066219-EDBF-4D87-9790-671DE8CC5AC7}"/>
              </a:ext>
            </a:extLst>
          </p:cNvPr>
          <p:cNvSpPr txBox="1"/>
          <p:nvPr/>
        </p:nvSpPr>
        <p:spPr>
          <a:xfrm>
            <a:off x="1146841"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MARZO</a:t>
            </a:r>
          </a:p>
        </p:txBody>
      </p:sp>
      <p:sp>
        <p:nvSpPr>
          <p:cNvPr id="62" name="CasellaDiTesto 61">
            <a:extLst>
              <a:ext uri="{FF2B5EF4-FFF2-40B4-BE49-F238E27FC236}">
                <a16:creationId xmlns:a16="http://schemas.microsoft.com/office/drawing/2014/main" id="{C7E52B15-7EB5-45A9-B1FB-25E7ECACB30C}"/>
              </a:ext>
            </a:extLst>
          </p:cNvPr>
          <p:cNvSpPr txBox="1"/>
          <p:nvPr/>
        </p:nvSpPr>
        <p:spPr>
          <a:xfrm>
            <a:off x="1742298"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APRILE</a:t>
            </a:r>
          </a:p>
        </p:txBody>
      </p:sp>
      <p:sp>
        <p:nvSpPr>
          <p:cNvPr id="63" name="CasellaDiTesto 62">
            <a:extLst>
              <a:ext uri="{FF2B5EF4-FFF2-40B4-BE49-F238E27FC236}">
                <a16:creationId xmlns:a16="http://schemas.microsoft.com/office/drawing/2014/main" id="{8C6980B9-2F69-4D07-A38D-3AFD5EF1269E}"/>
              </a:ext>
            </a:extLst>
          </p:cNvPr>
          <p:cNvSpPr txBox="1"/>
          <p:nvPr/>
        </p:nvSpPr>
        <p:spPr>
          <a:xfrm>
            <a:off x="2337755"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MAGGIO</a:t>
            </a:r>
          </a:p>
        </p:txBody>
      </p:sp>
      <p:sp>
        <p:nvSpPr>
          <p:cNvPr id="64" name="CasellaDiTesto 63">
            <a:extLst>
              <a:ext uri="{FF2B5EF4-FFF2-40B4-BE49-F238E27FC236}">
                <a16:creationId xmlns:a16="http://schemas.microsoft.com/office/drawing/2014/main" id="{47F04E8A-9139-4113-996B-F421027166AD}"/>
              </a:ext>
            </a:extLst>
          </p:cNvPr>
          <p:cNvSpPr txBox="1"/>
          <p:nvPr/>
        </p:nvSpPr>
        <p:spPr>
          <a:xfrm>
            <a:off x="2933212"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GIUGNO</a:t>
            </a:r>
          </a:p>
        </p:txBody>
      </p:sp>
      <p:sp>
        <p:nvSpPr>
          <p:cNvPr id="65" name="CasellaDiTesto 64">
            <a:extLst>
              <a:ext uri="{FF2B5EF4-FFF2-40B4-BE49-F238E27FC236}">
                <a16:creationId xmlns:a16="http://schemas.microsoft.com/office/drawing/2014/main" id="{20A49C92-B320-41F6-BDE2-98C27549E10D}"/>
              </a:ext>
            </a:extLst>
          </p:cNvPr>
          <p:cNvSpPr txBox="1"/>
          <p:nvPr/>
        </p:nvSpPr>
        <p:spPr>
          <a:xfrm>
            <a:off x="3528669"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LUGLIO</a:t>
            </a:r>
          </a:p>
        </p:txBody>
      </p:sp>
      <p:sp>
        <p:nvSpPr>
          <p:cNvPr id="66" name="CasellaDiTesto 65">
            <a:extLst>
              <a:ext uri="{FF2B5EF4-FFF2-40B4-BE49-F238E27FC236}">
                <a16:creationId xmlns:a16="http://schemas.microsoft.com/office/drawing/2014/main" id="{5C621B5A-C676-41C3-8D88-0341BBA61D85}"/>
              </a:ext>
            </a:extLst>
          </p:cNvPr>
          <p:cNvSpPr txBox="1"/>
          <p:nvPr/>
        </p:nvSpPr>
        <p:spPr>
          <a:xfrm>
            <a:off x="4124126"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AGOSTO</a:t>
            </a:r>
          </a:p>
        </p:txBody>
      </p:sp>
      <p:sp>
        <p:nvSpPr>
          <p:cNvPr id="67" name="CasellaDiTesto 66">
            <a:extLst>
              <a:ext uri="{FF2B5EF4-FFF2-40B4-BE49-F238E27FC236}">
                <a16:creationId xmlns:a16="http://schemas.microsoft.com/office/drawing/2014/main" id="{2305F881-90C9-4D1A-B05F-3A0F4E57ADCD}"/>
              </a:ext>
            </a:extLst>
          </p:cNvPr>
          <p:cNvSpPr txBox="1"/>
          <p:nvPr/>
        </p:nvSpPr>
        <p:spPr>
          <a:xfrm>
            <a:off x="4719583"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SETTEMBRE</a:t>
            </a:r>
          </a:p>
        </p:txBody>
      </p:sp>
      <p:sp>
        <p:nvSpPr>
          <p:cNvPr id="68" name="CasellaDiTesto 67">
            <a:extLst>
              <a:ext uri="{FF2B5EF4-FFF2-40B4-BE49-F238E27FC236}">
                <a16:creationId xmlns:a16="http://schemas.microsoft.com/office/drawing/2014/main" id="{9E5E0DBC-348E-41F9-8AED-BCDCE045F320}"/>
              </a:ext>
            </a:extLst>
          </p:cNvPr>
          <p:cNvSpPr txBox="1"/>
          <p:nvPr/>
        </p:nvSpPr>
        <p:spPr>
          <a:xfrm>
            <a:off x="5315040"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OTTOBRE</a:t>
            </a:r>
          </a:p>
        </p:txBody>
      </p:sp>
      <p:sp>
        <p:nvSpPr>
          <p:cNvPr id="69" name="CasellaDiTesto 68">
            <a:extLst>
              <a:ext uri="{FF2B5EF4-FFF2-40B4-BE49-F238E27FC236}">
                <a16:creationId xmlns:a16="http://schemas.microsoft.com/office/drawing/2014/main" id="{0B2353CD-BAD2-4A29-AD11-41AEA90BAECE}"/>
              </a:ext>
            </a:extLst>
          </p:cNvPr>
          <p:cNvSpPr txBox="1"/>
          <p:nvPr/>
        </p:nvSpPr>
        <p:spPr>
          <a:xfrm>
            <a:off x="5910497"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NOVEMBRE</a:t>
            </a:r>
          </a:p>
        </p:txBody>
      </p:sp>
      <p:sp>
        <p:nvSpPr>
          <p:cNvPr id="70" name="CasellaDiTesto 69">
            <a:extLst>
              <a:ext uri="{FF2B5EF4-FFF2-40B4-BE49-F238E27FC236}">
                <a16:creationId xmlns:a16="http://schemas.microsoft.com/office/drawing/2014/main" id="{39F0D005-5E9E-4908-82D5-BA6D65C15320}"/>
              </a:ext>
            </a:extLst>
          </p:cNvPr>
          <p:cNvSpPr txBox="1"/>
          <p:nvPr/>
        </p:nvSpPr>
        <p:spPr>
          <a:xfrm>
            <a:off x="6505954"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DICEMBRE</a:t>
            </a:r>
          </a:p>
        </p:txBody>
      </p:sp>
      <p:sp>
        <p:nvSpPr>
          <p:cNvPr id="71" name="CasellaDiTesto 70">
            <a:extLst>
              <a:ext uri="{FF2B5EF4-FFF2-40B4-BE49-F238E27FC236}">
                <a16:creationId xmlns:a16="http://schemas.microsoft.com/office/drawing/2014/main" id="{7EADAD47-4796-477B-AF5F-71844E68370F}"/>
              </a:ext>
            </a:extLst>
          </p:cNvPr>
          <p:cNvSpPr txBox="1"/>
          <p:nvPr/>
        </p:nvSpPr>
        <p:spPr>
          <a:xfrm>
            <a:off x="7101411"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GENNAIO</a:t>
            </a:r>
          </a:p>
        </p:txBody>
      </p:sp>
      <p:sp>
        <p:nvSpPr>
          <p:cNvPr id="48" name="CasellaDiTesto 47">
            <a:extLst>
              <a:ext uri="{FF2B5EF4-FFF2-40B4-BE49-F238E27FC236}">
                <a16:creationId xmlns:a16="http://schemas.microsoft.com/office/drawing/2014/main" id="{37DA84F6-2531-46D6-8CB0-B4F7B206ADE1}"/>
              </a:ext>
            </a:extLst>
          </p:cNvPr>
          <p:cNvSpPr txBox="1"/>
          <p:nvPr/>
        </p:nvSpPr>
        <p:spPr>
          <a:xfrm>
            <a:off x="7696868" y="6071999"/>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FEBBRAIO</a:t>
            </a:r>
          </a:p>
        </p:txBody>
      </p:sp>
      <p:sp>
        <p:nvSpPr>
          <p:cNvPr id="43" name="CasellaDiTesto 42">
            <a:extLst>
              <a:ext uri="{FF2B5EF4-FFF2-40B4-BE49-F238E27FC236}">
                <a16:creationId xmlns:a16="http://schemas.microsoft.com/office/drawing/2014/main" id="{01841E1B-793F-4465-9202-44F9EB3E4B87}"/>
              </a:ext>
            </a:extLst>
          </p:cNvPr>
          <p:cNvSpPr txBox="1"/>
          <p:nvPr/>
        </p:nvSpPr>
        <p:spPr>
          <a:xfrm>
            <a:off x="8292328" y="6072077"/>
            <a:ext cx="756000" cy="215444"/>
          </a:xfrm>
          <a:prstGeom prst="rect">
            <a:avLst/>
          </a:prstGeom>
          <a:noFill/>
        </p:spPr>
        <p:txBody>
          <a:bodyPr wrap="square" rtlCol="0">
            <a:spAutoFit/>
          </a:bodyPr>
          <a:lstStyle/>
          <a:p>
            <a:pPr algn="ctr"/>
            <a:r>
              <a:rPr lang="it-IT">
                <a:solidFill>
                  <a:schemeClr val="bg1">
                    <a:lumMod val="50000"/>
                  </a:schemeClr>
                </a:solidFill>
                <a:latin typeface="Century Gothic" panose="020B0502020202020204" pitchFamily="34" charset="0"/>
              </a:rPr>
              <a:t>MARZO</a:t>
            </a:r>
          </a:p>
        </p:txBody>
      </p:sp>
      <p:cxnSp>
        <p:nvCxnSpPr>
          <p:cNvPr id="72" name="Connettore 2 71">
            <a:extLst>
              <a:ext uri="{FF2B5EF4-FFF2-40B4-BE49-F238E27FC236}">
                <a16:creationId xmlns:a16="http://schemas.microsoft.com/office/drawing/2014/main" id="{F2E0EC53-B60D-43F2-A0BA-781F764F987A}"/>
              </a:ext>
            </a:extLst>
          </p:cNvPr>
          <p:cNvCxnSpPr>
            <a:cxnSpLocks/>
          </p:cNvCxnSpPr>
          <p:nvPr/>
        </p:nvCxnSpPr>
        <p:spPr bwMode="auto">
          <a:xfrm flipV="1">
            <a:off x="8150573" y="5111553"/>
            <a:ext cx="384947" cy="395718"/>
          </a:xfrm>
          <a:prstGeom prst="straightConnector1">
            <a:avLst/>
          </a:prstGeom>
          <a:noFill/>
          <a:ln w="44450" cap="flat" cmpd="sng" algn="ctr">
            <a:solidFill>
              <a:schemeClr val="tx1"/>
            </a:solidFill>
            <a:prstDash val="solid"/>
            <a:round/>
            <a:headEnd type="none" w="med" len="med"/>
            <a:tailEnd type="triangle" w="lg" len="med"/>
          </a:ln>
          <a:effectLst/>
        </p:spPr>
      </p:cxnSp>
      <p:pic>
        <p:nvPicPr>
          <p:cNvPr id="8" name="Immagine 7">
            <a:extLst>
              <a:ext uri="{FF2B5EF4-FFF2-40B4-BE49-F238E27FC236}">
                <a16:creationId xmlns:a16="http://schemas.microsoft.com/office/drawing/2014/main" id="{AFFCB75C-B2A3-4093-963F-9767FD5C8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4400" y="1661942"/>
            <a:ext cx="460433" cy="746855"/>
          </a:xfrm>
          <a:prstGeom prst="rect">
            <a:avLst/>
          </a:prstGeom>
        </p:spPr>
      </p:pic>
      <p:sp>
        <p:nvSpPr>
          <p:cNvPr id="49" name="CasellaDiTesto 48">
            <a:extLst>
              <a:ext uri="{FF2B5EF4-FFF2-40B4-BE49-F238E27FC236}">
                <a16:creationId xmlns:a16="http://schemas.microsoft.com/office/drawing/2014/main" id="{A456F6DC-71C9-4FEF-A889-C63E7D56BB92}"/>
              </a:ext>
            </a:extLst>
          </p:cNvPr>
          <p:cNvSpPr txBox="1"/>
          <p:nvPr/>
        </p:nvSpPr>
        <p:spPr>
          <a:xfrm rot="16200000">
            <a:off x="780066" y="3714376"/>
            <a:ext cx="2769802" cy="215444"/>
          </a:xfrm>
          <a:prstGeom prst="rect">
            <a:avLst/>
          </a:prstGeom>
          <a:noFill/>
        </p:spPr>
        <p:txBody>
          <a:bodyPr wrap="square" rtlCol="0">
            <a:spAutoFit/>
          </a:bodyPr>
          <a:lstStyle/>
          <a:p>
            <a:r>
              <a:rPr lang="it-IT">
                <a:solidFill>
                  <a:schemeClr val="bg1">
                    <a:lumMod val="50000"/>
                  </a:schemeClr>
                </a:solidFill>
                <a:latin typeface="Century Gothic" panose="020B0502020202020204" pitchFamily="34" charset="0"/>
              </a:rPr>
              <a:t>DECRETO «FASE 2»</a:t>
            </a:r>
          </a:p>
        </p:txBody>
      </p:sp>
      <p:sp>
        <p:nvSpPr>
          <p:cNvPr id="45" name="CasellaDiTesto 44">
            <a:extLst>
              <a:ext uri="{FF2B5EF4-FFF2-40B4-BE49-F238E27FC236}">
                <a16:creationId xmlns:a16="http://schemas.microsoft.com/office/drawing/2014/main" id="{C6B906A2-817B-48AE-88C0-3B3FA102F580}"/>
              </a:ext>
            </a:extLst>
          </p:cNvPr>
          <p:cNvSpPr txBox="1"/>
          <p:nvPr/>
        </p:nvSpPr>
        <p:spPr>
          <a:xfrm>
            <a:off x="7305352" y="4184431"/>
            <a:ext cx="1839035" cy="676595"/>
          </a:xfrm>
          <a:prstGeom prst="rect">
            <a:avLst/>
          </a:prstGeom>
          <a:solidFill>
            <a:srgbClr val="C00000"/>
          </a:solidFill>
          <a:ln>
            <a:noFill/>
          </a:ln>
        </p:spPr>
        <p:txBody>
          <a:bodyPr wrap="square" rtlCol="0">
            <a:spAutoFit/>
          </a:bodyPr>
          <a:lstStyle/>
          <a:p>
            <a:pPr>
              <a:lnSpc>
                <a:spcPct val="110000"/>
              </a:lnSpc>
              <a:spcBef>
                <a:spcPts val="600"/>
              </a:spcBef>
            </a:pPr>
            <a:r>
              <a:rPr lang="it-IT" sz="1800" b="1" dirty="0">
                <a:solidFill>
                  <a:schemeClr val="bg1"/>
                </a:solidFill>
                <a:latin typeface="Century Gothic" panose="020B0502020202020204" pitchFamily="34" charset="0"/>
              </a:rPr>
              <a:t>Terza ondata di contagi</a:t>
            </a:r>
            <a:endParaRPr lang="it-IT" sz="1200" b="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996038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3DE678F6-E20F-4F0C-9A6E-0A9EA634D826}"/>
              </a:ext>
            </a:extLst>
          </p:cNvPr>
          <p:cNvSpPr txBox="1">
            <a:spLocks/>
          </p:cNvSpPr>
          <p:nvPr/>
        </p:nvSpPr>
        <p:spPr>
          <a:xfrm>
            <a:off x="335360" y="248643"/>
            <a:ext cx="11593288"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Metodo </a:t>
            </a:r>
            <a:r>
              <a:rPr lang="it-IT" sz="2200">
                <a:solidFill>
                  <a:srgbClr val="203864"/>
                </a:solidFill>
                <a:latin typeface="Century Gothic" panose="020B0502020202020204" pitchFamily="34" charset="0"/>
                <a:ea typeface="+mj-ea"/>
                <a:cs typeface="Arial"/>
              </a:rPr>
              <a:t>| </a:t>
            </a:r>
            <a:r>
              <a:rPr lang="it-IT" sz="2200">
                <a:latin typeface="Century Gothic" panose="020B0502020202020204" pitchFamily="34" charset="0"/>
                <a:cs typeface="Arial"/>
              </a:rPr>
              <a:t>Scheda tecnica della ricerca</a:t>
            </a:r>
            <a:endParaRPr lang="it-IT" sz="2200">
              <a:solidFill>
                <a:srgbClr val="C00000"/>
              </a:solidFill>
              <a:latin typeface="Century Gothic" panose="020B0502020202020204" pitchFamily="34" charset="0"/>
              <a:ea typeface="+mj-ea"/>
              <a:cs typeface="Arial"/>
            </a:endParaRPr>
          </a:p>
        </p:txBody>
      </p:sp>
      <p:sp>
        <p:nvSpPr>
          <p:cNvPr id="6" name="Rectangle 5">
            <a:extLst>
              <a:ext uri="{FF2B5EF4-FFF2-40B4-BE49-F238E27FC236}">
                <a16:creationId xmlns:a16="http://schemas.microsoft.com/office/drawing/2014/main" id="{56EF74B6-52A5-4B80-AD47-064CBF2E6FC3}"/>
              </a:ext>
            </a:extLst>
          </p:cNvPr>
          <p:cNvSpPr>
            <a:spLocks noChangeArrowheads="1"/>
          </p:cNvSpPr>
          <p:nvPr/>
        </p:nvSpPr>
        <p:spPr bwMode="auto">
          <a:xfrm>
            <a:off x="335360" y="807684"/>
            <a:ext cx="11521280" cy="5847755"/>
          </a:xfrm>
          <a:prstGeom prst="rect">
            <a:avLst/>
          </a:prstGeom>
          <a:noFill/>
          <a:ln w="9525">
            <a:noFill/>
            <a:miter lim="800000"/>
            <a:headEnd/>
            <a:tailEnd/>
          </a:ln>
        </p:spPr>
        <p:txBody>
          <a:bodyPr wrap="square">
            <a:spAutoFit/>
          </a:bodyPr>
          <a:lstStyle/>
          <a:p>
            <a:pPr algn="just"/>
            <a:r>
              <a:rPr lang="it-IT" sz="1100" dirty="0">
                <a:solidFill>
                  <a:srgbClr val="203864"/>
                </a:solidFill>
                <a:latin typeface="Century Gothic" panose="020B0502020202020204" pitchFamily="34" charset="0"/>
              </a:rPr>
              <a:t>COMMITTENTE</a:t>
            </a:r>
          </a:p>
          <a:p>
            <a:pPr algn="just"/>
            <a:r>
              <a:rPr lang="it-IT" altLang="it-IT" sz="1100" b="0" dirty="0">
                <a:latin typeface="Century Gothic" panose="020B0502020202020204" pitchFamily="34" charset="0"/>
              </a:rPr>
              <a:t>Confcommercio Valle d’Aosta.</a:t>
            </a:r>
          </a:p>
          <a:p>
            <a:pPr algn="just"/>
            <a:r>
              <a:rPr lang="it-IT" sz="1100" b="0" dirty="0">
                <a:solidFill>
                  <a:srgbClr val="333399"/>
                </a:solidFill>
                <a:latin typeface="Century Gothic" panose="020B0502020202020204" pitchFamily="34" charset="0"/>
              </a:rPr>
              <a:t>	</a:t>
            </a:r>
          </a:p>
          <a:p>
            <a:pPr algn="just"/>
            <a:r>
              <a:rPr lang="it-IT" sz="1100" dirty="0">
                <a:solidFill>
                  <a:srgbClr val="203864"/>
                </a:solidFill>
                <a:latin typeface="Century Gothic" panose="020B0502020202020204" pitchFamily="34" charset="0"/>
              </a:rPr>
              <a:t>AUTORE</a:t>
            </a:r>
          </a:p>
          <a:p>
            <a:pPr algn="just" eaLnBrk="1" hangingPunct="1"/>
            <a:r>
              <a:rPr lang="it-IT" sz="1100" b="0" dirty="0">
                <a:solidFill>
                  <a:srgbClr val="000000"/>
                </a:solidFill>
                <a:latin typeface="Century Gothic" panose="020B0502020202020204" pitchFamily="34" charset="0"/>
              </a:rPr>
              <a:t>Format </a:t>
            </a:r>
            <a:r>
              <a:rPr lang="it-IT" sz="1100" b="0" dirty="0" err="1">
                <a:solidFill>
                  <a:srgbClr val="000000"/>
                </a:solidFill>
                <a:latin typeface="Century Gothic" panose="020B0502020202020204" pitchFamily="34" charset="0"/>
              </a:rPr>
              <a:t>Research</a:t>
            </a:r>
            <a:r>
              <a:rPr lang="it-IT" sz="1100" b="0" dirty="0">
                <a:solidFill>
                  <a:srgbClr val="000000"/>
                </a:solidFill>
                <a:latin typeface="Century Gothic" panose="020B0502020202020204" pitchFamily="34" charset="0"/>
              </a:rPr>
              <a:t> </a:t>
            </a:r>
            <a:r>
              <a:rPr lang="it-IT" sz="1100" b="0" dirty="0" err="1">
                <a:solidFill>
                  <a:srgbClr val="000000"/>
                </a:solidFill>
                <a:latin typeface="Century Gothic" panose="020B0502020202020204" pitchFamily="34" charset="0"/>
              </a:rPr>
              <a:t>Srl</a:t>
            </a:r>
            <a:r>
              <a:rPr lang="it-IT" sz="1100" b="0" dirty="0">
                <a:solidFill>
                  <a:srgbClr val="000000"/>
                </a:solidFill>
                <a:latin typeface="Century Gothic" panose="020B0502020202020204" pitchFamily="34" charset="0"/>
              </a:rPr>
              <a:t> (</a:t>
            </a:r>
            <a:r>
              <a:rPr lang="it-IT" sz="1100" b="0" dirty="0">
                <a:solidFill>
                  <a:srgbClr val="000000"/>
                </a:solidFill>
                <a:latin typeface="Century Gothic" panose="020B0502020202020204" pitchFamily="34" charset="0"/>
                <a:hlinkClick r:id="rId2"/>
              </a:rPr>
              <a:t>www.formatresearch.com</a:t>
            </a:r>
            <a:r>
              <a:rPr lang="it-IT" sz="1100" b="0" dirty="0">
                <a:solidFill>
                  <a:srgbClr val="000000"/>
                </a:solidFill>
                <a:latin typeface="Century Gothic" panose="020B0502020202020204" pitchFamily="34" charset="0"/>
              </a:rPr>
              <a:t>)</a:t>
            </a:r>
          </a:p>
          <a:p>
            <a:pPr algn="just"/>
            <a:endParaRPr lang="it-IT" sz="1100" dirty="0">
              <a:solidFill>
                <a:srgbClr val="333399"/>
              </a:solidFill>
              <a:latin typeface="Century Gothic" panose="020B0502020202020204" pitchFamily="34" charset="0"/>
            </a:endParaRPr>
          </a:p>
          <a:p>
            <a:pPr algn="just"/>
            <a:r>
              <a:rPr lang="it-IT" sz="1100" dirty="0">
                <a:solidFill>
                  <a:srgbClr val="203864"/>
                </a:solidFill>
                <a:latin typeface="Century Gothic" panose="020B0502020202020204" pitchFamily="34" charset="0"/>
              </a:rPr>
              <a:t>OBIETTIVI DEL LAVORO</a:t>
            </a:r>
          </a:p>
          <a:p>
            <a:pPr algn="just"/>
            <a:r>
              <a:rPr lang="it-IT" altLang="it-IT" sz="1100" b="0" dirty="0">
                <a:latin typeface="Century Gothic" panose="020B0502020202020204" pitchFamily="34" charset="0"/>
                <a:ea typeface="MS Mincho" panose="02020609040205080304" pitchFamily="49" charset="-128"/>
              </a:rPr>
              <a:t>Indagine sull’andamento economico e sul fabbisogno del credito delle imprese del terziario della Valle d’Aosta.</a:t>
            </a:r>
          </a:p>
          <a:p>
            <a:pPr algn="just"/>
            <a:endParaRPr lang="it-IT" sz="1100" dirty="0">
              <a:solidFill>
                <a:srgbClr val="1F497D"/>
              </a:solidFill>
              <a:latin typeface="Century Gothic" panose="020B0502020202020204" pitchFamily="34" charset="0"/>
              <a:ea typeface="MS Mincho" pitchFamily="49" charset="-128"/>
            </a:endParaRPr>
          </a:p>
          <a:p>
            <a:pPr algn="just"/>
            <a:r>
              <a:rPr lang="it-IT" sz="1100" dirty="0">
                <a:solidFill>
                  <a:srgbClr val="203864"/>
                </a:solidFill>
                <a:latin typeface="Century Gothic" panose="020B0502020202020204" pitchFamily="34" charset="0"/>
                <a:ea typeface="MS Mincho" pitchFamily="49" charset="-128"/>
              </a:rPr>
              <a:t>DISEGNO DEL CAMPIONE</a:t>
            </a:r>
          </a:p>
          <a:p>
            <a:pPr algn="just"/>
            <a:r>
              <a:rPr lang="it-IT" altLang="ja-JP" sz="1100" b="0" dirty="0">
                <a:latin typeface="Century Gothic" panose="020B0502020202020204" pitchFamily="34" charset="0"/>
                <a:ea typeface="MS Mincho" pitchFamily="49" charset="-128"/>
              </a:rPr>
              <a:t>Campione rappresentativo dell’universo delle imprese del terziario della </a:t>
            </a:r>
            <a:r>
              <a:rPr lang="it-IT" altLang="it-IT" sz="1100" b="0" dirty="0">
                <a:latin typeface="Century Gothic" panose="020B0502020202020204" pitchFamily="34" charset="0"/>
                <a:ea typeface="MS Mincho" panose="02020609040205080304" pitchFamily="49" charset="-128"/>
              </a:rPr>
              <a:t>Valle d’Aosta</a:t>
            </a:r>
            <a:r>
              <a:rPr lang="it-IT" altLang="ja-JP" sz="1100" b="0" dirty="0">
                <a:latin typeface="Century Gothic" panose="020B0502020202020204" pitchFamily="34" charset="0"/>
                <a:ea typeface="MS Mincho" pitchFamily="49" charset="-128"/>
              </a:rPr>
              <a:t>. Domini di studio del campione: dimensione (1 addetto, 2-5 addetti, 6-9 addetti, 10-49 addetti, oltre 49 addetti), settore di attività (commercio, turismo, servizi)</a:t>
            </a:r>
            <a:r>
              <a:rPr lang="it-IT" altLang="ja-JP" sz="1100" b="0" dirty="0">
                <a:latin typeface="Century Gothic" panose="020B0502020202020204" pitchFamily="34" charset="0"/>
                <a:ea typeface="MS Mincho" charset="0"/>
                <a:cs typeface="MS Mincho" charset="0"/>
              </a:rPr>
              <a:t>.</a:t>
            </a:r>
            <a:endParaRPr lang="it-IT" altLang="ja-JP" sz="1100" b="0" dirty="0">
              <a:solidFill>
                <a:srgbClr val="C00000"/>
              </a:solidFill>
              <a:latin typeface="Century Gothic" panose="020B0502020202020204" pitchFamily="34" charset="0"/>
              <a:ea typeface="MS Mincho" pitchFamily="49" charset="-128"/>
            </a:endParaRPr>
          </a:p>
          <a:p>
            <a:pPr algn="just"/>
            <a:endParaRPr lang="it-IT" sz="1100" dirty="0">
              <a:solidFill>
                <a:srgbClr val="C00000"/>
              </a:solidFill>
              <a:latin typeface="Century Gothic" panose="020B0502020202020204" pitchFamily="34" charset="0"/>
              <a:ea typeface="MS Mincho" pitchFamily="49" charset="-128"/>
            </a:endParaRPr>
          </a:p>
          <a:p>
            <a:pPr algn="just"/>
            <a:r>
              <a:rPr lang="it-IT" sz="1100" dirty="0">
                <a:solidFill>
                  <a:srgbClr val="203864"/>
                </a:solidFill>
                <a:latin typeface="Century Gothic" panose="020B0502020202020204" pitchFamily="34" charset="0"/>
                <a:ea typeface="MS Mincho" pitchFamily="49" charset="-128"/>
              </a:rPr>
              <a:t>NUMEROSITA’ CAMPIONARIA</a:t>
            </a:r>
          </a:p>
          <a:p>
            <a:pPr algn="just"/>
            <a:r>
              <a:rPr lang="it-IT" altLang="ja-JP" sz="1100" b="0" dirty="0">
                <a:latin typeface="Century Gothic" panose="020B0502020202020204" pitchFamily="34" charset="0"/>
                <a:ea typeface="MS Mincho" pitchFamily="49" charset="-128"/>
              </a:rPr>
              <a:t>Numerosità campionaria complessiva: 430 casi (430 interviste a buon fine). Anagrafiche «non reperibili»: 898 (40,5%); «rifiuti»: 887 (40,0%); «sostituzioni»: 1.785 (80,6%). Intervallo di confidenza 95% (Errore </a:t>
            </a:r>
            <a:r>
              <a:rPr lang="it-IT" altLang="ja-JP" sz="1100" b="0" u="sng" dirty="0">
                <a:latin typeface="Century Gothic" panose="020B0502020202020204" pitchFamily="34" charset="0"/>
                <a:ea typeface="MS Mincho" pitchFamily="49" charset="-128"/>
              </a:rPr>
              <a:t>+</a:t>
            </a:r>
            <a:r>
              <a:rPr lang="it-IT" altLang="ja-JP" sz="1100" b="0" dirty="0">
                <a:latin typeface="Century Gothic" panose="020B0502020202020204" pitchFamily="34" charset="0"/>
                <a:ea typeface="MS Mincho" pitchFamily="49" charset="-128"/>
              </a:rPr>
              <a:t>4,8%). Fonte delle anagrafiche delle imprese: Camere di commercio.</a:t>
            </a:r>
          </a:p>
          <a:p>
            <a:pPr algn="just"/>
            <a:endParaRPr lang="it-IT" sz="1100" b="0" dirty="0">
              <a:solidFill>
                <a:srgbClr val="203864"/>
              </a:solidFill>
              <a:highlight>
                <a:srgbClr val="FFFF00"/>
              </a:highlight>
              <a:latin typeface="Century Gothic" panose="020B0502020202020204" pitchFamily="34" charset="0"/>
              <a:ea typeface="MS Mincho" pitchFamily="49" charset="-128"/>
            </a:endParaRPr>
          </a:p>
          <a:p>
            <a:pPr algn="just"/>
            <a:r>
              <a:rPr lang="it-IT" sz="1100" dirty="0">
                <a:solidFill>
                  <a:srgbClr val="203864"/>
                </a:solidFill>
                <a:latin typeface="Century Gothic" panose="020B0502020202020204" pitchFamily="34" charset="0"/>
                <a:ea typeface="MS Mincho" pitchFamily="49" charset="-128"/>
              </a:rPr>
              <a:t>METODO DI CONTATTO</a:t>
            </a:r>
          </a:p>
          <a:p>
            <a:pPr algn="just"/>
            <a:r>
              <a:rPr lang="it-IT" sz="1100" b="0" dirty="0">
                <a:latin typeface="Century Gothic" panose="020B0502020202020204" pitchFamily="34" charset="0"/>
                <a:ea typeface="MS Mincho" pitchFamily="49" charset="-128"/>
              </a:rPr>
              <a:t>Interviste telefoniche somministrate con il Sistema Cati (</a:t>
            </a:r>
            <a:r>
              <a:rPr lang="it-IT" sz="1100" b="0" i="1" dirty="0">
                <a:latin typeface="Century Gothic" panose="020B0502020202020204" pitchFamily="34" charset="0"/>
                <a:ea typeface="MS Mincho" pitchFamily="49" charset="-128"/>
              </a:rPr>
              <a:t>Computer </a:t>
            </a:r>
            <a:r>
              <a:rPr lang="it-IT" sz="1100" b="0" i="1" dirty="0" err="1">
                <a:latin typeface="Century Gothic" panose="020B0502020202020204" pitchFamily="34" charset="0"/>
                <a:ea typeface="MS Mincho" pitchFamily="49" charset="-128"/>
              </a:rPr>
              <a:t>Assisted</a:t>
            </a:r>
            <a:r>
              <a:rPr lang="it-IT" sz="1100" b="0" i="1" dirty="0">
                <a:latin typeface="Century Gothic" panose="020B0502020202020204" pitchFamily="34" charset="0"/>
                <a:ea typeface="MS Mincho" pitchFamily="49" charset="-128"/>
              </a:rPr>
              <a:t> Telephone Interview</a:t>
            </a:r>
            <a:r>
              <a:rPr lang="it-IT" sz="1100" b="0" dirty="0">
                <a:latin typeface="Century Gothic" panose="020B0502020202020204" pitchFamily="34" charset="0"/>
                <a:ea typeface="MS Mincho" pitchFamily="49" charset="-128"/>
              </a:rPr>
              <a:t>) / </a:t>
            </a:r>
            <a:r>
              <a:rPr lang="it-IT" sz="1100" b="0" dirty="0" err="1">
                <a:latin typeface="Century Gothic" panose="020B0502020202020204" pitchFamily="34" charset="0"/>
                <a:ea typeface="MS Mincho" pitchFamily="49" charset="-128"/>
              </a:rPr>
              <a:t>Cawi</a:t>
            </a:r>
            <a:r>
              <a:rPr lang="it-IT" sz="1100" b="0" dirty="0">
                <a:latin typeface="Century Gothic" panose="020B0502020202020204" pitchFamily="34" charset="0"/>
                <a:ea typeface="MS Mincho" pitchFamily="49" charset="-128"/>
              </a:rPr>
              <a:t> (</a:t>
            </a:r>
            <a:r>
              <a:rPr lang="it-IT" sz="1100" b="0" i="1" dirty="0">
                <a:latin typeface="Century Gothic" panose="020B0502020202020204" pitchFamily="34" charset="0"/>
                <a:ea typeface="MS Mincho" pitchFamily="49" charset="-128"/>
              </a:rPr>
              <a:t>Computer </a:t>
            </a:r>
            <a:r>
              <a:rPr lang="it-IT" sz="1100" b="0" i="1" dirty="0" err="1">
                <a:latin typeface="Century Gothic" panose="020B0502020202020204" pitchFamily="34" charset="0"/>
                <a:ea typeface="MS Mincho" pitchFamily="49" charset="-128"/>
              </a:rPr>
              <a:t>Assisted</a:t>
            </a:r>
            <a:r>
              <a:rPr lang="it-IT" sz="1100" b="0" i="1">
                <a:latin typeface="Century Gothic" panose="020B0502020202020204" pitchFamily="34" charset="0"/>
                <a:ea typeface="MS Mincho" pitchFamily="49" charset="-128"/>
              </a:rPr>
              <a:t> Web </a:t>
            </a:r>
            <a:r>
              <a:rPr lang="it-IT" sz="1100" b="0" i="1" dirty="0">
                <a:latin typeface="Century Gothic" panose="020B0502020202020204" pitchFamily="34" charset="0"/>
                <a:ea typeface="MS Mincho" pitchFamily="49" charset="-128"/>
              </a:rPr>
              <a:t>Interview</a:t>
            </a:r>
            <a:r>
              <a:rPr lang="it-IT" sz="1100" b="0" dirty="0">
                <a:latin typeface="Century Gothic" panose="020B0502020202020204" pitchFamily="34" charset="0"/>
                <a:ea typeface="MS Mincho" pitchFamily="49" charset="-128"/>
              </a:rPr>
              <a:t>).</a:t>
            </a:r>
          </a:p>
          <a:p>
            <a:pPr algn="just"/>
            <a:endParaRPr lang="it-IT" sz="1100" b="0" dirty="0">
              <a:solidFill>
                <a:srgbClr val="1F497D"/>
              </a:solidFill>
              <a:latin typeface="Century Gothic" panose="020B0502020202020204" pitchFamily="34" charset="0"/>
              <a:ea typeface="MS Mincho" pitchFamily="49" charset="-128"/>
            </a:endParaRPr>
          </a:p>
          <a:p>
            <a:pPr algn="just"/>
            <a:r>
              <a:rPr lang="it-IT" sz="1100" dirty="0">
                <a:solidFill>
                  <a:srgbClr val="203864"/>
                </a:solidFill>
                <a:latin typeface="Century Gothic" panose="020B0502020202020204" pitchFamily="34" charset="0"/>
                <a:ea typeface="MS Mincho" pitchFamily="49" charset="-128"/>
              </a:rPr>
              <a:t>TECNICA DI RILEVAZIONE </a:t>
            </a:r>
          </a:p>
          <a:p>
            <a:pPr algn="just"/>
            <a:r>
              <a:rPr lang="it-IT" sz="1100" b="0" dirty="0">
                <a:latin typeface="Century Gothic" panose="020B0502020202020204" pitchFamily="34" charset="0"/>
                <a:ea typeface="MS Mincho" pitchFamily="49" charset="-128"/>
              </a:rPr>
              <a:t>Questionario strutturato. </a:t>
            </a:r>
          </a:p>
          <a:p>
            <a:pPr algn="just"/>
            <a:endParaRPr lang="it-IT" sz="1100" b="0" dirty="0">
              <a:solidFill>
                <a:srgbClr val="203864"/>
              </a:solidFill>
              <a:latin typeface="Century Gothic" panose="020B0502020202020204" pitchFamily="34" charset="0"/>
              <a:ea typeface="MS Mincho" pitchFamily="49" charset="-128"/>
            </a:endParaRPr>
          </a:p>
          <a:p>
            <a:pPr algn="just"/>
            <a:r>
              <a:rPr lang="it-IT" sz="1100" dirty="0">
                <a:solidFill>
                  <a:srgbClr val="203864"/>
                </a:solidFill>
                <a:latin typeface="Century Gothic" panose="020B0502020202020204" pitchFamily="34" charset="0"/>
                <a:ea typeface="MS Mincho" pitchFamily="49" charset="-128"/>
              </a:rPr>
              <a:t>PERIODO DI EFFETTUAZIONE DELLE INTERVISTE </a:t>
            </a:r>
          </a:p>
          <a:p>
            <a:pPr algn="just"/>
            <a:r>
              <a:rPr lang="it-IT" altLang="it-IT" sz="1100" b="0" dirty="0">
                <a:latin typeface="Century Gothic" panose="020B0502020202020204" pitchFamily="34" charset="0"/>
                <a:ea typeface="MS Mincho" panose="02020609040205080304" pitchFamily="49" charset="-128"/>
              </a:rPr>
              <a:t>Dall’8 al 23 marzo 2021.</a:t>
            </a:r>
            <a:endParaRPr lang="it-IT" sz="1100" b="0" dirty="0">
              <a:latin typeface="Century Gothic" panose="020B0502020202020204" pitchFamily="34" charset="0"/>
              <a:ea typeface="MS Mincho" pitchFamily="49" charset="-128"/>
            </a:endParaRPr>
          </a:p>
          <a:p>
            <a:pPr algn="just"/>
            <a:endParaRPr lang="it-IT" sz="1100" b="0" dirty="0">
              <a:solidFill>
                <a:srgbClr val="203864"/>
              </a:solidFill>
              <a:latin typeface="Century Gothic" panose="020B0502020202020204" pitchFamily="34" charset="0"/>
              <a:ea typeface="MS Mincho" pitchFamily="49" charset="-128"/>
            </a:endParaRPr>
          </a:p>
          <a:p>
            <a:pPr algn="just"/>
            <a:r>
              <a:rPr lang="it-IT" sz="1100" dirty="0">
                <a:solidFill>
                  <a:srgbClr val="203864"/>
                </a:solidFill>
                <a:latin typeface="Century Gothic" panose="020B0502020202020204" pitchFamily="34" charset="0"/>
                <a:ea typeface="MS Mincho" pitchFamily="49" charset="-128"/>
              </a:rPr>
              <a:t>CODICE DEONTOLOGICO  </a:t>
            </a:r>
          </a:p>
          <a:p>
            <a:pPr algn="just"/>
            <a:r>
              <a:rPr lang="it-IT" sz="1100" b="0" dirty="0">
                <a:latin typeface="Century Gothic" panose="020B0502020202020204" pitchFamily="34" charset="0"/>
                <a:ea typeface="MS Mincho" pitchFamily="49" charset="-128"/>
              </a:rPr>
              <a:t>La rilevazione è stata realizzata nel rispetto del Codice deontologico dei ricercatori europei </a:t>
            </a:r>
            <a:r>
              <a:rPr lang="it-IT" sz="1100" b="0" dirty="0" err="1">
                <a:latin typeface="Century Gothic" panose="020B0502020202020204" pitchFamily="34" charset="0"/>
                <a:ea typeface="MS Mincho" pitchFamily="49" charset="-128"/>
              </a:rPr>
              <a:t>Esomar</a:t>
            </a:r>
            <a:r>
              <a:rPr lang="it-IT" sz="1100" b="0" dirty="0">
                <a:latin typeface="Century Gothic" panose="020B0502020202020204" pitchFamily="34" charset="0"/>
                <a:ea typeface="MS Mincho" pitchFamily="49" charset="-128"/>
              </a:rPr>
              <a:t>, del Codice deontologico </a:t>
            </a:r>
            <a:r>
              <a:rPr lang="it-IT" sz="1100" b="0" dirty="0" err="1">
                <a:latin typeface="Century Gothic" panose="020B0502020202020204" pitchFamily="34" charset="0"/>
                <a:ea typeface="MS Mincho" pitchFamily="49" charset="-128"/>
              </a:rPr>
              <a:t>Assirm</a:t>
            </a:r>
            <a:r>
              <a:rPr lang="it-IT" sz="1100" b="0" dirty="0">
                <a:latin typeface="Century Gothic" panose="020B0502020202020204" pitchFamily="34" charset="0"/>
                <a:ea typeface="MS Mincho" pitchFamily="49" charset="-128"/>
              </a:rPr>
              <a:t> (Associazione istituti di ricerca e sondaggi di opinione Imprese italiani), e della «Legge sulla Privacy» (articolo 13 del d.lgs. 196 del 2003 e Regolamento UE n. 679/2016 art. 13-14).</a:t>
            </a:r>
          </a:p>
          <a:p>
            <a:pPr algn="just"/>
            <a:endParaRPr lang="it-IT" sz="1100" b="0" dirty="0">
              <a:solidFill>
                <a:srgbClr val="1F497D"/>
              </a:solidFill>
              <a:latin typeface="Century Gothic" panose="020B0502020202020204" pitchFamily="34" charset="0"/>
              <a:ea typeface="MS Mincho" pitchFamily="49" charset="-128"/>
            </a:endParaRPr>
          </a:p>
          <a:p>
            <a:pPr algn="just"/>
            <a:r>
              <a:rPr lang="it-IT" sz="1100" dirty="0">
                <a:solidFill>
                  <a:srgbClr val="203864"/>
                </a:solidFill>
                <a:latin typeface="Century Gothic" panose="020B0502020202020204" pitchFamily="34" charset="0"/>
                <a:ea typeface="MS Mincho" pitchFamily="49" charset="-128"/>
              </a:rPr>
              <a:t>DIRETTORE DELLA RICERCA</a:t>
            </a:r>
          </a:p>
          <a:p>
            <a:pPr algn="just"/>
            <a:r>
              <a:rPr lang="it-IT" sz="1100" b="0" dirty="0">
                <a:latin typeface="Century Gothic" panose="020B0502020202020204" pitchFamily="34" charset="0"/>
                <a:ea typeface="MS Mincho" pitchFamily="49" charset="-128"/>
              </a:rPr>
              <a:t>Dott. Pierluigi Ascani</a:t>
            </a:r>
          </a:p>
          <a:p>
            <a:pPr algn="just"/>
            <a:r>
              <a:rPr lang="it-IT" sz="1100" b="0" dirty="0">
                <a:latin typeface="Century Gothic" panose="020B0502020202020204" pitchFamily="34" charset="0"/>
                <a:ea typeface="MS Mincho" pitchFamily="49" charset="-128"/>
              </a:rPr>
              <a:t>Dott. Daniele Serio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3">
            <a:extLst>
              <a:ext uri="{FF2B5EF4-FFF2-40B4-BE49-F238E27FC236}">
                <a16:creationId xmlns:a16="http://schemas.microsoft.com/office/drawing/2014/main" id="{42087B0B-D795-4BED-8DBD-20C8138E6858}"/>
              </a:ext>
            </a:extLst>
          </p:cNvPr>
          <p:cNvSpPr txBox="1">
            <a:spLocks noChangeArrowheads="1"/>
          </p:cNvSpPr>
          <p:nvPr/>
        </p:nvSpPr>
        <p:spPr bwMode="auto">
          <a:xfrm>
            <a:off x="5260816" y="4861038"/>
            <a:ext cx="4038600" cy="12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l">
              <a:spcBef>
                <a:spcPct val="0"/>
              </a:spcBef>
              <a:buFontTx/>
              <a:buNone/>
            </a:pPr>
            <a:r>
              <a:rPr lang="it-IT" altLang="it-IT" sz="800" b="0">
                <a:solidFill>
                  <a:srgbClr val="404040"/>
                </a:solidFill>
                <a:latin typeface="Century Gothic" panose="020B0502020202020204" pitchFamily="34" charset="0"/>
              </a:rPr>
              <a:t>format research s.r.l. </a:t>
            </a:r>
          </a:p>
          <a:p>
            <a:pPr algn="l">
              <a:spcBef>
                <a:spcPct val="0"/>
              </a:spcBef>
              <a:buFontTx/>
              <a:buNone/>
            </a:pPr>
            <a:r>
              <a:rPr lang="it-IT" altLang="it-IT" sz="800" b="0">
                <a:solidFill>
                  <a:srgbClr val="404040"/>
                </a:solidFill>
                <a:latin typeface="Century Gothic" panose="020B0502020202020204" pitchFamily="34" charset="0"/>
              </a:rPr>
              <a:t>via ugo balzani 77, 00162 roma, italia</a:t>
            </a:r>
          </a:p>
          <a:p>
            <a:pPr algn="l">
              <a:spcBef>
                <a:spcPct val="0"/>
              </a:spcBef>
              <a:buFontTx/>
              <a:buNone/>
            </a:pPr>
            <a:r>
              <a:rPr lang="it-IT" altLang="it-IT" sz="800" b="0">
                <a:solidFill>
                  <a:srgbClr val="404040"/>
                </a:solidFill>
                <a:latin typeface="Century Gothic" panose="020B0502020202020204" pitchFamily="34" charset="0"/>
              </a:rPr>
              <a:t>tel +39.06.86.32.86.81, fax +39.06.86.38.49.96</a:t>
            </a:r>
          </a:p>
          <a:p>
            <a:pPr algn="l">
              <a:spcBef>
                <a:spcPct val="0"/>
              </a:spcBef>
              <a:buFontTx/>
              <a:buNone/>
            </a:pPr>
            <a:r>
              <a:rPr lang="it-IT" altLang="it-IT" sz="800" b="0" u="sng">
                <a:solidFill>
                  <a:srgbClr val="404040"/>
                </a:solidFill>
                <a:latin typeface="Century Gothic" panose="020B0502020202020204" pitchFamily="34" charset="0"/>
                <a:hlinkClick r:id="rId2"/>
              </a:rPr>
              <a:t>info@formatresearch.com</a:t>
            </a:r>
            <a:endParaRPr lang="it-IT" altLang="it-IT" sz="800" b="0">
              <a:solidFill>
                <a:srgbClr val="404040"/>
              </a:solidFill>
              <a:latin typeface="Century Gothic" panose="020B0502020202020204" pitchFamily="34" charset="0"/>
            </a:endParaRPr>
          </a:p>
          <a:p>
            <a:pPr algn="l">
              <a:spcBef>
                <a:spcPct val="0"/>
              </a:spcBef>
              <a:buFontTx/>
              <a:buNone/>
            </a:pPr>
            <a:r>
              <a:rPr lang="it-IT" altLang="it-IT" sz="800" b="0">
                <a:solidFill>
                  <a:srgbClr val="404040"/>
                </a:solidFill>
                <a:latin typeface="Century Gothic" panose="020B0502020202020204" pitchFamily="34" charset="0"/>
              </a:rPr>
              <a:t>cf, p. iva e reg. imp. roma 04268451004</a:t>
            </a:r>
          </a:p>
          <a:p>
            <a:pPr algn="l">
              <a:spcBef>
                <a:spcPct val="0"/>
              </a:spcBef>
              <a:buFontTx/>
              <a:buNone/>
            </a:pPr>
            <a:r>
              <a:rPr lang="it-IT" altLang="it-IT" sz="800" b="0">
                <a:solidFill>
                  <a:srgbClr val="404040"/>
                </a:solidFill>
                <a:latin typeface="Century Gothic" panose="020B0502020202020204" pitchFamily="34" charset="0"/>
              </a:rPr>
              <a:t>rea roma 747042, cap. soc. € 25.850,00 </a:t>
            </a:r>
            <a:r>
              <a:rPr lang="it-IT" altLang="it-IT" sz="800" b="0" err="1">
                <a:solidFill>
                  <a:srgbClr val="404040"/>
                </a:solidFill>
                <a:latin typeface="Century Gothic" panose="020B0502020202020204" pitchFamily="34" charset="0"/>
              </a:rPr>
              <a:t>i.v</a:t>
            </a:r>
            <a:r>
              <a:rPr lang="it-IT" altLang="it-IT" sz="800" b="0">
                <a:solidFill>
                  <a:srgbClr val="404040"/>
                </a:solidFill>
                <a:latin typeface="Century Gothic" panose="020B0502020202020204" pitchFamily="34" charset="0"/>
              </a:rPr>
              <a:t>.</a:t>
            </a:r>
          </a:p>
          <a:p>
            <a:pPr algn="l">
              <a:spcBef>
                <a:spcPct val="0"/>
              </a:spcBef>
              <a:buFontTx/>
              <a:buNone/>
            </a:pPr>
            <a:endParaRPr lang="it-IT" altLang="it-IT" sz="800" b="0">
              <a:solidFill>
                <a:srgbClr val="404040"/>
              </a:solidFill>
              <a:latin typeface="Century Gothic" panose="020B0502020202020204" pitchFamily="34" charset="0"/>
            </a:endParaRPr>
          </a:p>
          <a:p>
            <a:pPr algn="l">
              <a:spcBef>
                <a:spcPct val="0"/>
              </a:spcBef>
              <a:buFontTx/>
              <a:buNone/>
            </a:pPr>
            <a:r>
              <a:rPr lang="it-IT" altLang="it-IT" sz="800" b="0">
                <a:solidFill>
                  <a:srgbClr val="404040"/>
                </a:solidFill>
                <a:latin typeface="Century Gothic" panose="020B0502020202020204" pitchFamily="34" charset="0"/>
              </a:rPr>
              <a:t>www.formatresearch.com</a:t>
            </a:r>
          </a:p>
          <a:p>
            <a:pPr algn="l" eaLnBrk="1" hangingPunct="1">
              <a:lnSpc>
                <a:spcPct val="70000"/>
              </a:lnSpc>
              <a:spcBef>
                <a:spcPct val="50000"/>
              </a:spcBef>
              <a:buFontTx/>
              <a:buNone/>
            </a:pPr>
            <a:r>
              <a:rPr lang="it-IT" altLang="it-IT" sz="800" b="0">
                <a:solidFill>
                  <a:srgbClr val="404040"/>
                </a:solidFill>
                <a:latin typeface="Century Gothic" panose="020B0502020202020204" pitchFamily="34" charset="0"/>
              </a:rPr>
              <a:t>Membro: Assirm, Confcommercio, Esomar, SIS</a:t>
            </a:r>
          </a:p>
        </p:txBody>
      </p:sp>
      <p:sp>
        <p:nvSpPr>
          <p:cNvPr id="7" name="Text Box 3">
            <a:extLst>
              <a:ext uri="{FF2B5EF4-FFF2-40B4-BE49-F238E27FC236}">
                <a16:creationId xmlns:a16="http://schemas.microsoft.com/office/drawing/2014/main" id="{9A2C2F29-83A0-4BA5-90BD-741DF17E815C}"/>
              </a:ext>
            </a:extLst>
          </p:cNvPr>
          <p:cNvSpPr txBox="1">
            <a:spLocks noChangeArrowheads="1"/>
          </p:cNvSpPr>
          <p:nvPr/>
        </p:nvSpPr>
        <p:spPr bwMode="auto">
          <a:xfrm>
            <a:off x="5260819" y="2996955"/>
            <a:ext cx="2491365" cy="147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spAutoFit/>
          </a:bodyPr>
          <a:lstStyle>
            <a:defPPr>
              <a:defRPr lang="it-IT"/>
            </a:defPPr>
            <a:lvl1pPr eaLnBrk="1" hangingPunct="1">
              <a:spcBef>
                <a:spcPct val="50000"/>
              </a:spcBef>
              <a:buFontTx/>
              <a:buNone/>
              <a:defRPr sz="1000" b="0">
                <a:solidFill>
                  <a:srgbClr val="003366"/>
                </a:solidFill>
                <a:latin typeface="Calibri" panose="020F0502020204030204" pitchFamily="34" charset="0"/>
                <a:ea typeface="ＭＳ Ｐゴシック" panose="020B0600070205080204" pitchFamily="34" charset="-128"/>
              </a:defRPr>
            </a:lvl1pPr>
            <a:lvl2pPr marL="742950" indent="-285750">
              <a:spcBef>
                <a:spcPct val="20000"/>
              </a:spcBef>
              <a:buChar char="–"/>
              <a:defRPr>
                <a:latin typeface="Arial" panose="020B0604020202020204" pitchFamily="34" charset="0"/>
                <a:ea typeface="ＭＳ Ｐゴシック" panose="020B0600070205080204" pitchFamily="34" charset="-128"/>
              </a:defRPr>
            </a:lvl2pPr>
            <a:lvl3pPr marL="1143000" indent="-228600">
              <a:spcBef>
                <a:spcPct val="20000"/>
              </a:spcBef>
              <a:buChar char="•"/>
              <a:defRPr>
                <a:latin typeface="Arial" panose="020B0604020202020204" pitchFamily="34" charset="0"/>
                <a:ea typeface="ＭＳ Ｐゴシック" panose="020B0600070205080204" pitchFamily="34" charset="-128"/>
              </a:defRPr>
            </a:lvl3pPr>
            <a:lvl4pPr marL="1600200" indent="-228600">
              <a:spcBef>
                <a:spcPct val="20000"/>
              </a:spcBef>
              <a:buChar char="–"/>
              <a:defRPr sz="1600">
                <a:latin typeface="Arial" panose="020B0604020202020204" pitchFamily="34" charset="0"/>
                <a:ea typeface="ＭＳ Ｐゴシック" panose="020B0600070205080204" pitchFamily="34" charset="-128"/>
              </a:defRPr>
            </a:lvl4pPr>
            <a:lvl5pPr marL="2057400" indent="-228600">
              <a:spcBef>
                <a:spcPct val="20000"/>
              </a:spcBef>
              <a:buChar char="»"/>
              <a:defRPr sz="1400">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9pPr>
          </a:lstStyle>
          <a:p>
            <a:pPr algn="l"/>
            <a:r>
              <a:rPr lang="it-IT" altLang="it-IT" sz="900">
                <a:solidFill>
                  <a:srgbClr val="003A79"/>
                </a:solidFill>
                <a:latin typeface="Century Gothic" panose="020B0502020202020204" pitchFamily="34" charset="0"/>
              </a:rPr>
              <a:t>Questo documento è la base per una presentazione orale, senza la quale ha limitata significatività e può dare luogo a fraintendimenti. </a:t>
            </a:r>
          </a:p>
          <a:p>
            <a:pPr algn="l"/>
            <a:r>
              <a:rPr lang="it-IT" altLang="it-IT" sz="900">
                <a:solidFill>
                  <a:srgbClr val="003A79"/>
                </a:solidFill>
                <a:latin typeface="Century Gothic" panose="020B0502020202020204" pitchFamily="34" charset="0"/>
              </a:rPr>
              <a:t>Sono proibite riproduzioni, anche parziali, del contenuto di questo documento, senza la previa autorizzazione scritta di Format Research.</a:t>
            </a:r>
          </a:p>
          <a:p>
            <a:pPr algn="l"/>
            <a:r>
              <a:rPr lang="it-IT" altLang="it-IT" sz="900">
                <a:solidFill>
                  <a:srgbClr val="003A79"/>
                </a:solidFill>
                <a:latin typeface="Century Gothic" panose="020B0502020202020204" pitchFamily="34" charset="0"/>
              </a:rPr>
              <a:t>2021 © Copyright Format Research Srl</a:t>
            </a:r>
          </a:p>
        </p:txBody>
      </p:sp>
      <p:sp>
        <p:nvSpPr>
          <p:cNvPr id="12" name="CasellaDiTesto 3">
            <a:extLst>
              <a:ext uri="{FF2B5EF4-FFF2-40B4-BE49-F238E27FC236}">
                <a16:creationId xmlns:a16="http://schemas.microsoft.com/office/drawing/2014/main" id="{C415B8D8-FCD1-43DB-832E-F01ED9939DB6}"/>
              </a:ext>
            </a:extLst>
          </p:cNvPr>
          <p:cNvSpPr txBox="1">
            <a:spLocks noChangeArrowheads="1"/>
          </p:cNvSpPr>
          <p:nvPr/>
        </p:nvSpPr>
        <p:spPr bwMode="auto">
          <a:xfrm>
            <a:off x="8184232" y="4861038"/>
            <a:ext cx="2952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it-IT" sz="800" b="0" dirty="0">
                <a:solidFill>
                  <a:srgbClr val="404040"/>
                </a:solidFill>
                <a:latin typeface="Century Gothic" panose="020B0502020202020204" pitchFamily="34" charset="0"/>
              </a:rPr>
              <a:t>format business intelligence s.r.l.</a:t>
            </a:r>
            <a:r>
              <a:rPr lang="it-IT" altLang="it-IT" sz="800" b="0" dirty="0">
                <a:solidFill>
                  <a:srgbClr val="404040"/>
                </a:solidFill>
                <a:latin typeface="Century Gothic" panose="020B0502020202020204" pitchFamily="34" charset="0"/>
              </a:rPr>
              <a:t> </a:t>
            </a:r>
          </a:p>
          <a:p>
            <a:pPr>
              <a:spcBef>
                <a:spcPct val="0"/>
              </a:spcBef>
              <a:buNone/>
            </a:pPr>
            <a:r>
              <a:rPr lang="it-IT" sz="800" b="0" dirty="0">
                <a:solidFill>
                  <a:srgbClr val="404040"/>
                </a:solidFill>
                <a:latin typeface="Century Gothic" panose="020B0502020202020204" pitchFamily="34" charset="0"/>
              </a:rPr>
              <a:t>via </a:t>
            </a:r>
            <a:r>
              <a:rPr lang="it-IT" sz="800" b="0" dirty="0" err="1">
                <a:solidFill>
                  <a:srgbClr val="404040"/>
                </a:solidFill>
                <a:latin typeface="Century Gothic" panose="020B0502020202020204" pitchFamily="34" charset="0"/>
              </a:rPr>
              <a:t>sebastiano</a:t>
            </a:r>
            <a:r>
              <a:rPr lang="it-IT" sz="800" b="0" dirty="0">
                <a:solidFill>
                  <a:srgbClr val="404040"/>
                </a:solidFill>
                <a:latin typeface="Century Gothic" panose="020B0502020202020204" pitchFamily="34" charset="0"/>
              </a:rPr>
              <a:t> caboto 22/a</a:t>
            </a:r>
            <a:r>
              <a:rPr lang="it-IT" altLang="it-IT" sz="800" b="0" dirty="0">
                <a:solidFill>
                  <a:srgbClr val="404040"/>
                </a:solidFill>
                <a:latin typeface="Century Gothic" panose="020B0502020202020204" pitchFamily="34" charset="0"/>
              </a:rPr>
              <a:t>, 33170 </a:t>
            </a:r>
            <a:r>
              <a:rPr lang="it-IT" altLang="it-IT" sz="800" b="0" dirty="0" err="1">
                <a:solidFill>
                  <a:srgbClr val="404040"/>
                </a:solidFill>
                <a:latin typeface="Century Gothic" panose="020B0502020202020204" pitchFamily="34" charset="0"/>
              </a:rPr>
              <a:t>pordenone</a:t>
            </a:r>
            <a:r>
              <a:rPr lang="it-IT" altLang="it-IT" sz="800" b="0" dirty="0">
                <a:solidFill>
                  <a:srgbClr val="404040"/>
                </a:solidFill>
                <a:latin typeface="Century Gothic" panose="020B0502020202020204" pitchFamily="34" charset="0"/>
              </a:rPr>
              <a:t>, </a:t>
            </a:r>
            <a:r>
              <a:rPr lang="it-IT" altLang="it-IT" sz="800" b="0" dirty="0" err="1">
                <a:solidFill>
                  <a:srgbClr val="404040"/>
                </a:solidFill>
                <a:latin typeface="Century Gothic" panose="020B0502020202020204" pitchFamily="34" charset="0"/>
              </a:rPr>
              <a:t>italia</a:t>
            </a:r>
            <a:endParaRPr lang="it-IT" altLang="it-IT" sz="800" b="0" dirty="0">
              <a:solidFill>
                <a:srgbClr val="404040"/>
              </a:solidFill>
              <a:latin typeface="Century Gothic" panose="020B0502020202020204" pitchFamily="34" charset="0"/>
            </a:endParaRPr>
          </a:p>
          <a:p>
            <a:pPr>
              <a:spcBef>
                <a:spcPct val="0"/>
              </a:spcBef>
              <a:buNone/>
            </a:pPr>
            <a:r>
              <a:rPr lang="it-IT" sz="800" b="0" dirty="0">
                <a:latin typeface="Century Gothic" panose="020B0502020202020204" pitchFamily="34" charset="0"/>
                <a:hlinkClick r:id="rId3"/>
              </a:rPr>
              <a:t>format@pec.formatbusinessintelligence.com</a:t>
            </a:r>
            <a:endParaRPr lang="it-IT" sz="800" b="0" dirty="0">
              <a:latin typeface="Century Gothic" panose="020B0502020202020204" pitchFamily="34" charset="0"/>
            </a:endParaRPr>
          </a:p>
          <a:p>
            <a:pPr>
              <a:spcBef>
                <a:spcPct val="0"/>
              </a:spcBef>
              <a:buNone/>
            </a:pPr>
            <a:r>
              <a:rPr lang="it-IT" altLang="it-IT" sz="800" b="0" dirty="0" err="1">
                <a:solidFill>
                  <a:srgbClr val="404040"/>
                </a:solidFill>
                <a:latin typeface="Century Gothic" panose="020B0502020202020204" pitchFamily="34" charset="0"/>
              </a:rPr>
              <a:t>cf</a:t>
            </a:r>
            <a:r>
              <a:rPr lang="it-IT" altLang="it-IT" sz="800" b="0" dirty="0">
                <a:solidFill>
                  <a:srgbClr val="404040"/>
                </a:solidFill>
                <a:latin typeface="Century Gothic" panose="020B0502020202020204" pitchFamily="34" charset="0"/>
              </a:rPr>
              <a:t>, p. iva e reg. </a:t>
            </a:r>
            <a:r>
              <a:rPr lang="it-IT" altLang="it-IT" sz="800" b="0" dirty="0" err="1">
                <a:solidFill>
                  <a:srgbClr val="404040"/>
                </a:solidFill>
                <a:latin typeface="Century Gothic" panose="020B0502020202020204" pitchFamily="34" charset="0"/>
              </a:rPr>
              <a:t>imp</a:t>
            </a:r>
            <a:r>
              <a:rPr lang="it-IT" altLang="it-IT" sz="800" b="0" dirty="0">
                <a:solidFill>
                  <a:srgbClr val="404040"/>
                </a:solidFill>
                <a:latin typeface="Century Gothic" panose="020B0502020202020204" pitchFamily="34" charset="0"/>
              </a:rPr>
              <a:t>. </a:t>
            </a:r>
            <a:r>
              <a:rPr lang="it-IT" altLang="it-IT" sz="800" b="0" dirty="0" err="1">
                <a:solidFill>
                  <a:srgbClr val="404040"/>
                </a:solidFill>
                <a:latin typeface="Century Gothic" panose="020B0502020202020204" pitchFamily="34" charset="0"/>
              </a:rPr>
              <a:t>pordenone</a:t>
            </a:r>
            <a:r>
              <a:rPr lang="it-IT" altLang="it-IT" sz="800" b="0" dirty="0">
                <a:solidFill>
                  <a:srgbClr val="404040"/>
                </a:solidFill>
                <a:latin typeface="Century Gothic" panose="020B0502020202020204" pitchFamily="34" charset="0"/>
              </a:rPr>
              <a:t> </a:t>
            </a:r>
            <a:r>
              <a:rPr lang="it-IT" sz="800" b="0" dirty="0">
                <a:solidFill>
                  <a:srgbClr val="404040"/>
                </a:solidFill>
                <a:latin typeface="Century Gothic" panose="020B0502020202020204" pitchFamily="34" charset="0"/>
              </a:rPr>
              <a:t>01786200939</a:t>
            </a:r>
            <a:endParaRPr lang="it-IT" altLang="it-IT" sz="800" b="0" dirty="0">
              <a:solidFill>
                <a:srgbClr val="404040"/>
              </a:solidFill>
              <a:latin typeface="Century Gothic" panose="020B0502020202020204" pitchFamily="34" charset="0"/>
            </a:endParaRPr>
          </a:p>
          <a:p>
            <a:pPr algn="l">
              <a:spcBef>
                <a:spcPct val="0"/>
              </a:spcBef>
              <a:buFontTx/>
              <a:buNone/>
            </a:pPr>
            <a:r>
              <a:rPr lang="it-IT" altLang="it-IT" sz="800" b="0" dirty="0">
                <a:solidFill>
                  <a:srgbClr val="404040"/>
                </a:solidFill>
                <a:latin typeface="Century Gothic" panose="020B0502020202020204" pitchFamily="34" charset="0"/>
              </a:rPr>
              <a:t>rea </a:t>
            </a:r>
            <a:r>
              <a:rPr lang="it-IT" altLang="it-IT" sz="800" b="0" dirty="0" err="1">
                <a:solidFill>
                  <a:srgbClr val="404040"/>
                </a:solidFill>
                <a:latin typeface="Century Gothic" panose="020B0502020202020204" pitchFamily="34" charset="0"/>
              </a:rPr>
              <a:t>pordenone</a:t>
            </a:r>
            <a:r>
              <a:rPr lang="it-IT" altLang="it-IT" sz="800" b="0" dirty="0">
                <a:solidFill>
                  <a:srgbClr val="404040"/>
                </a:solidFill>
                <a:latin typeface="Century Gothic" panose="020B0502020202020204" pitchFamily="34" charset="0"/>
              </a:rPr>
              <a:t> 104460, cap. </a:t>
            </a:r>
            <a:r>
              <a:rPr lang="it-IT" altLang="it-IT" sz="800" b="0" dirty="0" err="1">
                <a:solidFill>
                  <a:srgbClr val="404040"/>
                </a:solidFill>
                <a:latin typeface="Century Gothic" panose="020B0502020202020204" pitchFamily="34" charset="0"/>
              </a:rPr>
              <a:t>soc</a:t>
            </a:r>
            <a:r>
              <a:rPr lang="it-IT" altLang="it-IT" sz="800" b="0" dirty="0">
                <a:solidFill>
                  <a:srgbClr val="404040"/>
                </a:solidFill>
                <a:latin typeface="Century Gothic" panose="020B0502020202020204" pitchFamily="34" charset="0"/>
              </a:rPr>
              <a:t>. € 10.000,00 </a:t>
            </a:r>
            <a:r>
              <a:rPr lang="it-IT" altLang="it-IT" sz="800" b="0" dirty="0" err="1">
                <a:solidFill>
                  <a:srgbClr val="404040"/>
                </a:solidFill>
                <a:latin typeface="Century Gothic" panose="020B0502020202020204" pitchFamily="34" charset="0"/>
              </a:rPr>
              <a:t>i.v</a:t>
            </a:r>
            <a:r>
              <a:rPr lang="it-IT" altLang="it-IT" sz="800" b="0" dirty="0">
                <a:solidFill>
                  <a:srgbClr val="404040"/>
                </a:solidFill>
                <a:latin typeface="Century Gothic" panose="020B0502020202020204" pitchFamily="34" charset="0"/>
              </a:rPr>
              <a:t>.</a:t>
            </a:r>
          </a:p>
        </p:txBody>
      </p:sp>
      <p:pic>
        <p:nvPicPr>
          <p:cNvPr id="13" name="Immagine 12">
            <a:extLst>
              <a:ext uri="{FF2B5EF4-FFF2-40B4-BE49-F238E27FC236}">
                <a16:creationId xmlns:a16="http://schemas.microsoft.com/office/drawing/2014/main" id="{59D831B8-782A-4AEB-9146-A1075C733616}"/>
              </a:ext>
            </a:extLst>
          </p:cNvPr>
          <p:cNvPicPr>
            <a:picLocks noChangeAspect="1"/>
          </p:cNvPicPr>
          <p:nvPr/>
        </p:nvPicPr>
        <p:blipFill>
          <a:blip r:embed="rId4" cstate="print"/>
          <a:stretch>
            <a:fillRect/>
          </a:stretch>
        </p:blipFill>
        <p:spPr>
          <a:xfrm>
            <a:off x="1897508" y="4994648"/>
            <a:ext cx="2900712" cy="1220264"/>
          </a:xfrm>
          <a:prstGeom prst="rect">
            <a:avLst/>
          </a:prstGeom>
        </p:spPr>
      </p:pic>
      <p:sp>
        <p:nvSpPr>
          <p:cNvPr id="14" name="Rettangolo 13">
            <a:extLst>
              <a:ext uri="{FF2B5EF4-FFF2-40B4-BE49-F238E27FC236}">
                <a16:creationId xmlns:a16="http://schemas.microsoft.com/office/drawing/2014/main" id="{E5A5D46F-0555-4F57-90ED-C99FB41C4A59}"/>
              </a:ext>
            </a:extLst>
          </p:cNvPr>
          <p:cNvSpPr/>
          <p:nvPr/>
        </p:nvSpPr>
        <p:spPr>
          <a:xfrm>
            <a:off x="2974816" y="6214914"/>
            <a:ext cx="1609016" cy="329706"/>
          </a:xfrm>
          <a:prstGeom prst="rect">
            <a:avLst/>
          </a:prstGeom>
        </p:spPr>
        <p:txBody>
          <a:bodyPr wrap="square">
            <a:spAutoFit/>
          </a:bodyPr>
          <a:lstStyle/>
          <a:p>
            <a:pPr algn="ctr">
              <a:lnSpc>
                <a:spcPct val="115000"/>
              </a:lnSpc>
              <a:spcAft>
                <a:spcPts val="0"/>
              </a:spcAft>
              <a:tabLst>
                <a:tab pos="3059989" algn="ctr"/>
                <a:tab pos="6119978" algn="r"/>
              </a:tabLst>
            </a:pPr>
            <a:r>
              <a:rPr lang="x-none" sz="700">
                <a:solidFill>
                  <a:srgbClr val="1F497D"/>
                </a:solidFill>
                <a:latin typeface="Verdana" panose="020B0604030504040204" pitchFamily="34" charset="0"/>
                <a:ea typeface="Times New Roman" panose="02020603050405020304" pitchFamily="18" charset="0"/>
                <a:cs typeface="Times New Roman" panose="02020603050405020304" pitchFamily="18" charset="0"/>
              </a:rPr>
              <a:t>UNI EN ISO 9001:2015</a:t>
            </a:r>
            <a:endParaRPr lang="it-IT" sz="700">
              <a:solidFill>
                <a:srgbClr val="1F497D"/>
              </a:solidFill>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15000"/>
              </a:lnSpc>
              <a:spcAft>
                <a:spcPts val="0"/>
              </a:spcAft>
              <a:tabLst>
                <a:tab pos="3059989" algn="ctr"/>
                <a:tab pos="6119978" algn="r"/>
              </a:tabLst>
            </a:pPr>
            <a:r>
              <a:rPr lang="it-IT" sz="700">
                <a:solidFill>
                  <a:srgbClr val="1F497D"/>
                </a:solidFill>
                <a:latin typeface="Verdana" panose="020B0604030504040204" pitchFamily="34" charset="0"/>
                <a:ea typeface="Times New Roman" panose="02020603050405020304" pitchFamily="18" charset="0"/>
                <a:cs typeface="Times New Roman" panose="02020603050405020304" pitchFamily="18" charset="0"/>
              </a:rPr>
              <a:t>CERT. N° 1049                                                                                                                                                                   </a:t>
            </a:r>
            <a:endParaRPr lang="en-US" sz="1051">
              <a:latin typeface="Verdana" panose="020B060403050404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5C674B9-0A80-4B7F-82C0-8A488D9B89B3}"/>
              </a:ext>
            </a:extLst>
          </p:cNvPr>
          <p:cNvPicPr>
            <a:picLocks noChangeAspect="1"/>
          </p:cNvPicPr>
          <p:nvPr/>
        </p:nvPicPr>
        <p:blipFill>
          <a:blip r:embed="rId3"/>
          <a:stretch>
            <a:fillRect/>
          </a:stretch>
        </p:blipFill>
        <p:spPr>
          <a:xfrm>
            <a:off x="4094489" y="2361591"/>
            <a:ext cx="2101548" cy="1542034"/>
          </a:xfrm>
          <a:prstGeom prst="rect">
            <a:avLst/>
          </a:prstGeom>
        </p:spPr>
      </p:pic>
      <p:pic>
        <p:nvPicPr>
          <p:cNvPr id="4" name="Immagine 3">
            <a:extLst>
              <a:ext uri="{FF2B5EF4-FFF2-40B4-BE49-F238E27FC236}">
                <a16:creationId xmlns:a16="http://schemas.microsoft.com/office/drawing/2014/main" id="{D260AE19-63F5-4AB2-A8B6-78E8BA32D238}"/>
              </a:ext>
            </a:extLst>
          </p:cNvPr>
          <p:cNvPicPr>
            <a:picLocks noChangeAspect="1"/>
          </p:cNvPicPr>
          <p:nvPr/>
        </p:nvPicPr>
        <p:blipFill>
          <a:blip r:embed="rId4"/>
          <a:stretch>
            <a:fillRect/>
          </a:stretch>
        </p:blipFill>
        <p:spPr>
          <a:xfrm>
            <a:off x="671837" y="1552625"/>
            <a:ext cx="3057418" cy="3900145"/>
          </a:xfrm>
          <a:prstGeom prst="rect">
            <a:avLst/>
          </a:prstGeom>
        </p:spPr>
      </p:pic>
      <p:sp>
        <p:nvSpPr>
          <p:cNvPr id="35" name="Titolo 1">
            <a:extLst>
              <a:ext uri="{FF2B5EF4-FFF2-40B4-BE49-F238E27FC236}">
                <a16:creationId xmlns:a16="http://schemas.microsoft.com/office/drawing/2014/main" id="{A182E0FC-EB6A-4221-B86B-13857F998101}"/>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Universo delle imprese | </a:t>
            </a:r>
            <a:r>
              <a:rPr lang="it-IT" sz="2200" dirty="0">
                <a:latin typeface="Century Gothic" panose="020B0502020202020204" pitchFamily="34" charset="0"/>
                <a:cs typeface="Arial"/>
              </a:rPr>
              <a:t>In Italia esistono oltre 4,5 mln di imprese extra agricole. </a:t>
            </a:r>
          </a:p>
          <a:p>
            <a:pPr>
              <a:defRPr/>
            </a:pPr>
            <a:r>
              <a:rPr lang="it-IT" sz="2200" dirty="0">
                <a:latin typeface="Century Gothic" panose="020B0502020202020204" pitchFamily="34" charset="0"/>
                <a:cs typeface="Arial"/>
              </a:rPr>
              <a:t>In VDA, la quota di imprese registrate al 31 dicembre 2020 era pari ad oltre 9 mila unità, di cui quasi 6 mila operative nel terziario.</a:t>
            </a:r>
            <a:endParaRPr lang="it-IT" sz="2200" dirty="0">
              <a:latin typeface="Century Gothic" panose="020B0502020202020204" pitchFamily="34" charset="0"/>
              <a:ea typeface="+mj-ea"/>
              <a:cs typeface="Arial"/>
            </a:endParaRPr>
          </a:p>
        </p:txBody>
      </p:sp>
      <p:sp>
        <p:nvSpPr>
          <p:cNvPr id="100" name="Rettangolo 93">
            <a:extLst>
              <a:ext uri="{FF2B5EF4-FFF2-40B4-BE49-F238E27FC236}">
                <a16:creationId xmlns:a16="http://schemas.microsoft.com/office/drawing/2014/main" id="{E59B99D3-A208-49A7-BA68-FC9EEBEFA991}"/>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Research su dati </a:t>
            </a:r>
            <a:r>
              <a:rPr lang="it-IT" altLang="it-IT" sz="1000" b="0">
                <a:latin typeface="Century Gothic" panose="020B0502020202020204" pitchFamily="34" charset="0"/>
              </a:rPr>
              <a:t>Infocamere (Movimprese).</a:t>
            </a:r>
            <a:endParaRPr lang="it-IT" sz="1000" b="0" i="1">
              <a:latin typeface="Century Gothic" panose="020B0502020202020204" pitchFamily="34" charset="0"/>
            </a:endParaRPr>
          </a:p>
        </p:txBody>
      </p:sp>
      <p:sp>
        <p:nvSpPr>
          <p:cNvPr id="39" name="Rettangolo 38">
            <a:extLst>
              <a:ext uri="{FF2B5EF4-FFF2-40B4-BE49-F238E27FC236}">
                <a16:creationId xmlns:a16="http://schemas.microsoft.com/office/drawing/2014/main" id="{490D0537-C3A0-498F-BC4C-DF70C3087553}"/>
              </a:ext>
            </a:extLst>
          </p:cNvPr>
          <p:cNvSpPr/>
          <p:nvPr/>
        </p:nvSpPr>
        <p:spPr>
          <a:xfrm>
            <a:off x="6138291" y="2474592"/>
            <a:ext cx="3034927" cy="923330"/>
          </a:xfrm>
          <a:prstGeom prst="rect">
            <a:avLst/>
          </a:prstGeom>
        </p:spPr>
        <p:txBody>
          <a:bodyPr wrap="square">
            <a:spAutoFit/>
          </a:bodyPr>
          <a:lstStyle/>
          <a:p>
            <a:r>
              <a:rPr lang="it-IT" sz="5400" dirty="0">
                <a:latin typeface="Century Gothic" panose="020B0502020202020204" pitchFamily="34" charset="0"/>
              </a:rPr>
              <a:t>9.079</a:t>
            </a:r>
          </a:p>
        </p:txBody>
      </p:sp>
      <p:sp>
        <p:nvSpPr>
          <p:cNvPr id="40" name="Rettangolo 39">
            <a:extLst>
              <a:ext uri="{FF2B5EF4-FFF2-40B4-BE49-F238E27FC236}">
                <a16:creationId xmlns:a16="http://schemas.microsoft.com/office/drawing/2014/main" id="{6F506979-A2AF-4F50-91B1-5DA93A05244F}"/>
              </a:ext>
            </a:extLst>
          </p:cNvPr>
          <p:cNvSpPr/>
          <p:nvPr/>
        </p:nvSpPr>
        <p:spPr>
          <a:xfrm>
            <a:off x="4144303" y="1391344"/>
            <a:ext cx="4832017" cy="1077218"/>
          </a:xfrm>
          <a:prstGeom prst="rect">
            <a:avLst/>
          </a:prstGeom>
        </p:spPr>
        <p:txBody>
          <a:bodyPr wrap="square">
            <a:spAutoFit/>
          </a:bodyPr>
          <a:lstStyle/>
          <a:p>
            <a:r>
              <a:rPr lang="it-IT" sz="3200" b="0" dirty="0">
                <a:latin typeface="Century Gothic" panose="020B0502020202020204" pitchFamily="34" charset="0"/>
              </a:rPr>
              <a:t>Imprese registrate in </a:t>
            </a:r>
            <a:r>
              <a:rPr lang="it-IT" sz="3200" u="sng" dirty="0">
                <a:latin typeface="Century Gothic" panose="020B0502020202020204" pitchFamily="34" charset="0"/>
              </a:rPr>
              <a:t>Valle d’Aosta</a:t>
            </a:r>
          </a:p>
        </p:txBody>
      </p:sp>
      <p:pic>
        <p:nvPicPr>
          <p:cNvPr id="46" name="Elemento grafico 45" descr="Freccia linea, curva antioraria">
            <a:extLst>
              <a:ext uri="{FF2B5EF4-FFF2-40B4-BE49-F238E27FC236}">
                <a16:creationId xmlns:a16="http://schemas.microsoft.com/office/drawing/2014/main" id="{13042FE4-ED5E-486C-B302-41B9465DE2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929425">
            <a:off x="6086464" y="3218941"/>
            <a:ext cx="1106424" cy="1106424"/>
          </a:xfrm>
          <a:prstGeom prst="rect">
            <a:avLst/>
          </a:prstGeom>
        </p:spPr>
      </p:pic>
      <p:sp>
        <p:nvSpPr>
          <p:cNvPr id="47" name="Rettangolo 46">
            <a:extLst>
              <a:ext uri="{FF2B5EF4-FFF2-40B4-BE49-F238E27FC236}">
                <a16:creationId xmlns:a16="http://schemas.microsoft.com/office/drawing/2014/main" id="{D4F37838-C440-4928-BC64-2D32A1AAE3EF}"/>
              </a:ext>
            </a:extLst>
          </p:cNvPr>
          <p:cNvSpPr/>
          <p:nvPr/>
        </p:nvSpPr>
        <p:spPr>
          <a:xfrm>
            <a:off x="1076871" y="5661248"/>
            <a:ext cx="5930567" cy="600164"/>
          </a:xfrm>
          <a:prstGeom prst="rect">
            <a:avLst/>
          </a:prstGeom>
        </p:spPr>
        <p:txBody>
          <a:bodyPr wrap="square">
            <a:spAutoFit/>
          </a:bodyPr>
          <a:lstStyle/>
          <a:p>
            <a:r>
              <a:rPr lang="it-IT" sz="1100" b="0" i="1">
                <a:latin typeface="Century Gothic" panose="020B0502020202020204" pitchFamily="34" charset="0"/>
              </a:rPr>
              <a:t>*Si tratta di tutte le imprese extra agricole «</a:t>
            </a:r>
            <a:r>
              <a:rPr lang="it-IT" sz="1100" i="1">
                <a:latin typeface="Century Gothic" panose="020B0502020202020204" pitchFamily="34" charset="0"/>
              </a:rPr>
              <a:t>REGISTRATE</a:t>
            </a:r>
            <a:r>
              <a:rPr lang="it-IT" sz="1100" b="0" i="1">
                <a:latin typeface="Century Gothic" panose="020B0502020202020204" pitchFamily="34" charset="0"/>
              </a:rPr>
              <a:t>» al 31 dicembre 2020, </a:t>
            </a:r>
            <a:r>
              <a:rPr lang="it-IT" sz="1100" i="1" u="sng">
                <a:latin typeface="Century Gothic" panose="020B0502020202020204" pitchFamily="34" charset="0"/>
              </a:rPr>
              <a:t>al netto</a:t>
            </a:r>
            <a:r>
              <a:rPr lang="it-IT" sz="1100" b="0" i="1">
                <a:latin typeface="Century Gothic" panose="020B0502020202020204" pitchFamily="34" charset="0"/>
              </a:rPr>
              <a:t> delle Attività finanziarie e assicurative, delle altre attività di servizi, delle attività di servizi domestici, degli organismi extraterritoriali, delle imprese «non classificate».</a:t>
            </a:r>
          </a:p>
        </p:txBody>
      </p:sp>
      <p:pic>
        <p:nvPicPr>
          <p:cNvPr id="48" name="Elemento grafico 47" descr="Insegnante">
            <a:extLst>
              <a:ext uri="{FF2B5EF4-FFF2-40B4-BE49-F238E27FC236}">
                <a16:creationId xmlns:a16="http://schemas.microsoft.com/office/drawing/2014/main" id="{5DFD890C-54D0-487F-AB7B-628F89448E93}"/>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7669" y="5567323"/>
            <a:ext cx="567771" cy="567771"/>
          </a:xfrm>
          <a:prstGeom prst="rect">
            <a:avLst/>
          </a:prstGeom>
        </p:spPr>
      </p:pic>
      <p:sp>
        <p:nvSpPr>
          <p:cNvPr id="49" name="Text Box 18">
            <a:extLst>
              <a:ext uri="{FF2B5EF4-FFF2-40B4-BE49-F238E27FC236}">
                <a16:creationId xmlns:a16="http://schemas.microsoft.com/office/drawing/2014/main" id="{D5A0AA33-1147-4011-A2C4-2A88269B4A02}"/>
              </a:ext>
            </a:extLst>
          </p:cNvPr>
          <p:cNvSpPr txBox="1">
            <a:spLocks noChangeArrowheads="1"/>
          </p:cNvSpPr>
          <p:nvPr/>
        </p:nvSpPr>
        <p:spPr bwMode="auto">
          <a:xfrm>
            <a:off x="7852223" y="3753186"/>
            <a:ext cx="1849105"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sz="1800" b="1">
                <a:solidFill>
                  <a:schemeClr val="bg1">
                    <a:lumMod val="50000"/>
                  </a:schemeClr>
                </a:solidFill>
              </a:rPr>
              <a:t>Manifattura</a:t>
            </a:r>
          </a:p>
        </p:txBody>
      </p:sp>
      <p:sp>
        <p:nvSpPr>
          <p:cNvPr id="50" name="Text Box 18">
            <a:extLst>
              <a:ext uri="{FF2B5EF4-FFF2-40B4-BE49-F238E27FC236}">
                <a16:creationId xmlns:a16="http://schemas.microsoft.com/office/drawing/2014/main" id="{3221E0BD-EC2D-499F-A0DD-1123C44F45E2}"/>
              </a:ext>
            </a:extLst>
          </p:cNvPr>
          <p:cNvSpPr txBox="1">
            <a:spLocks noChangeArrowheads="1"/>
          </p:cNvSpPr>
          <p:nvPr/>
        </p:nvSpPr>
        <p:spPr bwMode="auto">
          <a:xfrm>
            <a:off x="9223360" y="3753186"/>
            <a:ext cx="1157397" cy="396927"/>
          </a:xfrm>
          <a:prstGeom prst="rect">
            <a:avLst/>
          </a:prstGeom>
          <a:no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r"/>
            <a:r>
              <a:rPr lang="it-IT" altLang="it-IT" sz="1800" i="0" dirty="0">
                <a:solidFill>
                  <a:schemeClr val="bg1">
                    <a:lumMod val="50000"/>
                  </a:schemeClr>
                </a:solidFill>
                <a:latin typeface="Century Gothic" panose="020B0502020202020204" pitchFamily="34" charset="0"/>
              </a:rPr>
              <a:t>889</a:t>
            </a:r>
          </a:p>
        </p:txBody>
      </p:sp>
      <p:sp>
        <p:nvSpPr>
          <p:cNvPr id="51" name="Text Box 18">
            <a:extLst>
              <a:ext uri="{FF2B5EF4-FFF2-40B4-BE49-F238E27FC236}">
                <a16:creationId xmlns:a16="http://schemas.microsoft.com/office/drawing/2014/main" id="{60CE8CA5-030F-46B9-8EED-333C2A23F818}"/>
              </a:ext>
            </a:extLst>
          </p:cNvPr>
          <p:cNvSpPr txBox="1">
            <a:spLocks noChangeArrowheads="1"/>
          </p:cNvSpPr>
          <p:nvPr/>
        </p:nvSpPr>
        <p:spPr bwMode="auto">
          <a:xfrm>
            <a:off x="7852223" y="4793438"/>
            <a:ext cx="1679123"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sz="1800" b="1"/>
              <a:t>Commercio</a:t>
            </a:r>
          </a:p>
        </p:txBody>
      </p:sp>
      <p:sp>
        <p:nvSpPr>
          <p:cNvPr id="52" name="Text Box 18">
            <a:extLst>
              <a:ext uri="{FF2B5EF4-FFF2-40B4-BE49-F238E27FC236}">
                <a16:creationId xmlns:a16="http://schemas.microsoft.com/office/drawing/2014/main" id="{6296E48C-E4F6-4F64-A991-15DBEAFD2D78}"/>
              </a:ext>
            </a:extLst>
          </p:cNvPr>
          <p:cNvSpPr txBox="1">
            <a:spLocks noChangeArrowheads="1"/>
          </p:cNvSpPr>
          <p:nvPr/>
        </p:nvSpPr>
        <p:spPr bwMode="auto">
          <a:xfrm>
            <a:off x="9223360" y="4793438"/>
            <a:ext cx="1157397" cy="396927"/>
          </a:xfrm>
          <a:prstGeom prst="rect">
            <a:avLst/>
          </a:prstGeom>
          <a:no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r"/>
            <a:r>
              <a:rPr lang="it-IT" altLang="it-IT" sz="1800" i="0" dirty="0">
                <a:solidFill>
                  <a:srgbClr val="203864"/>
                </a:solidFill>
                <a:latin typeface="Century Gothic" panose="020B0502020202020204" pitchFamily="34" charset="0"/>
              </a:rPr>
              <a:t>1.965</a:t>
            </a:r>
          </a:p>
        </p:txBody>
      </p:sp>
      <p:sp>
        <p:nvSpPr>
          <p:cNvPr id="53" name="Text Box 18">
            <a:extLst>
              <a:ext uri="{FF2B5EF4-FFF2-40B4-BE49-F238E27FC236}">
                <a16:creationId xmlns:a16="http://schemas.microsoft.com/office/drawing/2014/main" id="{16824A5B-D43A-4641-9423-45E21B5B8C6F}"/>
              </a:ext>
            </a:extLst>
          </p:cNvPr>
          <p:cNvSpPr txBox="1">
            <a:spLocks noChangeArrowheads="1"/>
          </p:cNvSpPr>
          <p:nvPr/>
        </p:nvSpPr>
        <p:spPr bwMode="auto">
          <a:xfrm>
            <a:off x="7852223" y="4273312"/>
            <a:ext cx="1706796"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sz="1800" b="1">
                <a:solidFill>
                  <a:schemeClr val="bg1">
                    <a:lumMod val="50000"/>
                  </a:schemeClr>
                </a:solidFill>
              </a:rPr>
              <a:t>Costruzioni</a:t>
            </a:r>
          </a:p>
        </p:txBody>
      </p:sp>
      <p:sp>
        <p:nvSpPr>
          <p:cNvPr id="54" name="Text Box 18">
            <a:extLst>
              <a:ext uri="{FF2B5EF4-FFF2-40B4-BE49-F238E27FC236}">
                <a16:creationId xmlns:a16="http://schemas.microsoft.com/office/drawing/2014/main" id="{67319832-A729-4D68-9431-84F9A9DD30C7}"/>
              </a:ext>
            </a:extLst>
          </p:cNvPr>
          <p:cNvSpPr txBox="1">
            <a:spLocks noChangeArrowheads="1"/>
          </p:cNvSpPr>
          <p:nvPr/>
        </p:nvSpPr>
        <p:spPr bwMode="auto">
          <a:xfrm>
            <a:off x="9223360" y="4273312"/>
            <a:ext cx="1157397" cy="396927"/>
          </a:xfrm>
          <a:prstGeom prst="rect">
            <a:avLst/>
          </a:prstGeom>
          <a:no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r"/>
            <a:r>
              <a:rPr lang="it-IT" altLang="it-IT" sz="1800" i="0" dirty="0">
                <a:solidFill>
                  <a:schemeClr val="bg1">
                    <a:lumMod val="50000"/>
                  </a:schemeClr>
                </a:solidFill>
                <a:latin typeface="Century Gothic" panose="020B0502020202020204" pitchFamily="34" charset="0"/>
              </a:rPr>
              <a:t>2.322</a:t>
            </a:r>
          </a:p>
        </p:txBody>
      </p:sp>
      <p:sp>
        <p:nvSpPr>
          <p:cNvPr id="55" name="Text Box 18">
            <a:extLst>
              <a:ext uri="{FF2B5EF4-FFF2-40B4-BE49-F238E27FC236}">
                <a16:creationId xmlns:a16="http://schemas.microsoft.com/office/drawing/2014/main" id="{177C5A03-3C11-4238-B903-CB91753B33D2}"/>
              </a:ext>
            </a:extLst>
          </p:cNvPr>
          <p:cNvSpPr txBox="1">
            <a:spLocks noChangeArrowheads="1"/>
          </p:cNvSpPr>
          <p:nvPr/>
        </p:nvSpPr>
        <p:spPr bwMode="auto">
          <a:xfrm>
            <a:off x="7852224" y="5313564"/>
            <a:ext cx="1571610"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sz="1800" b="1"/>
              <a:t>Turismo</a:t>
            </a:r>
          </a:p>
        </p:txBody>
      </p:sp>
      <p:sp>
        <p:nvSpPr>
          <p:cNvPr id="56" name="Text Box 18">
            <a:extLst>
              <a:ext uri="{FF2B5EF4-FFF2-40B4-BE49-F238E27FC236}">
                <a16:creationId xmlns:a16="http://schemas.microsoft.com/office/drawing/2014/main" id="{8C5581C8-C511-45C4-9355-E2FFD40FEC56}"/>
              </a:ext>
            </a:extLst>
          </p:cNvPr>
          <p:cNvSpPr txBox="1">
            <a:spLocks noChangeArrowheads="1"/>
          </p:cNvSpPr>
          <p:nvPr/>
        </p:nvSpPr>
        <p:spPr bwMode="auto">
          <a:xfrm>
            <a:off x="9223360" y="5313564"/>
            <a:ext cx="1157397" cy="396927"/>
          </a:xfrm>
          <a:prstGeom prst="rect">
            <a:avLst/>
          </a:prstGeom>
          <a:no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r"/>
            <a:r>
              <a:rPr lang="it-IT" altLang="it-IT" sz="1800" i="0" dirty="0">
                <a:solidFill>
                  <a:srgbClr val="203864"/>
                </a:solidFill>
                <a:latin typeface="Century Gothic" panose="020B0502020202020204" pitchFamily="34" charset="0"/>
              </a:rPr>
              <a:t>1.827</a:t>
            </a:r>
          </a:p>
        </p:txBody>
      </p:sp>
      <p:sp>
        <p:nvSpPr>
          <p:cNvPr id="57" name="Text Box 18">
            <a:extLst>
              <a:ext uri="{FF2B5EF4-FFF2-40B4-BE49-F238E27FC236}">
                <a16:creationId xmlns:a16="http://schemas.microsoft.com/office/drawing/2014/main" id="{ECA77AED-0000-4D77-80D2-86AF3996C547}"/>
              </a:ext>
            </a:extLst>
          </p:cNvPr>
          <p:cNvSpPr txBox="1">
            <a:spLocks noChangeArrowheads="1"/>
          </p:cNvSpPr>
          <p:nvPr/>
        </p:nvSpPr>
        <p:spPr bwMode="auto">
          <a:xfrm>
            <a:off x="7852223" y="5833690"/>
            <a:ext cx="1450657"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sz="1800" b="1"/>
              <a:t>Servizi</a:t>
            </a:r>
          </a:p>
        </p:txBody>
      </p:sp>
      <p:sp>
        <p:nvSpPr>
          <p:cNvPr id="58" name="Text Box 18">
            <a:extLst>
              <a:ext uri="{FF2B5EF4-FFF2-40B4-BE49-F238E27FC236}">
                <a16:creationId xmlns:a16="http://schemas.microsoft.com/office/drawing/2014/main" id="{86A5FB42-6EBC-4E6B-A361-42B6F58775A9}"/>
              </a:ext>
            </a:extLst>
          </p:cNvPr>
          <p:cNvSpPr txBox="1">
            <a:spLocks noChangeArrowheads="1"/>
          </p:cNvSpPr>
          <p:nvPr/>
        </p:nvSpPr>
        <p:spPr bwMode="auto">
          <a:xfrm>
            <a:off x="9223360" y="5833690"/>
            <a:ext cx="1157397" cy="396927"/>
          </a:xfrm>
          <a:prstGeom prst="rect">
            <a:avLst/>
          </a:prstGeom>
          <a:no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r"/>
            <a:r>
              <a:rPr lang="it-IT" altLang="it-IT" sz="1800" i="0" dirty="0">
                <a:solidFill>
                  <a:srgbClr val="203864"/>
                </a:solidFill>
                <a:latin typeface="Century Gothic" panose="020B0502020202020204" pitchFamily="34" charset="0"/>
              </a:rPr>
              <a:t>2.076</a:t>
            </a:r>
          </a:p>
        </p:txBody>
      </p:sp>
      <p:pic>
        <p:nvPicPr>
          <p:cNvPr id="60" name="Elemento grafico 59" descr="Gru">
            <a:extLst>
              <a:ext uri="{FF2B5EF4-FFF2-40B4-BE49-F238E27FC236}">
                <a16:creationId xmlns:a16="http://schemas.microsoft.com/office/drawing/2014/main" id="{63087352-BA9B-47E4-936E-A9F65FD8C7F4}"/>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21721" y="4214393"/>
            <a:ext cx="426575" cy="426575"/>
          </a:xfrm>
          <a:prstGeom prst="rect">
            <a:avLst/>
          </a:prstGeom>
        </p:spPr>
      </p:pic>
      <p:pic>
        <p:nvPicPr>
          <p:cNvPr id="61" name="Elemento grafico 60" descr="Fabbrica">
            <a:extLst>
              <a:ext uri="{FF2B5EF4-FFF2-40B4-BE49-F238E27FC236}">
                <a16:creationId xmlns:a16="http://schemas.microsoft.com/office/drawing/2014/main" id="{F16DF277-0E9C-4C96-BD7C-F6C03E7777F2}"/>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00392" y="3696531"/>
            <a:ext cx="469232" cy="469232"/>
          </a:xfrm>
          <a:prstGeom prst="rect">
            <a:avLst/>
          </a:prstGeom>
        </p:spPr>
      </p:pic>
      <p:pic>
        <p:nvPicPr>
          <p:cNvPr id="62" name="Elemento grafico 61" descr="Carrello della spesa">
            <a:extLst>
              <a:ext uri="{FF2B5EF4-FFF2-40B4-BE49-F238E27FC236}">
                <a16:creationId xmlns:a16="http://schemas.microsoft.com/office/drawing/2014/main" id="{01D0F972-C1BA-41C4-AFAB-C11E8AE0214E}"/>
              </a:ext>
            </a:extLst>
          </p:cNvPr>
          <p:cNvPicPr>
            <a:picLocks noChangeAspect="1"/>
          </p:cNvPicPr>
          <p:nvPr/>
        </p:nvPicPr>
        <p:blipFill>
          <a:blip r:embed="rId13" cstate="email">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21721" y="4783200"/>
            <a:ext cx="426575" cy="426575"/>
          </a:xfrm>
          <a:prstGeom prst="rect">
            <a:avLst/>
          </a:prstGeom>
        </p:spPr>
      </p:pic>
      <p:pic>
        <p:nvPicPr>
          <p:cNvPr id="63" name="Elemento grafico 62" descr="Ingranaggi">
            <a:extLst>
              <a:ext uri="{FF2B5EF4-FFF2-40B4-BE49-F238E27FC236}">
                <a16:creationId xmlns:a16="http://schemas.microsoft.com/office/drawing/2014/main" id="{037B14C3-24AC-4914-9C44-6FE57E922B87}"/>
              </a:ext>
            </a:extLst>
          </p:cNvPr>
          <p:cNvPicPr>
            <a:picLocks noChangeAspect="1"/>
          </p:cNvPicPr>
          <p:nvPr/>
        </p:nvPicPr>
        <p:blipFill>
          <a:blip r:embed="rId15" cstate="email">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21721" y="5827035"/>
            <a:ext cx="426575" cy="426575"/>
          </a:xfrm>
          <a:prstGeom prst="rect">
            <a:avLst/>
          </a:prstGeom>
        </p:spPr>
      </p:pic>
      <p:pic>
        <p:nvPicPr>
          <p:cNvPr id="64" name="Elemento grafico 63" descr="Edificio">
            <a:extLst>
              <a:ext uri="{FF2B5EF4-FFF2-40B4-BE49-F238E27FC236}">
                <a16:creationId xmlns:a16="http://schemas.microsoft.com/office/drawing/2014/main" id="{4D152826-4BA4-4E0F-A8F1-F1D03371FD2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341111" y="5330798"/>
            <a:ext cx="387795" cy="387795"/>
          </a:xfrm>
          <a:prstGeom prst="rect">
            <a:avLst/>
          </a:prstGeom>
        </p:spPr>
      </p:pic>
      <p:sp>
        <p:nvSpPr>
          <p:cNvPr id="65" name="Ovale 64">
            <a:extLst>
              <a:ext uri="{FF2B5EF4-FFF2-40B4-BE49-F238E27FC236}">
                <a16:creationId xmlns:a16="http://schemas.microsoft.com/office/drawing/2014/main" id="{D93C4456-276A-4A9F-B2D4-2D51AFBDAEB0}"/>
              </a:ext>
            </a:extLst>
          </p:cNvPr>
          <p:cNvSpPr/>
          <p:nvPr/>
        </p:nvSpPr>
        <p:spPr bwMode="auto">
          <a:xfrm>
            <a:off x="9307410" y="4713301"/>
            <a:ext cx="1289807" cy="1613634"/>
          </a:xfrm>
          <a:prstGeom prst="ellipse">
            <a:avLst/>
          </a:prstGeom>
          <a:noFill/>
          <a:ln w="38100" cap="flat" cmpd="sng" algn="ctr">
            <a:solidFill>
              <a:srgbClr val="20386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6" name="Text Box 18">
            <a:extLst>
              <a:ext uri="{FF2B5EF4-FFF2-40B4-BE49-F238E27FC236}">
                <a16:creationId xmlns:a16="http://schemas.microsoft.com/office/drawing/2014/main" id="{5EFA944F-D1AF-40FA-A96D-82DE8F5D627C}"/>
              </a:ext>
            </a:extLst>
          </p:cNvPr>
          <p:cNvSpPr txBox="1">
            <a:spLocks noChangeArrowheads="1"/>
          </p:cNvSpPr>
          <p:nvPr/>
        </p:nvSpPr>
        <p:spPr bwMode="auto">
          <a:xfrm>
            <a:off x="10720913" y="4941168"/>
            <a:ext cx="1331490" cy="525401"/>
          </a:xfrm>
          <a:prstGeom prst="rect">
            <a:avLst/>
          </a:prstGeom>
          <a:solidFill>
            <a:srgbClr val="203864"/>
          </a:solid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400" b="1" i="1" dirty="0">
                <a:solidFill>
                  <a:schemeClr val="bg1"/>
                </a:solidFill>
              </a:rPr>
              <a:t>TERZIARIO 5.868</a:t>
            </a:r>
          </a:p>
        </p:txBody>
      </p:sp>
      <p:pic>
        <p:nvPicPr>
          <p:cNvPr id="67" name="Elemento grafico 66" descr="Freccia linea: rotazione a destra">
            <a:extLst>
              <a:ext uri="{FF2B5EF4-FFF2-40B4-BE49-F238E27FC236}">
                <a16:creationId xmlns:a16="http://schemas.microsoft.com/office/drawing/2014/main" id="{77E324ED-416B-405E-B199-1352F1AFAE1B}"/>
              </a:ext>
            </a:extLst>
          </p:cNvPr>
          <p:cNvPicPr>
            <a:picLocks noChangeAspect="1"/>
          </p:cNvPicPr>
          <p:nvPr/>
        </p:nvPicPr>
        <p:blipFill>
          <a:blip r:embed="rId19" cstate="email">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277448">
            <a:off x="10372115" y="4555872"/>
            <a:ext cx="567771" cy="567771"/>
          </a:xfrm>
          <a:prstGeom prst="rect">
            <a:avLst/>
          </a:prstGeom>
        </p:spPr>
      </p:pic>
      <p:cxnSp>
        <p:nvCxnSpPr>
          <p:cNvPr id="68" name="Connettore diritto 67">
            <a:extLst>
              <a:ext uri="{FF2B5EF4-FFF2-40B4-BE49-F238E27FC236}">
                <a16:creationId xmlns:a16="http://schemas.microsoft.com/office/drawing/2014/main" id="{952B45F6-67B6-49CA-80D2-5AAD78AEE48A}"/>
              </a:ext>
            </a:extLst>
          </p:cNvPr>
          <p:cNvCxnSpPr>
            <a:cxnSpLocks/>
          </p:cNvCxnSpPr>
          <p:nvPr/>
        </p:nvCxnSpPr>
        <p:spPr bwMode="auto">
          <a:xfrm flipV="1">
            <a:off x="7111369" y="3623815"/>
            <a:ext cx="0" cy="2685636"/>
          </a:xfrm>
          <a:prstGeom prst="line">
            <a:avLst/>
          </a:prstGeom>
          <a:noFill/>
          <a:ln w="38100" cap="flat" cmpd="sng" algn="ctr">
            <a:solidFill>
              <a:schemeClr val="tx1"/>
            </a:solidFill>
            <a:prstDash val="solid"/>
            <a:round/>
            <a:headEnd type="none" w="med" len="med"/>
            <a:tailEnd type="none" w="med" len="med"/>
          </a:ln>
          <a:effectLst/>
        </p:spPr>
      </p:cxnSp>
      <p:sp>
        <p:nvSpPr>
          <p:cNvPr id="95" name="Rettangolo 94">
            <a:extLst>
              <a:ext uri="{FF2B5EF4-FFF2-40B4-BE49-F238E27FC236}">
                <a16:creationId xmlns:a16="http://schemas.microsoft.com/office/drawing/2014/main" id="{C7262AA8-3D95-4434-89C6-B0C8030469AC}"/>
              </a:ext>
            </a:extLst>
          </p:cNvPr>
          <p:cNvSpPr/>
          <p:nvPr/>
        </p:nvSpPr>
        <p:spPr>
          <a:xfrm>
            <a:off x="191344" y="2426593"/>
            <a:ext cx="4110128" cy="2554545"/>
          </a:xfrm>
          <a:prstGeom prst="rect">
            <a:avLst/>
          </a:prstGeom>
        </p:spPr>
        <p:txBody>
          <a:bodyPr wrap="square">
            <a:spAutoFit/>
          </a:bodyPr>
          <a:lstStyle/>
          <a:p>
            <a:pPr algn="ctr"/>
            <a:r>
              <a:rPr lang="it-IT" sz="4800" dirty="0">
                <a:latin typeface="Century Gothic" panose="020B0502020202020204" pitchFamily="34" charset="0"/>
              </a:rPr>
              <a:t>Italia</a:t>
            </a:r>
          </a:p>
          <a:p>
            <a:pPr algn="ctr"/>
            <a:r>
              <a:rPr lang="it-IT" sz="4800" dirty="0">
                <a:latin typeface="Century Gothic" panose="020B0502020202020204" pitchFamily="34" charset="0"/>
              </a:rPr>
              <a:t>4.563.107</a:t>
            </a:r>
          </a:p>
          <a:p>
            <a:pPr algn="ctr"/>
            <a:r>
              <a:rPr lang="it-IT" sz="3200" b="0" dirty="0">
                <a:latin typeface="Century Gothic" panose="020B0502020202020204" pitchFamily="34" charset="0"/>
              </a:rPr>
              <a:t>Imprese extra agricole</a:t>
            </a:r>
            <a:r>
              <a:rPr lang="it-IT" sz="3200" dirty="0">
                <a:latin typeface="Century Gothic" panose="020B0502020202020204" pitchFamily="34" charset="0"/>
              </a:rPr>
              <a:t>*</a:t>
            </a:r>
          </a:p>
        </p:txBody>
      </p:sp>
      <p:cxnSp>
        <p:nvCxnSpPr>
          <p:cNvPr id="97" name="Connettore diritto 96">
            <a:extLst>
              <a:ext uri="{FF2B5EF4-FFF2-40B4-BE49-F238E27FC236}">
                <a16:creationId xmlns:a16="http://schemas.microsoft.com/office/drawing/2014/main" id="{0D3E633A-30B2-4170-8D53-89D3D10420BB}"/>
              </a:ext>
            </a:extLst>
          </p:cNvPr>
          <p:cNvCxnSpPr>
            <a:cxnSpLocks/>
          </p:cNvCxnSpPr>
          <p:nvPr/>
        </p:nvCxnSpPr>
        <p:spPr bwMode="auto">
          <a:xfrm flipV="1">
            <a:off x="1076871" y="1941072"/>
            <a:ext cx="2965283" cy="103045"/>
          </a:xfrm>
          <a:prstGeom prst="line">
            <a:avLst/>
          </a:prstGeom>
          <a:noFill/>
          <a:ln w="12700" cap="flat" cmpd="sng" algn="ctr">
            <a:solidFill>
              <a:srgbClr val="203864"/>
            </a:solidFill>
            <a:prstDash val="solid"/>
            <a:round/>
            <a:headEnd type="none" w="med" len="med"/>
            <a:tailEnd type="none" w="med" len="med"/>
          </a:ln>
          <a:effectLst/>
        </p:spPr>
      </p:cxnSp>
    </p:spTree>
    <p:extLst>
      <p:ext uri="{BB962C8B-B14F-4D97-AF65-F5344CB8AC3E}">
        <p14:creationId xmlns:p14="http://schemas.microsoft.com/office/powerpoint/2010/main" val="2990063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5A90F98-0ACE-4872-BC5A-6707711CD6AE}"/>
              </a:ext>
            </a:extLst>
          </p:cNvPr>
          <p:cNvPicPr>
            <a:picLocks noChangeAspect="1"/>
          </p:cNvPicPr>
          <p:nvPr/>
        </p:nvPicPr>
        <p:blipFill>
          <a:blip r:embed="rId2"/>
          <a:stretch>
            <a:fillRect/>
          </a:stretch>
        </p:blipFill>
        <p:spPr>
          <a:xfrm>
            <a:off x="203366" y="2450940"/>
            <a:ext cx="10620932" cy="3196828"/>
          </a:xfrm>
          <a:prstGeom prst="rect">
            <a:avLst/>
          </a:prstGeom>
        </p:spPr>
      </p:pic>
      <p:sp>
        <p:nvSpPr>
          <p:cNvPr id="48" name="Titolo 1">
            <a:extLst>
              <a:ext uri="{FF2B5EF4-FFF2-40B4-BE49-F238E27FC236}">
                <a16:creationId xmlns:a16="http://schemas.microsoft.com/office/drawing/2014/main" id="{B9C7141F-A656-4348-9CCE-E85414175745}"/>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Terziarizzazione dell’economia | </a:t>
            </a:r>
            <a:r>
              <a:rPr lang="it-IT" sz="2200" dirty="0">
                <a:latin typeface="Century Gothic" panose="020B0502020202020204" pitchFamily="34" charset="0"/>
                <a:ea typeface="+mj-ea"/>
                <a:cs typeface="Arial"/>
              </a:rPr>
              <a:t>Il terziario ha assunto un ruolo sempre più strategico nel corso degli anni: dal 2010 ad oggi è aumentata del +4% l’incidenza delle imprese del commercio, del turismo e dei servizi sul totale delle imprese esistenti in VDA.</a:t>
            </a:r>
          </a:p>
        </p:txBody>
      </p:sp>
      <p:sp>
        <p:nvSpPr>
          <p:cNvPr id="49" name="Rettangolo 93">
            <a:extLst>
              <a:ext uri="{FF2B5EF4-FFF2-40B4-BE49-F238E27FC236}">
                <a16:creationId xmlns:a16="http://schemas.microsoft.com/office/drawing/2014/main" id="{1A20C9DD-F528-4BEB-84AA-AF54E3A775E5}"/>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2000" tIns="46800" rIns="72000" bIns="46800">
            <a:spAutoFit/>
          </a:bodyPr>
          <a:lstStyle/>
          <a:p>
            <a:pPr>
              <a:spcBef>
                <a:spcPts val="600"/>
              </a:spcBef>
            </a:pPr>
            <a:r>
              <a:rPr lang="it-IT" sz="1000" b="1" dirty="0">
                <a:latin typeface="Century Gothic" panose="020B0502020202020204" pitchFamily="34" charset="0"/>
              </a:rPr>
              <a:t>Fonte: </a:t>
            </a:r>
            <a:r>
              <a:rPr lang="it-IT" sz="1000" b="0" dirty="0">
                <a:latin typeface="Century Gothic" panose="020B0502020202020204" pitchFamily="34" charset="0"/>
              </a:rPr>
              <a:t>Elaborazioni Format Research su dati </a:t>
            </a:r>
            <a:r>
              <a:rPr lang="it-IT" altLang="it-IT" sz="1000" b="0" dirty="0">
                <a:latin typeface="Century Gothic" panose="020B0502020202020204" pitchFamily="34" charset="0"/>
              </a:rPr>
              <a:t>Infocamere (</a:t>
            </a:r>
            <a:r>
              <a:rPr lang="it-IT" altLang="it-IT" sz="1000" b="0" dirty="0" err="1">
                <a:latin typeface="Century Gothic" panose="020B0502020202020204" pitchFamily="34" charset="0"/>
              </a:rPr>
              <a:t>Movimprese</a:t>
            </a:r>
            <a:r>
              <a:rPr lang="it-IT" altLang="it-IT" sz="1000" b="0" dirty="0">
                <a:latin typeface="Century Gothic" panose="020B0502020202020204" pitchFamily="34" charset="0"/>
              </a:rPr>
              <a:t>).</a:t>
            </a:r>
            <a:endParaRPr lang="it-IT" sz="1000" b="0" i="1" dirty="0">
              <a:latin typeface="Century Gothic" panose="020B0502020202020204" pitchFamily="34" charset="0"/>
            </a:endParaRPr>
          </a:p>
        </p:txBody>
      </p:sp>
      <p:cxnSp>
        <p:nvCxnSpPr>
          <p:cNvPr id="9" name="Connettore 2 8">
            <a:extLst>
              <a:ext uri="{FF2B5EF4-FFF2-40B4-BE49-F238E27FC236}">
                <a16:creationId xmlns:a16="http://schemas.microsoft.com/office/drawing/2014/main" id="{66D49E2C-8110-4252-A6CE-EB2920AC8FFD}"/>
              </a:ext>
            </a:extLst>
          </p:cNvPr>
          <p:cNvCxnSpPr>
            <a:cxnSpLocks/>
          </p:cNvCxnSpPr>
          <p:nvPr/>
        </p:nvCxnSpPr>
        <p:spPr bwMode="auto">
          <a:xfrm flipV="1">
            <a:off x="789213" y="4652282"/>
            <a:ext cx="9486901" cy="217714"/>
          </a:xfrm>
          <a:prstGeom prst="straightConnector1">
            <a:avLst/>
          </a:prstGeom>
          <a:noFill/>
          <a:ln w="57150" cap="flat" cmpd="sng" algn="ctr">
            <a:solidFill>
              <a:srgbClr val="C00000"/>
            </a:solidFill>
            <a:prstDash val="solid"/>
            <a:round/>
            <a:headEnd type="none" w="med" len="med"/>
            <a:tailEnd type="triangle" w="lg" len="lg"/>
          </a:ln>
          <a:effectLst/>
        </p:spPr>
      </p:cxnSp>
      <p:sp>
        <p:nvSpPr>
          <p:cNvPr id="50" name="Text Box 18">
            <a:extLst>
              <a:ext uri="{FF2B5EF4-FFF2-40B4-BE49-F238E27FC236}">
                <a16:creationId xmlns:a16="http://schemas.microsoft.com/office/drawing/2014/main" id="{81781E35-6000-48C6-9094-7F213ABFBEE5}"/>
              </a:ext>
            </a:extLst>
          </p:cNvPr>
          <p:cNvSpPr txBox="1">
            <a:spLocks noChangeArrowheads="1"/>
          </p:cNvSpPr>
          <p:nvPr/>
        </p:nvSpPr>
        <p:spPr bwMode="auto">
          <a:xfrm>
            <a:off x="10594477" y="3904657"/>
            <a:ext cx="1440294" cy="1448731"/>
          </a:xfrm>
          <a:prstGeom prst="rect">
            <a:avLst/>
          </a:prstGeom>
          <a:solidFill>
            <a:srgbClr val="C00000"/>
          </a:solid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2400" b="1" i="1" dirty="0">
                <a:solidFill>
                  <a:schemeClr val="bg1"/>
                </a:solidFill>
              </a:rPr>
              <a:t>+4% </a:t>
            </a:r>
          </a:p>
          <a:p>
            <a:pPr>
              <a:lnSpc>
                <a:spcPct val="100000"/>
              </a:lnSpc>
              <a:spcBef>
                <a:spcPts val="0"/>
              </a:spcBef>
            </a:pPr>
            <a:r>
              <a:rPr lang="it-IT" altLang="it-IT" sz="1600" b="1" i="1" dirty="0">
                <a:solidFill>
                  <a:schemeClr val="bg1"/>
                </a:solidFill>
              </a:rPr>
              <a:t>Incidenza del terziario negli ultimi 10 anni</a:t>
            </a:r>
            <a:endParaRPr lang="it-IT" altLang="it-IT" sz="1600" i="1" dirty="0">
              <a:solidFill>
                <a:schemeClr val="bg1"/>
              </a:solidFill>
            </a:endParaRPr>
          </a:p>
        </p:txBody>
      </p:sp>
      <p:sp>
        <p:nvSpPr>
          <p:cNvPr id="51" name="Rettangolo 50">
            <a:extLst>
              <a:ext uri="{FF2B5EF4-FFF2-40B4-BE49-F238E27FC236}">
                <a16:creationId xmlns:a16="http://schemas.microsoft.com/office/drawing/2014/main" id="{1F9C3FFE-9DDD-4A93-9010-B6835BF47854}"/>
              </a:ext>
            </a:extLst>
          </p:cNvPr>
          <p:cNvSpPr/>
          <p:nvPr/>
        </p:nvSpPr>
        <p:spPr>
          <a:xfrm>
            <a:off x="352425" y="1684223"/>
            <a:ext cx="11610975" cy="615553"/>
          </a:xfrm>
          <a:prstGeom prst="rect">
            <a:avLst/>
          </a:prstGeom>
          <a:solidFill>
            <a:schemeClr val="tx1"/>
          </a:solidFill>
        </p:spPr>
        <p:txBody>
          <a:bodyPr wrap="square" anchor="ctr" anchorCtr="0">
            <a:spAutoFit/>
          </a:bodyPr>
          <a:lstStyle/>
          <a:p>
            <a:r>
              <a:rPr lang="it-IT" sz="1700" dirty="0">
                <a:solidFill>
                  <a:schemeClr val="bg1"/>
                </a:solidFill>
                <a:latin typeface="Century Gothic" panose="020B0502020202020204" pitchFamily="34" charset="0"/>
              </a:rPr>
              <a:t>Incidenza delle imprese dell’INDUSTRIA e del TERZIARIO sul totale delle imprese operative in VDA</a:t>
            </a:r>
          </a:p>
          <a:p>
            <a:r>
              <a:rPr lang="it-IT" sz="1600" b="0" i="1" dirty="0">
                <a:solidFill>
                  <a:schemeClr val="bg1"/>
                </a:solidFill>
                <a:latin typeface="Century Gothic" panose="020B0502020202020204" pitchFamily="34" charset="0"/>
              </a:rPr>
              <a:t>(Serie storica dal 2010 al 2020 – Valori %)</a:t>
            </a:r>
          </a:p>
        </p:txBody>
      </p:sp>
      <p:sp>
        <p:nvSpPr>
          <p:cNvPr id="15" name="Rettangolo 14">
            <a:extLst>
              <a:ext uri="{FF2B5EF4-FFF2-40B4-BE49-F238E27FC236}">
                <a16:creationId xmlns:a16="http://schemas.microsoft.com/office/drawing/2014/main" id="{17B8DE57-5B08-4092-8064-9C8FC3FD09C9}"/>
              </a:ext>
            </a:extLst>
          </p:cNvPr>
          <p:cNvSpPr/>
          <p:nvPr/>
        </p:nvSpPr>
        <p:spPr bwMode="auto">
          <a:xfrm>
            <a:off x="714375" y="5782225"/>
            <a:ext cx="252000" cy="252000"/>
          </a:xfrm>
          <a:prstGeom prst="rect">
            <a:avLst/>
          </a:prstGeom>
          <a:solidFill>
            <a:srgbClr val="A6A6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3" name="Rettangolo 93">
            <a:extLst>
              <a:ext uri="{FF2B5EF4-FFF2-40B4-BE49-F238E27FC236}">
                <a16:creationId xmlns:a16="http://schemas.microsoft.com/office/drawing/2014/main" id="{3BDF7BBB-95A9-4BFD-98DF-BC82FB3A9C1B}"/>
              </a:ext>
            </a:extLst>
          </p:cNvPr>
          <p:cNvSpPr>
            <a:spLocks noChangeArrowheads="1"/>
          </p:cNvSpPr>
          <p:nvPr/>
        </p:nvSpPr>
        <p:spPr bwMode="auto">
          <a:xfrm>
            <a:off x="1054056" y="5676302"/>
            <a:ext cx="4289469"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300"/>
              </a:spcBef>
            </a:pPr>
            <a:r>
              <a:rPr lang="it-IT" sz="1200" i="1" dirty="0">
                <a:latin typeface="Century Gothic" panose="020B0502020202020204" pitchFamily="34" charset="0"/>
              </a:rPr>
              <a:t>Incidenza %</a:t>
            </a:r>
            <a:r>
              <a:rPr lang="it-IT" sz="1200" b="0" i="1" dirty="0">
                <a:latin typeface="Century Gothic" panose="020B0502020202020204" pitchFamily="34" charset="0"/>
              </a:rPr>
              <a:t> delle imprese dell’</a:t>
            </a:r>
            <a:r>
              <a:rPr lang="it-IT" sz="1200" i="1" dirty="0">
                <a:latin typeface="Century Gothic" panose="020B0502020202020204" pitchFamily="34" charset="0"/>
              </a:rPr>
              <a:t>INDUSTRIA</a:t>
            </a:r>
            <a:r>
              <a:rPr lang="it-IT" sz="1200" b="0" i="1" dirty="0">
                <a:latin typeface="Century Gothic" panose="020B0502020202020204" pitchFamily="34" charset="0"/>
              </a:rPr>
              <a:t> (manifattura + costruzioni) </a:t>
            </a:r>
            <a:r>
              <a:rPr lang="it-IT" sz="1200" i="1" dirty="0">
                <a:latin typeface="Century Gothic" panose="020B0502020202020204" pitchFamily="34" charset="0"/>
              </a:rPr>
              <a:t>sul totale delle imprese del territorio</a:t>
            </a:r>
          </a:p>
        </p:txBody>
      </p:sp>
      <p:sp>
        <p:nvSpPr>
          <p:cNvPr id="54" name="Rettangolo 53">
            <a:extLst>
              <a:ext uri="{FF2B5EF4-FFF2-40B4-BE49-F238E27FC236}">
                <a16:creationId xmlns:a16="http://schemas.microsoft.com/office/drawing/2014/main" id="{10DAF300-FB63-492F-9BAC-16677421B955}"/>
              </a:ext>
            </a:extLst>
          </p:cNvPr>
          <p:cNvSpPr/>
          <p:nvPr/>
        </p:nvSpPr>
        <p:spPr bwMode="auto">
          <a:xfrm>
            <a:off x="5761570" y="5782225"/>
            <a:ext cx="252000" cy="252000"/>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5" name="Rettangolo 93">
            <a:extLst>
              <a:ext uri="{FF2B5EF4-FFF2-40B4-BE49-F238E27FC236}">
                <a16:creationId xmlns:a16="http://schemas.microsoft.com/office/drawing/2014/main" id="{431DCA23-8ECF-4795-B55A-3438F550D82B}"/>
              </a:ext>
            </a:extLst>
          </p:cNvPr>
          <p:cNvSpPr>
            <a:spLocks noChangeArrowheads="1"/>
          </p:cNvSpPr>
          <p:nvPr/>
        </p:nvSpPr>
        <p:spPr bwMode="auto">
          <a:xfrm>
            <a:off x="6101251" y="5676302"/>
            <a:ext cx="4289469"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300"/>
              </a:spcBef>
            </a:pPr>
            <a:r>
              <a:rPr lang="it-IT" sz="1200" i="1" dirty="0">
                <a:latin typeface="Century Gothic" panose="020B0502020202020204" pitchFamily="34" charset="0"/>
              </a:rPr>
              <a:t>Incidenza %</a:t>
            </a:r>
            <a:r>
              <a:rPr lang="it-IT" sz="1200" b="0" i="1" dirty="0">
                <a:latin typeface="Century Gothic" panose="020B0502020202020204" pitchFamily="34" charset="0"/>
              </a:rPr>
              <a:t> delle imprese del </a:t>
            </a:r>
            <a:r>
              <a:rPr lang="it-IT" sz="1200" i="1" dirty="0">
                <a:latin typeface="Century Gothic" panose="020B0502020202020204" pitchFamily="34" charset="0"/>
              </a:rPr>
              <a:t>TERZIARIO</a:t>
            </a:r>
            <a:r>
              <a:rPr lang="it-IT" sz="1200" b="0" i="1" dirty="0">
                <a:latin typeface="Century Gothic" panose="020B0502020202020204" pitchFamily="34" charset="0"/>
              </a:rPr>
              <a:t> (commercio + turismo + servizi) </a:t>
            </a:r>
            <a:r>
              <a:rPr lang="it-IT" sz="1200" i="1" dirty="0">
                <a:latin typeface="Century Gothic" panose="020B0502020202020204" pitchFamily="34" charset="0"/>
              </a:rPr>
              <a:t>sul totale delle imprese del territorio</a:t>
            </a:r>
          </a:p>
        </p:txBody>
      </p:sp>
    </p:spTree>
    <p:extLst>
      <p:ext uri="{BB962C8B-B14F-4D97-AF65-F5344CB8AC3E}">
        <p14:creationId xmlns:p14="http://schemas.microsoft.com/office/powerpoint/2010/main" val="223586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DAF2FF65-B094-41CA-BC22-3B3A519036A6}"/>
              </a:ext>
            </a:extLst>
          </p:cNvPr>
          <p:cNvSpPr/>
          <p:nvPr/>
        </p:nvSpPr>
        <p:spPr bwMode="auto">
          <a:xfrm>
            <a:off x="767408" y="1484604"/>
            <a:ext cx="11145167" cy="2698979"/>
          </a:xfrm>
          <a:prstGeom prst="rect">
            <a:avLst/>
          </a:prstGeom>
          <a:noFill/>
          <a:ln w="12700" cap="flat" cmpd="sng" algn="ctr">
            <a:solidFill>
              <a:schemeClr val="tx2">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Century Gothic" panose="020B0502020202020204" pitchFamily="34" charset="0"/>
            </a:endParaRPr>
          </a:p>
        </p:txBody>
      </p:sp>
      <p:pic>
        <p:nvPicPr>
          <p:cNvPr id="3" name="Immagine 2">
            <a:extLst>
              <a:ext uri="{FF2B5EF4-FFF2-40B4-BE49-F238E27FC236}">
                <a16:creationId xmlns:a16="http://schemas.microsoft.com/office/drawing/2014/main" id="{B0B5946E-FD4A-4CEB-9C3D-DFB64CA847F5}"/>
              </a:ext>
            </a:extLst>
          </p:cNvPr>
          <p:cNvPicPr>
            <a:picLocks noChangeAspect="1"/>
          </p:cNvPicPr>
          <p:nvPr/>
        </p:nvPicPr>
        <p:blipFill>
          <a:blip r:embed="rId2"/>
          <a:stretch>
            <a:fillRect/>
          </a:stretch>
        </p:blipFill>
        <p:spPr>
          <a:xfrm>
            <a:off x="6085013" y="2347817"/>
            <a:ext cx="2926614" cy="2268000"/>
          </a:xfrm>
          <a:prstGeom prst="rect">
            <a:avLst/>
          </a:prstGeom>
        </p:spPr>
      </p:pic>
      <p:pic>
        <p:nvPicPr>
          <p:cNvPr id="37" name="Immagine 36">
            <a:extLst>
              <a:ext uri="{FF2B5EF4-FFF2-40B4-BE49-F238E27FC236}">
                <a16:creationId xmlns:a16="http://schemas.microsoft.com/office/drawing/2014/main" id="{254580A2-28CA-443B-9678-EEE1BA860F9E}"/>
              </a:ext>
            </a:extLst>
          </p:cNvPr>
          <p:cNvPicPr>
            <a:picLocks noChangeAspect="1"/>
          </p:cNvPicPr>
          <p:nvPr/>
        </p:nvPicPr>
        <p:blipFill>
          <a:blip r:embed="rId3"/>
          <a:stretch>
            <a:fillRect/>
          </a:stretch>
        </p:blipFill>
        <p:spPr>
          <a:xfrm>
            <a:off x="8888868" y="2347817"/>
            <a:ext cx="2926614" cy="2268000"/>
          </a:xfrm>
          <a:prstGeom prst="rect">
            <a:avLst/>
          </a:prstGeom>
        </p:spPr>
      </p:pic>
      <p:pic>
        <p:nvPicPr>
          <p:cNvPr id="2" name="Immagine 1">
            <a:extLst>
              <a:ext uri="{FF2B5EF4-FFF2-40B4-BE49-F238E27FC236}">
                <a16:creationId xmlns:a16="http://schemas.microsoft.com/office/drawing/2014/main" id="{99E8F1B6-95FB-4CCB-AE29-C9BEE13F52F2}"/>
              </a:ext>
            </a:extLst>
          </p:cNvPr>
          <p:cNvPicPr>
            <a:picLocks noChangeAspect="1"/>
          </p:cNvPicPr>
          <p:nvPr/>
        </p:nvPicPr>
        <p:blipFill>
          <a:blip r:embed="rId4"/>
          <a:stretch>
            <a:fillRect/>
          </a:stretch>
        </p:blipFill>
        <p:spPr>
          <a:xfrm>
            <a:off x="3336864" y="2347817"/>
            <a:ext cx="2927087" cy="2268367"/>
          </a:xfrm>
          <a:prstGeom prst="rect">
            <a:avLst/>
          </a:prstGeom>
        </p:spPr>
      </p:pic>
      <p:sp>
        <p:nvSpPr>
          <p:cNvPr id="13" name="Titolo 1">
            <a:extLst>
              <a:ext uri="{FF2B5EF4-FFF2-40B4-BE49-F238E27FC236}">
                <a16:creationId xmlns:a16="http://schemas.microsoft.com/office/drawing/2014/main" id="{5222FC79-8785-4AD6-A41E-FE968738D2E9}"/>
              </a:ext>
            </a:extLst>
          </p:cNvPr>
          <p:cNvSpPr txBox="1">
            <a:spLocks/>
          </p:cNvSpPr>
          <p:nvPr/>
        </p:nvSpPr>
        <p:spPr>
          <a:xfrm>
            <a:off x="335360" y="248643"/>
            <a:ext cx="11856640" cy="747994"/>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Terziarizzazione dell’economia | </a:t>
            </a:r>
            <a:r>
              <a:rPr lang="it-IT" sz="2200" dirty="0">
                <a:latin typeface="Century Gothic" panose="020B0502020202020204" pitchFamily="34" charset="0"/>
                <a:ea typeface="+mj-ea"/>
                <a:cs typeface="Arial"/>
              </a:rPr>
              <a:t>Il ruolo del terziario si conferma centrale anche in termini di occupati (70% del totale) e ricchezza prodotta (3,5 MLD € su un totale di 4,4).</a:t>
            </a:r>
          </a:p>
        </p:txBody>
      </p:sp>
      <p:sp>
        <p:nvSpPr>
          <p:cNvPr id="6" name="CasellaDiTesto 5">
            <a:extLst>
              <a:ext uri="{FF2B5EF4-FFF2-40B4-BE49-F238E27FC236}">
                <a16:creationId xmlns:a16="http://schemas.microsoft.com/office/drawing/2014/main" id="{54B035B5-B2A6-445A-945D-9A618F389C43}"/>
              </a:ext>
            </a:extLst>
          </p:cNvPr>
          <p:cNvSpPr txBox="1"/>
          <p:nvPr/>
        </p:nvSpPr>
        <p:spPr>
          <a:xfrm>
            <a:off x="335359" y="1303660"/>
            <a:ext cx="2312591" cy="1461939"/>
          </a:xfrm>
          <a:prstGeom prst="rect">
            <a:avLst/>
          </a:prstGeom>
          <a:solidFill>
            <a:schemeClr val="bg1">
              <a:lumMod val="85000"/>
            </a:schemeClr>
          </a:solidFill>
        </p:spPr>
        <p:txBody>
          <a:bodyPr wrap="square" rtlCol="0">
            <a:spAutoFit/>
          </a:bodyPr>
          <a:lstStyle/>
          <a:p>
            <a:pPr>
              <a:spcBef>
                <a:spcPts val="600"/>
              </a:spcBef>
            </a:pPr>
            <a:r>
              <a:rPr lang="it-IT" sz="2400" b="1" u="sng" dirty="0">
                <a:latin typeface="Century Gothic" panose="020B0502020202020204" pitchFamily="34" charset="0"/>
              </a:rPr>
              <a:t>VDA</a:t>
            </a:r>
            <a:endParaRPr lang="it-IT" sz="1500" b="1" dirty="0">
              <a:latin typeface="Century Gothic" panose="020B0502020202020204" pitchFamily="34" charset="0"/>
            </a:endParaRPr>
          </a:p>
          <a:p>
            <a:pPr>
              <a:spcBef>
                <a:spcPts val="600"/>
              </a:spcBef>
            </a:pPr>
            <a:r>
              <a:rPr lang="it-IT" sz="1500" b="1" dirty="0">
                <a:latin typeface="Century Gothic" panose="020B0502020202020204" pitchFamily="34" charset="0"/>
              </a:rPr>
              <a:t>Distribuzione delle imprese, degli occupati e del valore aggiunto</a:t>
            </a:r>
            <a:r>
              <a:rPr lang="it-IT" sz="1500" dirty="0">
                <a:latin typeface="Century Gothic" panose="020B0502020202020204" pitchFamily="34" charset="0"/>
              </a:rPr>
              <a:t>.</a:t>
            </a:r>
            <a:endParaRPr lang="it-IT" sz="1500" i="1" u="sng" dirty="0">
              <a:solidFill>
                <a:schemeClr val="tx2">
                  <a:lumMod val="65000"/>
                  <a:lumOff val="35000"/>
                </a:schemeClr>
              </a:solidFill>
              <a:latin typeface="Century Gothic" panose="020B0502020202020204" pitchFamily="34" charset="0"/>
            </a:endParaRPr>
          </a:p>
        </p:txBody>
      </p:sp>
      <p:sp>
        <p:nvSpPr>
          <p:cNvPr id="7" name="CasellaDiTesto 9">
            <a:extLst>
              <a:ext uri="{FF2B5EF4-FFF2-40B4-BE49-F238E27FC236}">
                <a16:creationId xmlns:a16="http://schemas.microsoft.com/office/drawing/2014/main" id="{401F36E7-C1EA-41EE-B371-31FB50C1A238}"/>
              </a:ext>
            </a:extLst>
          </p:cNvPr>
          <p:cNvSpPr txBox="1">
            <a:spLocks noChangeArrowheads="1"/>
          </p:cNvSpPr>
          <p:nvPr/>
        </p:nvSpPr>
        <p:spPr bwMode="auto">
          <a:xfrm>
            <a:off x="3541637" y="1586108"/>
            <a:ext cx="251754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ＭＳ Ｐゴシック" charset="0"/>
                <a:cs typeface="ＭＳ Ｐゴシック" charset="0"/>
              </a:defRPr>
            </a:lvl1pPr>
            <a:lvl2pPr marL="742950" indent="-285750">
              <a:defRPr sz="800" b="1">
                <a:solidFill>
                  <a:schemeClr val="tx1"/>
                </a:solidFill>
                <a:latin typeface="Arial" charset="0"/>
                <a:ea typeface="ＭＳ Ｐゴシック" charset="0"/>
              </a:defRPr>
            </a:lvl2pPr>
            <a:lvl3pPr marL="1143000" indent="-228600">
              <a:defRPr sz="800" b="1">
                <a:solidFill>
                  <a:schemeClr val="tx1"/>
                </a:solidFill>
                <a:latin typeface="Arial" charset="0"/>
                <a:ea typeface="ＭＳ Ｐゴシック" charset="0"/>
              </a:defRPr>
            </a:lvl3pPr>
            <a:lvl4pPr marL="1600200" indent="-228600">
              <a:defRPr sz="800" b="1">
                <a:solidFill>
                  <a:schemeClr val="tx1"/>
                </a:solidFill>
                <a:latin typeface="Arial" charset="0"/>
                <a:ea typeface="ＭＳ Ｐゴシック" charset="0"/>
              </a:defRPr>
            </a:lvl4pPr>
            <a:lvl5pPr marL="2057400" indent="-228600">
              <a:defRPr sz="800" b="1">
                <a:solidFill>
                  <a:schemeClr val="tx1"/>
                </a:solidFill>
                <a:latin typeface="Arial" charset="0"/>
                <a:ea typeface="ＭＳ Ｐゴシック" charset="0"/>
              </a:defRPr>
            </a:lvl5pPr>
            <a:lvl6pPr marL="2514600" indent="-228600" eaLnBrk="0" fontAlgn="base" hangingPunct="0">
              <a:spcBef>
                <a:spcPct val="0"/>
              </a:spcBef>
              <a:spcAft>
                <a:spcPct val="0"/>
              </a:spcAft>
              <a:defRPr sz="800" b="1">
                <a:solidFill>
                  <a:schemeClr val="tx1"/>
                </a:solidFill>
                <a:latin typeface="Arial" charset="0"/>
                <a:ea typeface="ＭＳ Ｐゴシック" charset="0"/>
              </a:defRPr>
            </a:lvl6pPr>
            <a:lvl7pPr marL="2971800" indent="-228600" eaLnBrk="0" fontAlgn="base" hangingPunct="0">
              <a:spcBef>
                <a:spcPct val="0"/>
              </a:spcBef>
              <a:spcAft>
                <a:spcPct val="0"/>
              </a:spcAft>
              <a:defRPr sz="800" b="1">
                <a:solidFill>
                  <a:schemeClr val="tx1"/>
                </a:solidFill>
                <a:latin typeface="Arial" charset="0"/>
                <a:ea typeface="ＭＳ Ｐゴシック" charset="0"/>
              </a:defRPr>
            </a:lvl7pPr>
            <a:lvl8pPr marL="3429000" indent="-228600" eaLnBrk="0" fontAlgn="base" hangingPunct="0">
              <a:spcBef>
                <a:spcPct val="0"/>
              </a:spcBef>
              <a:spcAft>
                <a:spcPct val="0"/>
              </a:spcAft>
              <a:defRPr sz="800" b="1">
                <a:solidFill>
                  <a:schemeClr val="tx1"/>
                </a:solidFill>
                <a:latin typeface="Arial" charset="0"/>
                <a:ea typeface="ＭＳ Ｐゴシック" charset="0"/>
              </a:defRPr>
            </a:lvl8pPr>
            <a:lvl9pPr marL="3886200" indent="-228600"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spcBef>
                <a:spcPts val="600"/>
              </a:spcBef>
            </a:pPr>
            <a:r>
              <a:rPr lang="it-IT" altLang="ja-JP" sz="2000" dirty="0">
                <a:latin typeface="Century Gothic" panose="020B0502020202020204" pitchFamily="34" charset="0"/>
              </a:rPr>
              <a:t>IMPRESE</a:t>
            </a:r>
            <a:br>
              <a:rPr lang="it-IT" altLang="ja-JP" sz="2000" u="sng" dirty="0">
                <a:latin typeface="Century Gothic" panose="020B0502020202020204" pitchFamily="34" charset="0"/>
              </a:rPr>
            </a:br>
            <a:r>
              <a:rPr lang="it-IT" altLang="ja-JP" sz="2000" b="0" i="1" dirty="0">
                <a:latin typeface="Century Gothic" panose="020B0502020202020204" pitchFamily="34" charset="0"/>
              </a:rPr>
              <a:t>(9 mila)</a:t>
            </a:r>
          </a:p>
        </p:txBody>
      </p:sp>
      <p:sp>
        <p:nvSpPr>
          <p:cNvPr id="8" name="CasellaDiTesto 9">
            <a:extLst>
              <a:ext uri="{FF2B5EF4-FFF2-40B4-BE49-F238E27FC236}">
                <a16:creationId xmlns:a16="http://schemas.microsoft.com/office/drawing/2014/main" id="{E260EF4D-C5DE-4928-A267-EB59BC5EB82D}"/>
              </a:ext>
            </a:extLst>
          </p:cNvPr>
          <p:cNvSpPr txBox="1">
            <a:spLocks noChangeArrowheads="1"/>
          </p:cNvSpPr>
          <p:nvPr/>
        </p:nvSpPr>
        <p:spPr bwMode="auto">
          <a:xfrm>
            <a:off x="6289550" y="1586108"/>
            <a:ext cx="251754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ＭＳ Ｐゴシック" charset="0"/>
                <a:cs typeface="ＭＳ Ｐゴシック" charset="0"/>
              </a:defRPr>
            </a:lvl1pPr>
            <a:lvl2pPr marL="742950" indent="-285750">
              <a:defRPr sz="800" b="1">
                <a:solidFill>
                  <a:schemeClr val="tx1"/>
                </a:solidFill>
                <a:latin typeface="Arial" charset="0"/>
                <a:ea typeface="ＭＳ Ｐゴシック" charset="0"/>
              </a:defRPr>
            </a:lvl2pPr>
            <a:lvl3pPr marL="1143000" indent="-228600">
              <a:defRPr sz="800" b="1">
                <a:solidFill>
                  <a:schemeClr val="tx1"/>
                </a:solidFill>
                <a:latin typeface="Arial" charset="0"/>
                <a:ea typeface="ＭＳ Ｐゴシック" charset="0"/>
              </a:defRPr>
            </a:lvl3pPr>
            <a:lvl4pPr marL="1600200" indent="-228600">
              <a:defRPr sz="800" b="1">
                <a:solidFill>
                  <a:schemeClr val="tx1"/>
                </a:solidFill>
                <a:latin typeface="Arial" charset="0"/>
                <a:ea typeface="ＭＳ Ｐゴシック" charset="0"/>
              </a:defRPr>
            </a:lvl4pPr>
            <a:lvl5pPr marL="2057400" indent="-228600">
              <a:defRPr sz="800" b="1">
                <a:solidFill>
                  <a:schemeClr val="tx1"/>
                </a:solidFill>
                <a:latin typeface="Arial" charset="0"/>
                <a:ea typeface="ＭＳ Ｐゴシック" charset="0"/>
              </a:defRPr>
            </a:lvl5pPr>
            <a:lvl6pPr marL="2514600" indent="-228600" eaLnBrk="0" fontAlgn="base" hangingPunct="0">
              <a:spcBef>
                <a:spcPct val="0"/>
              </a:spcBef>
              <a:spcAft>
                <a:spcPct val="0"/>
              </a:spcAft>
              <a:defRPr sz="800" b="1">
                <a:solidFill>
                  <a:schemeClr val="tx1"/>
                </a:solidFill>
                <a:latin typeface="Arial" charset="0"/>
                <a:ea typeface="ＭＳ Ｐゴシック" charset="0"/>
              </a:defRPr>
            </a:lvl6pPr>
            <a:lvl7pPr marL="2971800" indent="-228600" eaLnBrk="0" fontAlgn="base" hangingPunct="0">
              <a:spcBef>
                <a:spcPct val="0"/>
              </a:spcBef>
              <a:spcAft>
                <a:spcPct val="0"/>
              </a:spcAft>
              <a:defRPr sz="800" b="1">
                <a:solidFill>
                  <a:schemeClr val="tx1"/>
                </a:solidFill>
                <a:latin typeface="Arial" charset="0"/>
                <a:ea typeface="ＭＳ Ｐゴシック" charset="0"/>
              </a:defRPr>
            </a:lvl7pPr>
            <a:lvl8pPr marL="3429000" indent="-228600" eaLnBrk="0" fontAlgn="base" hangingPunct="0">
              <a:spcBef>
                <a:spcPct val="0"/>
              </a:spcBef>
              <a:spcAft>
                <a:spcPct val="0"/>
              </a:spcAft>
              <a:defRPr sz="800" b="1">
                <a:solidFill>
                  <a:schemeClr val="tx1"/>
                </a:solidFill>
                <a:latin typeface="Arial" charset="0"/>
                <a:ea typeface="ＭＳ Ｐゴシック" charset="0"/>
              </a:defRPr>
            </a:lvl8pPr>
            <a:lvl9pPr marL="3886200" indent="-228600"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spcBef>
                <a:spcPts val="600"/>
              </a:spcBef>
            </a:pPr>
            <a:r>
              <a:rPr lang="it-IT" altLang="ja-JP" sz="2000" dirty="0">
                <a:latin typeface="Century Gothic" panose="020B0502020202020204" pitchFamily="34" charset="0"/>
              </a:rPr>
              <a:t>OCCUPATI</a:t>
            </a:r>
            <a:br>
              <a:rPr lang="it-IT" altLang="ja-JP" sz="2000" dirty="0">
                <a:latin typeface="Century Gothic" panose="020B0502020202020204" pitchFamily="34" charset="0"/>
              </a:rPr>
            </a:br>
            <a:r>
              <a:rPr lang="it-IT" altLang="ja-JP" sz="2000" b="0" i="1" dirty="0">
                <a:latin typeface="Century Gothic" panose="020B0502020202020204" pitchFamily="34" charset="0"/>
              </a:rPr>
              <a:t>(34 mila)</a:t>
            </a:r>
            <a:endParaRPr lang="it-IT" altLang="ja-JP" sz="2000" b="0" i="1" u="sng" dirty="0">
              <a:latin typeface="Century Gothic" panose="020B0502020202020204" pitchFamily="34" charset="0"/>
            </a:endParaRPr>
          </a:p>
        </p:txBody>
      </p:sp>
      <p:sp>
        <p:nvSpPr>
          <p:cNvPr id="9" name="CasellaDiTesto 9">
            <a:extLst>
              <a:ext uri="{FF2B5EF4-FFF2-40B4-BE49-F238E27FC236}">
                <a16:creationId xmlns:a16="http://schemas.microsoft.com/office/drawing/2014/main" id="{063077FD-0412-4434-A456-CC9736E91E7C}"/>
              </a:ext>
            </a:extLst>
          </p:cNvPr>
          <p:cNvSpPr txBox="1">
            <a:spLocks noChangeArrowheads="1"/>
          </p:cNvSpPr>
          <p:nvPr/>
        </p:nvSpPr>
        <p:spPr bwMode="auto">
          <a:xfrm>
            <a:off x="8967528" y="1586108"/>
            <a:ext cx="276929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ＭＳ Ｐゴシック" charset="0"/>
                <a:cs typeface="ＭＳ Ｐゴシック" charset="0"/>
              </a:defRPr>
            </a:lvl1pPr>
            <a:lvl2pPr marL="742950" indent="-285750">
              <a:defRPr sz="800" b="1">
                <a:solidFill>
                  <a:schemeClr val="tx1"/>
                </a:solidFill>
                <a:latin typeface="Arial" charset="0"/>
                <a:ea typeface="ＭＳ Ｐゴシック" charset="0"/>
              </a:defRPr>
            </a:lvl2pPr>
            <a:lvl3pPr marL="1143000" indent="-228600">
              <a:defRPr sz="800" b="1">
                <a:solidFill>
                  <a:schemeClr val="tx1"/>
                </a:solidFill>
                <a:latin typeface="Arial" charset="0"/>
                <a:ea typeface="ＭＳ Ｐゴシック" charset="0"/>
              </a:defRPr>
            </a:lvl3pPr>
            <a:lvl4pPr marL="1600200" indent="-228600">
              <a:defRPr sz="800" b="1">
                <a:solidFill>
                  <a:schemeClr val="tx1"/>
                </a:solidFill>
                <a:latin typeface="Arial" charset="0"/>
                <a:ea typeface="ＭＳ Ｐゴシック" charset="0"/>
              </a:defRPr>
            </a:lvl4pPr>
            <a:lvl5pPr marL="2057400" indent="-228600">
              <a:defRPr sz="800" b="1">
                <a:solidFill>
                  <a:schemeClr val="tx1"/>
                </a:solidFill>
                <a:latin typeface="Arial" charset="0"/>
                <a:ea typeface="ＭＳ Ｐゴシック" charset="0"/>
              </a:defRPr>
            </a:lvl5pPr>
            <a:lvl6pPr marL="2514600" indent="-228600" eaLnBrk="0" fontAlgn="base" hangingPunct="0">
              <a:spcBef>
                <a:spcPct val="0"/>
              </a:spcBef>
              <a:spcAft>
                <a:spcPct val="0"/>
              </a:spcAft>
              <a:defRPr sz="800" b="1">
                <a:solidFill>
                  <a:schemeClr val="tx1"/>
                </a:solidFill>
                <a:latin typeface="Arial" charset="0"/>
                <a:ea typeface="ＭＳ Ｐゴシック" charset="0"/>
              </a:defRPr>
            </a:lvl6pPr>
            <a:lvl7pPr marL="2971800" indent="-228600" eaLnBrk="0" fontAlgn="base" hangingPunct="0">
              <a:spcBef>
                <a:spcPct val="0"/>
              </a:spcBef>
              <a:spcAft>
                <a:spcPct val="0"/>
              </a:spcAft>
              <a:defRPr sz="800" b="1">
                <a:solidFill>
                  <a:schemeClr val="tx1"/>
                </a:solidFill>
                <a:latin typeface="Arial" charset="0"/>
                <a:ea typeface="ＭＳ Ｐゴシック" charset="0"/>
              </a:defRPr>
            </a:lvl7pPr>
            <a:lvl8pPr marL="3429000" indent="-228600" eaLnBrk="0" fontAlgn="base" hangingPunct="0">
              <a:spcBef>
                <a:spcPct val="0"/>
              </a:spcBef>
              <a:spcAft>
                <a:spcPct val="0"/>
              </a:spcAft>
              <a:defRPr sz="800" b="1">
                <a:solidFill>
                  <a:schemeClr val="tx1"/>
                </a:solidFill>
                <a:latin typeface="Arial" charset="0"/>
                <a:ea typeface="ＭＳ Ｐゴシック" charset="0"/>
              </a:defRPr>
            </a:lvl8pPr>
            <a:lvl9pPr marL="3886200" indent="-228600"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spcBef>
                <a:spcPts val="600"/>
              </a:spcBef>
            </a:pPr>
            <a:r>
              <a:rPr lang="it-IT" altLang="ja-JP" sz="2000" dirty="0">
                <a:latin typeface="Century Gothic" panose="020B0502020202020204" pitchFamily="34" charset="0"/>
              </a:rPr>
              <a:t>VALORE AGGIUNTO</a:t>
            </a:r>
            <a:br>
              <a:rPr lang="it-IT" altLang="ja-JP" sz="2000" dirty="0">
                <a:latin typeface="Century Gothic" panose="020B0502020202020204" pitchFamily="34" charset="0"/>
              </a:rPr>
            </a:br>
            <a:r>
              <a:rPr lang="it-IT" altLang="ja-JP" sz="2000" b="0" i="1" dirty="0">
                <a:latin typeface="Century Gothic" panose="020B0502020202020204" pitchFamily="34" charset="0"/>
              </a:rPr>
              <a:t>(4,4 mld €)</a:t>
            </a:r>
            <a:endParaRPr lang="it-IT" altLang="ja-JP" sz="2000" b="0" i="1" u="sng" dirty="0">
              <a:latin typeface="Century Gothic" panose="020B0502020202020204" pitchFamily="34" charset="0"/>
            </a:endParaRPr>
          </a:p>
        </p:txBody>
      </p:sp>
      <p:sp>
        <p:nvSpPr>
          <p:cNvPr id="10" name="CasellaDiTesto 9">
            <a:extLst>
              <a:ext uri="{FF2B5EF4-FFF2-40B4-BE49-F238E27FC236}">
                <a16:creationId xmlns:a16="http://schemas.microsoft.com/office/drawing/2014/main" id="{BC2AE2CD-455E-4E96-B61E-BE4344EFA308}"/>
              </a:ext>
            </a:extLst>
          </p:cNvPr>
          <p:cNvSpPr txBox="1">
            <a:spLocks noChangeArrowheads="1"/>
          </p:cNvSpPr>
          <p:nvPr/>
        </p:nvSpPr>
        <p:spPr bwMode="auto">
          <a:xfrm>
            <a:off x="1337333" y="3690011"/>
            <a:ext cx="20330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ＭＳ Ｐゴシック" charset="0"/>
                <a:cs typeface="ＭＳ Ｐゴシック" charset="0"/>
              </a:defRPr>
            </a:lvl1pPr>
            <a:lvl2pPr marL="742950" indent="-285750">
              <a:defRPr sz="800" b="1">
                <a:solidFill>
                  <a:schemeClr val="tx1"/>
                </a:solidFill>
                <a:latin typeface="Arial" charset="0"/>
                <a:ea typeface="ＭＳ Ｐゴシック" charset="0"/>
              </a:defRPr>
            </a:lvl2pPr>
            <a:lvl3pPr marL="1143000" indent="-228600">
              <a:defRPr sz="800" b="1">
                <a:solidFill>
                  <a:schemeClr val="tx1"/>
                </a:solidFill>
                <a:latin typeface="Arial" charset="0"/>
                <a:ea typeface="ＭＳ Ｐゴシック" charset="0"/>
              </a:defRPr>
            </a:lvl3pPr>
            <a:lvl4pPr marL="1600200" indent="-228600">
              <a:defRPr sz="800" b="1">
                <a:solidFill>
                  <a:schemeClr val="tx1"/>
                </a:solidFill>
                <a:latin typeface="Arial" charset="0"/>
                <a:ea typeface="ＭＳ Ｐゴシック" charset="0"/>
              </a:defRPr>
            </a:lvl4pPr>
            <a:lvl5pPr marL="2057400" indent="-228600">
              <a:defRPr sz="800" b="1">
                <a:solidFill>
                  <a:schemeClr val="tx1"/>
                </a:solidFill>
                <a:latin typeface="Arial" charset="0"/>
                <a:ea typeface="ＭＳ Ｐゴシック" charset="0"/>
              </a:defRPr>
            </a:lvl5pPr>
            <a:lvl6pPr marL="2514600" indent="-228600" eaLnBrk="0" fontAlgn="base" hangingPunct="0">
              <a:spcBef>
                <a:spcPct val="0"/>
              </a:spcBef>
              <a:spcAft>
                <a:spcPct val="0"/>
              </a:spcAft>
              <a:defRPr sz="800" b="1">
                <a:solidFill>
                  <a:schemeClr val="tx1"/>
                </a:solidFill>
                <a:latin typeface="Arial" charset="0"/>
                <a:ea typeface="ＭＳ Ｐゴシック" charset="0"/>
              </a:defRPr>
            </a:lvl6pPr>
            <a:lvl7pPr marL="2971800" indent="-228600" eaLnBrk="0" fontAlgn="base" hangingPunct="0">
              <a:spcBef>
                <a:spcPct val="0"/>
              </a:spcBef>
              <a:spcAft>
                <a:spcPct val="0"/>
              </a:spcAft>
              <a:defRPr sz="800" b="1">
                <a:solidFill>
                  <a:schemeClr val="tx1"/>
                </a:solidFill>
                <a:latin typeface="Arial" charset="0"/>
                <a:ea typeface="ＭＳ Ｐゴシック" charset="0"/>
              </a:defRPr>
            </a:lvl7pPr>
            <a:lvl8pPr marL="3429000" indent="-228600" eaLnBrk="0" fontAlgn="base" hangingPunct="0">
              <a:spcBef>
                <a:spcPct val="0"/>
              </a:spcBef>
              <a:spcAft>
                <a:spcPct val="0"/>
              </a:spcAft>
              <a:defRPr sz="800" b="1">
                <a:solidFill>
                  <a:schemeClr val="tx1"/>
                </a:solidFill>
                <a:latin typeface="Arial" charset="0"/>
                <a:ea typeface="ＭＳ Ｐゴシック" charset="0"/>
              </a:defRPr>
            </a:lvl8pPr>
            <a:lvl9pPr marL="3886200" indent="-228600"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spcBef>
                <a:spcPts val="600"/>
              </a:spcBef>
            </a:pPr>
            <a:r>
              <a:rPr lang="it-IT" altLang="ja-JP" sz="1400" dirty="0">
                <a:solidFill>
                  <a:srgbClr val="203864"/>
                </a:solidFill>
                <a:latin typeface="Century Gothic" panose="020B0502020202020204" pitchFamily="34" charset="0"/>
              </a:rPr>
              <a:t>Terziario</a:t>
            </a:r>
          </a:p>
        </p:txBody>
      </p:sp>
      <p:sp>
        <p:nvSpPr>
          <p:cNvPr id="15" name="CasellaDiTesto 9">
            <a:extLst>
              <a:ext uri="{FF2B5EF4-FFF2-40B4-BE49-F238E27FC236}">
                <a16:creationId xmlns:a16="http://schemas.microsoft.com/office/drawing/2014/main" id="{A0262836-CB37-4818-8BA4-1C3D81F0B873}"/>
              </a:ext>
            </a:extLst>
          </p:cNvPr>
          <p:cNvSpPr txBox="1">
            <a:spLocks noChangeArrowheads="1"/>
          </p:cNvSpPr>
          <p:nvPr/>
        </p:nvSpPr>
        <p:spPr bwMode="auto">
          <a:xfrm>
            <a:off x="1337333" y="3301023"/>
            <a:ext cx="123441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ＭＳ Ｐゴシック" charset="0"/>
                <a:cs typeface="ＭＳ Ｐゴシック" charset="0"/>
              </a:defRPr>
            </a:lvl1pPr>
            <a:lvl2pPr marL="742950" indent="-285750">
              <a:defRPr sz="800" b="1">
                <a:solidFill>
                  <a:schemeClr val="tx1"/>
                </a:solidFill>
                <a:latin typeface="Arial" charset="0"/>
                <a:ea typeface="ＭＳ Ｐゴシック" charset="0"/>
              </a:defRPr>
            </a:lvl2pPr>
            <a:lvl3pPr marL="1143000" indent="-228600">
              <a:defRPr sz="800" b="1">
                <a:solidFill>
                  <a:schemeClr val="tx1"/>
                </a:solidFill>
                <a:latin typeface="Arial" charset="0"/>
                <a:ea typeface="ＭＳ Ｐゴシック" charset="0"/>
              </a:defRPr>
            </a:lvl3pPr>
            <a:lvl4pPr marL="1600200" indent="-228600">
              <a:defRPr sz="800" b="1">
                <a:solidFill>
                  <a:schemeClr val="tx1"/>
                </a:solidFill>
                <a:latin typeface="Arial" charset="0"/>
                <a:ea typeface="ＭＳ Ｐゴシック" charset="0"/>
              </a:defRPr>
            </a:lvl4pPr>
            <a:lvl5pPr marL="2057400" indent="-228600">
              <a:defRPr sz="800" b="1">
                <a:solidFill>
                  <a:schemeClr val="tx1"/>
                </a:solidFill>
                <a:latin typeface="Arial" charset="0"/>
                <a:ea typeface="ＭＳ Ｐゴシック" charset="0"/>
              </a:defRPr>
            </a:lvl5pPr>
            <a:lvl6pPr marL="2514600" indent="-228600" eaLnBrk="0" fontAlgn="base" hangingPunct="0">
              <a:spcBef>
                <a:spcPct val="0"/>
              </a:spcBef>
              <a:spcAft>
                <a:spcPct val="0"/>
              </a:spcAft>
              <a:defRPr sz="800" b="1">
                <a:solidFill>
                  <a:schemeClr val="tx1"/>
                </a:solidFill>
                <a:latin typeface="Arial" charset="0"/>
                <a:ea typeface="ＭＳ Ｐゴシック" charset="0"/>
              </a:defRPr>
            </a:lvl6pPr>
            <a:lvl7pPr marL="2971800" indent="-228600" eaLnBrk="0" fontAlgn="base" hangingPunct="0">
              <a:spcBef>
                <a:spcPct val="0"/>
              </a:spcBef>
              <a:spcAft>
                <a:spcPct val="0"/>
              </a:spcAft>
              <a:defRPr sz="800" b="1">
                <a:solidFill>
                  <a:schemeClr val="tx1"/>
                </a:solidFill>
                <a:latin typeface="Arial" charset="0"/>
                <a:ea typeface="ＭＳ Ｐゴシック" charset="0"/>
              </a:defRPr>
            </a:lvl7pPr>
            <a:lvl8pPr marL="3429000" indent="-228600" eaLnBrk="0" fontAlgn="base" hangingPunct="0">
              <a:spcBef>
                <a:spcPct val="0"/>
              </a:spcBef>
              <a:spcAft>
                <a:spcPct val="0"/>
              </a:spcAft>
              <a:defRPr sz="800" b="1">
                <a:solidFill>
                  <a:schemeClr val="tx1"/>
                </a:solidFill>
                <a:latin typeface="Arial" charset="0"/>
                <a:ea typeface="ＭＳ Ｐゴシック" charset="0"/>
              </a:defRPr>
            </a:lvl8pPr>
            <a:lvl9pPr marL="3886200" indent="-228600"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spcBef>
                <a:spcPts val="600"/>
              </a:spcBef>
            </a:pPr>
            <a:r>
              <a:rPr lang="it-IT" altLang="ja-JP" sz="1400" dirty="0">
                <a:solidFill>
                  <a:schemeClr val="tx2">
                    <a:lumMod val="65000"/>
                    <a:lumOff val="35000"/>
                  </a:schemeClr>
                </a:solidFill>
                <a:latin typeface="Century Gothic" panose="020B0502020202020204" pitchFamily="34" charset="0"/>
              </a:rPr>
              <a:t>Industria</a:t>
            </a:r>
          </a:p>
        </p:txBody>
      </p:sp>
      <p:sp>
        <p:nvSpPr>
          <p:cNvPr id="16" name="CasellaDiTesto 15">
            <a:extLst>
              <a:ext uri="{FF2B5EF4-FFF2-40B4-BE49-F238E27FC236}">
                <a16:creationId xmlns:a16="http://schemas.microsoft.com/office/drawing/2014/main" id="{2978FFC6-F8CE-4836-A3DD-70C3B503A93E}"/>
              </a:ext>
            </a:extLst>
          </p:cNvPr>
          <p:cNvSpPr txBox="1"/>
          <p:nvPr/>
        </p:nvSpPr>
        <p:spPr>
          <a:xfrm>
            <a:off x="4913387" y="2880682"/>
            <a:ext cx="849600" cy="400110"/>
          </a:xfrm>
          <a:prstGeom prst="rect">
            <a:avLst/>
          </a:prstGeom>
          <a:noFill/>
        </p:spPr>
        <p:txBody>
          <a:bodyPr wrap="square" rtlCol="0">
            <a:spAutoFit/>
          </a:bodyPr>
          <a:lstStyle/>
          <a:p>
            <a:pPr algn="ctr"/>
            <a:r>
              <a:rPr lang="it-IT" sz="2000" dirty="0">
                <a:solidFill>
                  <a:schemeClr val="bg1"/>
                </a:solidFill>
                <a:latin typeface="Century Gothic" panose="020B0502020202020204" pitchFamily="34" charset="0"/>
              </a:rPr>
              <a:t>35</a:t>
            </a:r>
            <a:r>
              <a:rPr lang="it-IT" sz="1400" dirty="0">
                <a:solidFill>
                  <a:schemeClr val="bg1"/>
                </a:solidFill>
                <a:latin typeface="Century Gothic" panose="020B0502020202020204" pitchFamily="34" charset="0"/>
              </a:rPr>
              <a:t>%</a:t>
            </a:r>
            <a:endParaRPr lang="it-IT" sz="2000" dirty="0">
              <a:solidFill>
                <a:schemeClr val="bg1"/>
              </a:solidFill>
              <a:latin typeface="Century Gothic" panose="020B0502020202020204" pitchFamily="34" charset="0"/>
            </a:endParaRPr>
          </a:p>
        </p:txBody>
      </p:sp>
      <p:sp>
        <p:nvSpPr>
          <p:cNvPr id="17" name="CasellaDiTesto 16">
            <a:extLst>
              <a:ext uri="{FF2B5EF4-FFF2-40B4-BE49-F238E27FC236}">
                <a16:creationId xmlns:a16="http://schemas.microsoft.com/office/drawing/2014/main" id="{DA89F514-5932-416C-987A-64A0FDAB5E6B}"/>
              </a:ext>
            </a:extLst>
          </p:cNvPr>
          <p:cNvSpPr txBox="1"/>
          <p:nvPr/>
        </p:nvSpPr>
        <p:spPr>
          <a:xfrm>
            <a:off x="3928317" y="3621661"/>
            <a:ext cx="1039734" cy="523220"/>
          </a:xfrm>
          <a:prstGeom prst="rect">
            <a:avLst/>
          </a:prstGeom>
          <a:noFill/>
        </p:spPr>
        <p:txBody>
          <a:bodyPr wrap="square" rtlCol="0">
            <a:spAutoFit/>
          </a:bodyPr>
          <a:lstStyle/>
          <a:p>
            <a:pPr algn="ctr"/>
            <a:r>
              <a:rPr lang="it-IT" sz="2800" dirty="0">
                <a:solidFill>
                  <a:schemeClr val="bg1"/>
                </a:solidFill>
                <a:latin typeface="Century Gothic" panose="020B0502020202020204" pitchFamily="34" charset="0"/>
              </a:rPr>
              <a:t>65</a:t>
            </a:r>
            <a:r>
              <a:rPr lang="it-IT" sz="1800" dirty="0">
                <a:solidFill>
                  <a:schemeClr val="bg1"/>
                </a:solidFill>
                <a:latin typeface="Century Gothic" panose="020B0502020202020204" pitchFamily="34" charset="0"/>
              </a:rPr>
              <a:t>%</a:t>
            </a:r>
            <a:endParaRPr lang="it-IT" sz="2800" dirty="0">
              <a:solidFill>
                <a:schemeClr val="bg1"/>
              </a:solidFill>
              <a:latin typeface="Century Gothic" panose="020B0502020202020204" pitchFamily="34" charset="0"/>
            </a:endParaRPr>
          </a:p>
        </p:txBody>
      </p:sp>
      <p:sp>
        <p:nvSpPr>
          <p:cNvPr id="27" name="Rettangolo 26">
            <a:extLst>
              <a:ext uri="{FF2B5EF4-FFF2-40B4-BE49-F238E27FC236}">
                <a16:creationId xmlns:a16="http://schemas.microsoft.com/office/drawing/2014/main" id="{4C975346-0BBD-4EF0-8E83-9FB3C6BFD57A}"/>
              </a:ext>
            </a:extLst>
          </p:cNvPr>
          <p:cNvSpPr/>
          <p:nvPr/>
        </p:nvSpPr>
        <p:spPr bwMode="auto">
          <a:xfrm>
            <a:off x="1034333" y="3735899"/>
            <a:ext cx="216000" cy="216000"/>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Century Gothic" panose="020B0502020202020204" pitchFamily="34" charset="0"/>
            </a:endParaRPr>
          </a:p>
        </p:txBody>
      </p:sp>
      <p:sp>
        <p:nvSpPr>
          <p:cNvPr id="29" name="Rettangolo 28">
            <a:extLst>
              <a:ext uri="{FF2B5EF4-FFF2-40B4-BE49-F238E27FC236}">
                <a16:creationId xmlns:a16="http://schemas.microsoft.com/office/drawing/2014/main" id="{7CF78F28-6279-46AE-A0F6-E675D39DA16B}"/>
              </a:ext>
            </a:extLst>
          </p:cNvPr>
          <p:cNvSpPr/>
          <p:nvPr/>
        </p:nvSpPr>
        <p:spPr bwMode="auto">
          <a:xfrm>
            <a:off x="1034333" y="3346911"/>
            <a:ext cx="216000" cy="216000"/>
          </a:xfrm>
          <a:prstGeom prst="rect">
            <a:avLst/>
          </a:prstGeom>
          <a:solidFill>
            <a:schemeClr val="bg1">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Century Gothic" panose="020B0502020202020204" pitchFamily="34" charset="0"/>
            </a:endParaRPr>
          </a:p>
        </p:txBody>
      </p:sp>
      <p:sp>
        <p:nvSpPr>
          <p:cNvPr id="30" name="CasellaDiTesto 9">
            <a:extLst>
              <a:ext uri="{FF2B5EF4-FFF2-40B4-BE49-F238E27FC236}">
                <a16:creationId xmlns:a16="http://schemas.microsoft.com/office/drawing/2014/main" id="{F0E4B9D4-65A0-4055-A4AF-5EC134023C23}"/>
              </a:ext>
            </a:extLst>
          </p:cNvPr>
          <p:cNvSpPr txBox="1">
            <a:spLocks noChangeArrowheads="1"/>
          </p:cNvSpPr>
          <p:nvPr/>
        </p:nvSpPr>
        <p:spPr bwMode="auto">
          <a:xfrm>
            <a:off x="4115200" y="4846108"/>
            <a:ext cx="2174349" cy="1415772"/>
          </a:xfrm>
          <a:prstGeom prst="rect">
            <a:avLst/>
          </a:prstGeom>
          <a:solidFill>
            <a:srgbClr val="FFC0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ＭＳ Ｐゴシック" charset="0"/>
                <a:cs typeface="ＭＳ Ｐゴシック" charset="0"/>
              </a:defRPr>
            </a:lvl1pPr>
            <a:lvl2pPr marL="742950" indent="-285750">
              <a:defRPr sz="800" b="1">
                <a:solidFill>
                  <a:schemeClr val="tx1"/>
                </a:solidFill>
                <a:latin typeface="Arial" charset="0"/>
                <a:ea typeface="ＭＳ Ｐゴシック" charset="0"/>
              </a:defRPr>
            </a:lvl2pPr>
            <a:lvl3pPr marL="1143000" indent="-228600">
              <a:defRPr sz="800" b="1">
                <a:solidFill>
                  <a:schemeClr val="tx1"/>
                </a:solidFill>
                <a:latin typeface="Arial" charset="0"/>
                <a:ea typeface="ＭＳ Ｐゴシック" charset="0"/>
              </a:defRPr>
            </a:lvl3pPr>
            <a:lvl4pPr marL="1600200" indent="-228600">
              <a:defRPr sz="800" b="1">
                <a:solidFill>
                  <a:schemeClr val="tx1"/>
                </a:solidFill>
                <a:latin typeface="Arial" charset="0"/>
                <a:ea typeface="ＭＳ Ｐゴシック" charset="0"/>
              </a:defRPr>
            </a:lvl4pPr>
            <a:lvl5pPr marL="2057400" indent="-228600">
              <a:defRPr sz="800" b="1">
                <a:solidFill>
                  <a:schemeClr val="tx1"/>
                </a:solidFill>
                <a:latin typeface="Arial" charset="0"/>
                <a:ea typeface="ＭＳ Ｐゴシック" charset="0"/>
              </a:defRPr>
            </a:lvl5pPr>
            <a:lvl6pPr marL="2514600" indent="-228600" eaLnBrk="0" fontAlgn="base" hangingPunct="0">
              <a:spcBef>
                <a:spcPct val="0"/>
              </a:spcBef>
              <a:spcAft>
                <a:spcPct val="0"/>
              </a:spcAft>
              <a:defRPr sz="800" b="1">
                <a:solidFill>
                  <a:schemeClr val="tx1"/>
                </a:solidFill>
                <a:latin typeface="Arial" charset="0"/>
                <a:ea typeface="ＭＳ Ｐゴシック" charset="0"/>
              </a:defRPr>
            </a:lvl6pPr>
            <a:lvl7pPr marL="2971800" indent="-228600" eaLnBrk="0" fontAlgn="base" hangingPunct="0">
              <a:spcBef>
                <a:spcPct val="0"/>
              </a:spcBef>
              <a:spcAft>
                <a:spcPct val="0"/>
              </a:spcAft>
              <a:defRPr sz="800" b="1">
                <a:solidFill>
                  <a:schemeClr val="tx1"/>
                </a:solidFill>
                <a:latin typeface="Arial" charset="0"/>
                <a:ea typeface="ＭＳ Ｐゴシック" charset="0"/>
              </a:defRPr>
            </a:lvl7pPr>
            <a:lvl8pPr marL="3429000" indent="-228600" eaLnBrk="0" fontAlgn="base" hangingPunct="0">
              <a:spcBef>
                <a:spcPct val="0"/>
              </a:spcBef>
              <a:spcAft>
                <a:spcPct val="0"/>
              </a:spcAft>
              <a:defRPr sz="800" b="1">
                <a:solidFill>
                  <a:schemeClr val="tx1"/>
                </a:solidFill>
                <a:latin typeface="Arial" charset="0"/>
                <a:ea typeface="ＭＳ Ｐゴシック" charset="0"/>
              </a:defRPr>
            </a:lvl8pPr>
            <a:lvl9pPr marL="3886200" indent="-228600"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spcBef>
                <a:spcPts val="600"/>
              </a:spcBef>
            </a:pPr>
            <a:r>
              <a:rPr lang="it-IT" sz="2200" b="0" dirty="0">
                <a:latin typeface="Century Gothic" panose="020B0502020202020204" pitchFamily="34" charset="0"/>
              </a:rPr>
              <a:t>Circa </a:t>
            </a:r>
            <a:r>
              <a:rPr lang="it-IT" sz="2200" dirty="0">
                <a:latin typeface="Century Gothic" panose="020B0502020202020204" pitchFamily="34" charset="0"/>
              </a:rPr>
              <a:t>5.900 imprese</a:t>
            </a:r>
            <a:r>
              <a:rPr lang="it-IT" sz="2200" b="0" dirty="0">
                <a:latin typeface="Century Gothic" panose="020B0502020202020204" pitchFamily="34" charset="0"/>
              </a:rPr>
              <a:t> del </a:t>
            </a:r>
            <a:r>
              <a:rPr lang="it-IT" sz="2200" dirty="0">
                <a:latin typeface="Century Gothic" panose="020B0502020202020204" pitchFamily="34" charset="0"/>
              </a:rPr>
              <a:t>terziario</a:t>
            </a:r>
            <a:r>
              <a:rPr lang="it-IT" sz="2200" b="0" dirty="0">
                <a:latin typeface="Century Gothic" panose="020B0502020202020204" pitchFamily="34" charset="0"/>
              </a:rPr>
              <a:t> </a:t>
            </a:r>
            <a:br>
              <a:rPr lang="it-IT" sz="2200" b="0" dirty="0">
                <a:latin typeface="Century Gothic" panose="020B0502020202020204" pitchFamily="34" charset="0"/>
              </a:rPr>
            </a:br>
            <a:r>
              <a:rPr lang="it-IT" sz="1800" b="0" i="1" dirty="0">
                <a:latin typeface="Century Gothic" panose="020B0502020202020204" pitchFamily="34" charset="0"/>
              </a:rPr>
              <a:t>(65% del totale)</a:t>
            </a:r>
            <a:endParaRPr lang="it-IT" altLang="ja-JP" sz="2200" b="0" i="1" dirty="0">
              <a:latin typeface="Century Gothic" panose="020B0502020202020204" pitchFamily="34" charset="0"/>
            </a:endParaRPr>
          </a:p>
        </p:txBody>
      </p:sp>
      <p:pic>
        <p:nvPicPr>
          <p:cNvPr id="32" name="Elemento grafico 31" descr="Freccia linea: curva antioraria">
            <a:extLst>
              <a:ext uri="{FF2B5EF4-FFF2-40B4-BE49-F238E27FC236}">
                <a16:creationId xmlns:a16="http://schemas.microsoft.com/office/drawing/2014/main" id="{ABB719B5-C889-450B-BD60-B80D22A9F3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355649" flipH="1">
            <a:off x="4747963" y="3940689"/>
            <a:ext cx="1105010" cy="899165"/>
          </a:xfrm>
          <a:prstGeom prst="rect">
            <a:avLst/>
          </a:prstGeom>
        </p:spPr>
      </p:pic>
      <p:sp>
        <p:nvSpPr>
          <p:cNvPr id="33" name="CasellaDiTesto 9">
            <a:extLst>
              <a:ext uri="{FF2B5EF4-FFF2-40B4-BE49-F238E27FC236}">
                <a16:creationId xmlns:a16="http://schemas.microsoft.com/office/drawing/2014/main" id="{97925EBE-7953-497A-87F0-ECB60504FAAF}"/>
              </a:ext>
            </a:extLst>
          </p:cNvPr>
          <p:cNvSpPr txBox="1">
            <a:spLocks noChangeArrowheads="1"/>
          </p:cNvSpPr>
          <p:nvPr/>
        </p:nvSpPr>
        <p:spPr bwMode="auto">
          <a:xfrm>
            <a:off x="6890099" y="4846108"/>
            <a:ext cx="2174349" cy="1415772"/>
          </a:xfrm>
          <a:prstGeom prst="rect">
            <a:avLst/>
          </a:prstGeom>
          <a:solidFill>
            <a:srgbClr val="FFC0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ＭＳ Ｐゴシック" charset="0"/>
                <a:cs typeface="ＭＳ Ｐゴシック" charset="0"/>
              </a:defRPr>
            </a:lvl1pPr>
            <a:lvl2pPr marL="742950" indent="-285750">
              <a:defRPr sz="800" b="1">
                <a:solidFill>
                  <a:schemeClr val="tx1"/>
                </a:solidFill>
                <a:latin typeface="Arial" charset="0"/>
                <a:ea typeface="ＭＳ Ｐゴシック" charset="0"/>
              </a:defRPr>
            </a:lvl2pPr>
            <a:lvl3pPr marL="1143000" indent="-228600">
              <a:defRPr sz="800" b="1">
                <a:solidFill>
                  <a:schemeClr val="tx1"/>
                </a:solidFill>
                <a:latin typeface="Arial" charset="0"/>
                <a:ea typeface="ＭＳ Ｐゴシック" charset="0"/>
              </a:defRPr>
            </a:lvl3pPr>
            <a:lvl4pPr marL="1600200" indent="-228600">
              <a:defRPr sz="800" b="1">
                <a:solidFill>
                  <a:schemeClr val="tx1"/>
                </a:solidFill>
                <a:latin typeface="Arial" charset="0"/>
                <a:ea typeface="ＭＳ Ｐゴシック" charset="0"/>
              </a:defRPr>
            </a:lvl4pPr>
            <a:lvl5pPr marL="2057400" indent="-228600">
              <a:defRPr sz="800" b="1">
                <a:solidFill>
                  <a:schemeClr val="tx1"/>
                </a:solidFill>
                <a:latin typeface="Arial" charset="0"/>
                <a:ea typeface="ＭＳ Ｐゴシック" charset="0"/>
              </a:defRPr>
            </a:lvl5pPr>
            <a:lvl6pPr marL="2514600" indent="-228600" eaLnBrk="0" fontAlgn="base" hangingPunct="0">
              <a:spcBef>
                <a:spcPct val="0"/>
              </a:spcBef>
              <a:spcAft>
                <a:spcPct val="0"/>
              </a:spcAft>
              <a:defRPr sz="800" b="1">
                <a:solidFill>
                  <a:schemeClr val="tx1"/>
                </a:solidFill>
                <a:latin typeface="Arial" charset="0"/>
                <a:ea typeface="ＭＳ Ｐゴシック" charset="0"/>
              </a:defRPr>
            </a:lvl6pPr>
            <a:lvl7pPr marL="2971800" indent="-228600" eaLnBrk="0" fontAlgn="base" hangingPunct="0">
              <a:spcBef>
                <a:spcPct val="0"/>
              </a:spcBef>
              <a:spcAft>
                <a:spcPct val="0"/>
              </a:spcAft>
              <a:defRPr sz="800" b="1">
                <a:solidFill>
                  <a:schemeClr val="tx1"/>
                </a:solidFill>
                <a:latin typeface="Arial" charset="0"/>
                <a:ea typeface="ＭＳ Ｐゴシック" charset="0"/>
              </a:defRPr>
            </a:lvl7pPr>
            <a:lvl8pPr marL="3429000" indent="-228600" eaLnBrk="0" fontAlgn="base" hangingPunct="0">
              <a:spcBef>
                <a:spcPct val="0"/>
              </a:spcBef>
              <a:spcAft>
                <a:spcPct val="0"/>
              </a:spcAft>
              <a:defRPr sz="800" b="1">
                <a:solidFill>
                  <a:schemeClr val="tx1"/>
                </a:solidFill>
                <a:latin typeface="Arial" charset="0"/>
                <a:ea typeface="ＭＳ Ｐゴシック" charset="0"/>
              </a:defRPr>
            </a:lvl8pPr>
            <a:lvl9pPr marL="3886200" indent="-228600"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spcBef>
                <a:spcPts val="600"/>
              </a:spcBef>
            </a:pPr>
            <a:r>
              <a:rPr lang="it-IT" sz="2200" b="0" dirty="0">
                <a:latin typeface="Century Gothic" panose="020B0502020202020204" pitchFamily="34" charset="0"/>
              </a:rPr>
              <a:t>Circa </a:t>
            </a:r>
            <a:r>
              <a:rPr lang="it-IT" sz="2200" dirty="0">
                <a:latin typeface="Century Gothic" panose="020B0502020202020204" pitchFamily="34" charset="0"/>
              </a:rPr>
              <a:t>24.000 occupati</a:t>
            </a:r>
            <a:r>
              <a:rPr lang="it-IT" sz="2200" b="0" dirty="0">
                <a:latin typeface="Century Gothic" panose="020B0502020202020204" pitchFamily="34" charset="0"/>
              </a:rPr>
              <a:t> nel </a:t>
            </a:r>
            <a:r>
              <a:rPr lang="it-IT" sz="2200" dirty="0">
                <a:latin typeface="Century Gothic" panose="020B0502020202020204" pitchFamily="34" charset="0"/>
              </a:rPr>
              <a:t>terziario</a:t>
            </a:r>
            <a:r>
              <a:rPr lang="it-IT" sz="2200" b="0" dirty="0">
                <a:latin typeface="Century Gothic" panose="020B0502020202020204" pitchFamily="34" charset="0"/>
              </a:rPr>
              <a:t> </a:t>
            </a:r>
            <a:br>
              <a:rPr lang="it-IT" sz="2200" b="0" dirty="0">
                <a:latin typeface="Century Gothic" panose="020B0502020202020204" pitchFamily="34" charset="0"/>
              </a:rPr>
            </a:br>
            <a:r>
              <a:rPr lang="it-IT" sz="1800" b="0" i="1" dirty="0">
                <a:latin typeface="Century Gothic" panose="020B0502020202020204" pitchFamily="34" charset="0"/>
              </a:rPr>
              <a:t>(70% del totale)</a:t>
            </a:r>
            <a:endParaRPr lang="it-IT" altLang="ja-JP" sz="2200" b="0" i="1" dirty="0">
              <a:latin typeface="Century Gothic" panose="020B0502020202020204" pitchFamily="34" charset="0"/>
            </a:endParaRPr>
          </a:p>
        </p:txBody>
      </p:sp>
      <p:pic>
        <p:nvPicPr>
          <p:cNvPr id="34" name="Elemento grafico 33" descr="Freccia linea: curva antioraria">
            <a:extLst>
              <a:ext uri="{FF2B5EF4-FFF2-40B4-BE49-F238E27FC236}">
                <a16:creationId xmlns:a16="http://schemas.microsoft.com/office/drawing/2014/main" id="{CDD3A3B6-8037-4D7F-8773-6C3322B284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355649" flipH="1">
            <a:off x="7563958" y="3940689"/>
            <a:ext cx="1105010" cy="899165"/>
          </a:xfrm>
          <a:prstGeom prst="rect">
            <a:avLst/>
          </a:prstGeom>
        </p:spPr>
      </p:pic>
      <p:sp>
        <p:nvSpPr>
          <p:cNvPr id="35" name="CasellaDiTesto 9">
            <a:extLst>
              <a:ext uri="{FF2B5EF4-FFF2-40B4-BE49-F238E27FC236}">
                <a16:creationId xmlns:a16="http://schemas.microsoft.com/office/drawing/2014/main" id="{94565783-6059-434A-BDDD-BADC529CA5AB}"/>
              </a:ext>
            </a:extLst>
          </p:cNvPr>
          <p:cNvSpPr txBox="1">
            <a:spLocks noChangeArrowheads="1"/>
          </p:cNvSpPr>
          <p:nvPr/>
        </p:nvSpPr>
        <p:spPr bwMode="auto">
          <a:xfrm>
            <a:off x="9611899" y="4846108"/>
            <a:ext cx="2300676" cy="1384995"/>
          </a:xfrm>
          <a:prstGeom prst="rect">
            <a:avLst/>
          </a:prstGeom>
          <a:solidFill>
            <a:srgbClr val="FFC0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ＭＳ Ｐゴシック" charset="0"/>
                <a:cs typeface="ＭＳ Ｐゴシック" charset="0"/>
              </a:defRPr>
            </a:lvl1pPr>
            <a:lvl2pPr marL="742950" indent="-285750">
              <a:defRPr sz="800" b="1">
                <a:solidFill>
                  <a:schemeClr val="tx1"/>
                </a:solidFill>
                <a:latin typeface="Arial" charset="0"/>
                <a:ea typeface="ＭＳ Ｐゴシック" charset="0"/>
              </a:defRPr>
            </a:lvl2pPr>
            <a:lvl3pPr marL="1143000" indent="-228600">
              <a:defRPr sz="800" b="1">
                <a:solidFill>
                  <a:schemeClr val="tx1"/>
                </a:solidFill>
                <a:latin typeface="Arial" charset="0"/>
                <a:ea typeface="ＭＳ Ｐゴシック" charset="0"/>
              </a:defRPr>
            </a:lvl3pPr>
            <a:lvl4pPr marL="1600200" indent="-228600">
              <a:defRPr sz="800" b="1">
                <a:solidFill>
                  <a:schemeClr val="tx1"/>
                </a:solidFill>
                <a:latin typeface="Arial" charset="0"/>
                <a:ea typeface="ＭＳ Ｐゴシック" charset="0"/>
              </a:defRPr>
            </a:lvl4pPr>
            <a:lvl5pPr marL="2057400" indent="-228600">
              <a:defRPr sz="800" b="1">
                <a:solidFill>
                  <a:schemeClr val="tx1"/>
                </a:solidFill>
                <a:latin typeface="Arial" charset="0"/>
                <a:ea typeface="ＭＳ Ｐゴシック" charset="0"/>
              </a:defRPr>
            </a:lvl5pPr>
            <a:lvl6pPr marL="2514600" indent="-228600" eaLnBrk="0" fontAlgn="base" hangingPunct="0">
              <a:spcBef>
                <a:spcPct val="0"/>
              </a:spcBef>
              <a:spcAft>
                <a:spcPct val="0"/>
              </a:spcAft>
              <a:defRPr sz="800" b="1">
                <a:solidFill>
                  <a:schemeClr val="tx1"/>
                </a:solidFill>
                <a:latin typeface="Arial" charset="0"/>
                <a:ea typeface="ＭＳ Ｐゴシック" charset="0"/>
              </a:defRPr>
            </a:lvl6pPr>
            <a:lvl7pPr marL="2971800" indent="-228600" eaLnBrk="0" fontAlgn="base" hangingPunct="0">
              <a:spcBef>
                <a:spcPct val="0"/>
              </a:spcBef>
              <a:spcAft>
                <a:spcPct val="0"/>
              </a:spcAft>
              <a:defRPr sz="800" b="1">
                <a:solidFill>
                  <a:schemeClr val="tx1"/>
                </a:solidFill>
                <a:latin typeface="Arial" charset="0"/>
                <a:ea typeface="ＭＳ Ｐゴシック" charset="0"/>
              </a:defRPr>
            </a:lvl7pPr>
            <a:lvl8pPr marL="3429000" indent="-228600" eaLnBrk="0" fontAlgn="base" hangingPunct="0">
              <a:spcBef>
                <a:spcPct val="0"/>
              </a:spcBef>
              <a:spcAft>
                <a:spcPct val="0"/>
              </a:spcAft>
              <a:defRPr sz="800" b="1">
                <a:solidFill>
                  <a:schemeClr val="tx1"/>
                </a:solidFill>
                <a:latin typeface="Arial" charset="0"/>
                <a:ea typeface="ＭＳ Ｐゴシック" charset="0"/>
              </a:defRPr>
            </a:lvl8pPr>
            <a:lvl9pPr marL="3886200" indent="-228600"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spcBef>
                <a:spcPts val="600"/>
              </a:spcBef>
            </a:pPr>
            <a:r>
              <a:rPr lang="it-IT" sz="2200" b="0" dirty="0">
                <a:latin typeface="Century Gothic" panose="020B0502020202020204" pitchFamily="34" charset="0"/>
              </a:rPr>
              <a:t>Circa </a:t>
            </a:r>
            <a:r>
              <a:rPr lang="it-IT" sz="2200" dirty="0">
                <a:latin typeface="Century Gothic" panose="020B0502020202020204" pitchFamily="34" charset="0"/>
              </a:rPr>
              <a:t>3,5 MLD € </a:t>
            </a:r>
            <a:r>
              <a:rPr lang="it-IT" sz="2200" b="0" dirty="0">
                <a:latin typeface="Century Gothic" panose="020B0502020202020204" pitchFamily="34" charset="0"/>
              </a:rPr>
              <a:t>prodotti dal </a:t>
            </a:r>
            <a:r>
              <a:rPr lang="it-IT" sz="2200" dirty="0">
                <a:latin typeface="Century Gothic" panose="020B0502020202020204" pitchFamily="34" charset="0"/>
              </a:rPr>
              <a:t>terziario*</a:t>
            </a:r>
            <a:r>
              <a:rPr lang="it-IT" sz="2200" b="0" dirty="0">
                <a:latin typeface="Century Gothic" panose="020B0502020202020204" pitchFamily="34" charset="0"/>
              </a:rPr>
              <a:t> </a:t>
            </a:r>
            <a:br>
              <a:rPr lang="it-IT" sz="2200" b="0" dirty="0">
                <a:latin typeface="Century Gothic" panose="020B0502020202020204" pitchFamily="34" charset="0"/>
              </a:rPr>
            </a:br>
            <a:r>
              <a:rPr lang="it-IT" sz="1800" b="0" i="1" dirty="0">
                <a:latin typeface="Century Gothic" panose="020B0502020202020204" pitchFamily="34" charset="0"/>
              </a:rPr>
              <a:t>(81% del totale)</a:t>
            </a:r>
            <a:endParaRPr lang="it-IT" altLang="ja-JP" sz="1800" b="0" i="1" dirty="0">
              <a:latin typeface="Century Gothic" panose="020B0502020202020204" pitchFamily="34" charset="0"/>
            </a:endParaRPr>
          </a:p>
        </p:txBody>
      </p:sp>
      <p:pic>
        <p:nvPicPr>
          <p:cNvPr id="36" name="Elemento grafico 35" descr="Freccia linea: curva antioraria">
            <a:extLst>
              <a:ext uri="{FF2B5EF4-FFF2-40B4-BE49-F238E27FC236}">
                <a16:creationId xmlns:a16="http://schemas.microsoft.com/office/drawing/2014/main" id="{4ACE5229-27E4-4B34-9F06-4D93EA7BC4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355649" flipH="1">
            <a:off x="10389186" y="3940689"/>
            <a:ext cx="1105010" cy="899165"/>
          </a:xfrm>
          <a:prstGeom prst="rect">
            <a:avLst/>
          </a:prstGeom>
        </p:spPr>
      </p:pic>
      <p:sp>
        <p:nvSpPr>
          <p:cNvPr id="38" name="CasellaDiTesto 37">
            <a:extLst>
              <a:ext uri="{FF2B5EF4-FFF2-40B4-BE49-F238E27FC236}">
                <a16:creationId xmlns:a16="http://schemas.microsoft.com/office/drawing/2014/main" id="{CB773CA0-6686-4C19-9C74-5B51AD864EBA}"/>
              </a:ext>
            </a:extLst>
          </p:cNvPr>
          <p:cNvSpPr txBox="1"/>
          <p:nvPr/>
        </p:nvSpPr>
        <p:spPr>
          <a:xfrm>
            <a:off x="7617656" y="2876858"/>
            <a:ext cx="849600" cy="400110"/>
          </a:xfrm>
          <a:prstGeom prst="rect">
            <a:avLst/>
          </a:prstGeom>
          <a:noFill/>
        </p:spPr>
        <p:txBody>
          <a:bodyPr wrap="square" rtlCol="0">
            <a:spAutoFit/>
          </a:bodyPr>
          <a:lstStyle/>
          <a:p>
            <a:pPr algn="ctr"/>
            <a:r>
              <a:rPr lang="it-IT" sz="2000" dirty="0">
                <a:solidFill>
                  <a:schemeClr val="bg1"/>
                </a:solidFill>
                <a:latin typeface="Century Gothic" panose="020B0502020202020204" pitchFamily="34" charset="0"/>
              </a:rPr>
              <a:t>30</a:t>
            </a:r>
            <a:r>
              <a:rPr lang="it-IT" sz="1400" dirty="0">
                <a:solidFill>
                  <a:schemeClr val="bg1"/>
                </a:solidFill>
                <a:latin typeface="Century Gothic" panose="020B0502020202020204" pitchFamily="34" charset="0"/>
              </a:rPr>
              <a:t>%</a:t>
            </a:r>
            <a:endParaRPr lang="it-IT" sz="2000" dirty="0">
              <a:solidFill>
                <a:schemeClr val="bg1"/>
              </a:solidFill>
              <a:latin typeface="Century Gothic" panose="020B0502020202020204" pitchFamily="34" charset="0"/>
            </a:endParaRPr>
          </a:p>
        </p:txBody>
      </p:sp>
      <p:sp>
        <p:nvSpPr>
          <p:cNvPr id="39" name="CasellaDiTesto 38">
            <a:extLst>
              <a:ext uri="{FF2B5EF4-FFF2-40B4-BE49-F238E27FC236}">
                <a16:creationId xmlns:a16="http://schemas.microsoft.com/office/drawing/2014/main" id="{CC707FDF-5B3C-4C1A-A1FB-14F088D07CCD}"/>
              </a:ext>
            </a:extLst>
          </p:cNvPr>
          <p:cNvSpPr txBox="1"/>
          <p:nvPr/>
        </p:nvSpPr>
        <p:spPr>
          <a:xfrm>
            <a:off x="6632586" y="3617837"/>
            <a:ext cx="1039734" cy="523220"/>
          </a:xfrm>
          <a:prstGeom prst="rect">
            <a:avLst/>
          </a:prstGeom>
          <a:noFill/>
        </p:spPr>
        <p:txBody>
          <a:bodyPr wrap="square" rtlCol="0">
            <a:spAutoFit/>
          </a:bodyPr>
          <a:lstStyle/>
          <a:p>
            <a:pPr algn="ctr"/>
            <a:r>
              <a:rPr lang="it-IT" sz="2800" dirty="0">
                <a:solidFill>
                  <a:schemeClr val="bg1"/>
                </a:solidFill>
                <a:latin typeface="Century Gothic" panose="020B0502020202020204" pitchFamily="34" charset="0"/>
              </a:rPr>
              <a:t>70</a:t>
            </a:r>
            <a:r>
              <a:rPr lang="it-IT" sz="1800" dirty="0">
                <a:solidFill>
                  <a:schemeClr val="bg1"/>
                </a:solidFill>
                <a:latin typeface="Century Gothic" panose="020B0502020202020204" pitchFamily="34" charset="0"/>
              </a:rPr>
              <a:t>%</a:t>
            </a:r>
            <a:endParaRPr lang="it-IT" sz="2800" dirty="0">
              <a:solidFill>
                <a:schemeClr val="bg1"/>
              </a:solidFill>
              <a:latin typeface="Century Gothic" panose="020B0502020202020204" pitchFamily="34" charset="0"/>
            </a:endParaRPr>
          </a:p>
        </p:txBody>
      </p:sp>
      <p:sp>
        <p:nvSpPr>
          <p:cNvPr id="40" name="CasellaDiTesto 39">
            <a:extLst>
              <a:ext uri="{FF2B5EF4-FFF2-40B4-BE49-F238E27FC236}">
                <a16:creationId xmlns:a16="http://schemas.microsoft.com/office/drawing/2014/main" id="{3943C274-F619-453C-A96B-C3305C47F3FF}"/>
              </a:ext>
            </a:extLst>
          </p:cNvPr>
          <p:cNvSpPr txBox="1"/>
          <p:nvPr/>
        </p:nvSpPr>
        <p:spPr>
          <a:xfrm>
            <a:off x="10354034" y="2693963"/>
            <a:ext cx="849600" cy="400110"/>
          </a:xfrm>
          <a:prstGeom prst="rect">
            <a:avLst/>
          </a:prstGeom>
          <a:noFill/>
        </p:spPr>
        <p:txBody>
          <a:bodyPr wrap="square" rtlCol="0">
            <a:spAutoFit/>
          </a:bodyPr>
          <a:lstStyle/>
          <a:p>
            <a:pPr algn="ctr"/>
            <a:r>
              <a:rPr lang="it-IT" sz="2000" dirty="0">
                <a:solidFill>
                  <a:schemeClr val="bg1"/>
                </a:solidFill>
                <a:latin typeface="Century Gothic" panose="020B0502020202020204" pitchFamily="34" charset="0"/>
              </a:rPr>
              <a:t>19</a:t>
            </a:r>
            <a:r>
              <a:rPr lang="it-IT" sz="1400" dirty="0">
                <a:solidFill>
                  <a:schemeClr val="bg1"/>
                </a:solidFill>
                <a:latin typeface="Century Gothic" panose="020B0502020202020204" pitchFamily="34" charset="0"/>
              </a:rPr>
              <a:t>%</a:t>
            </a:r>
            <a:endParaRPr lang="it-IT" sz="2000" dirty="0">
              <a:solidFill>
                <a:schemeClr val="bg1"/>
              </a:solidFill>
              <a:latin typeface="Century Gothic" panose="020B0502020202020204" pitchFamily="34" charset="0"/>
            </a:endParaRPr>
          </a:p>
        </p:txBody>
      </p:sp>
      <p:sp>
        <p:nvSpPr>
          <p:cNvPr id="41" name="CasellaDiTesto 40">
            <a:extLst>
              <a:ext uri="{FF2B5EF4-FFF2-40B4-BE49-F238E27FC236}">
                <a16:creationId xmlns:a16="http://schemas.microsoft.com/office/drawing/2014/main" id="{548BE995-951B-4850-849A-BC99ACB9C520}"/>
              </a:ext>
            </a:extLst>
          </p:cNvPr>
          <p:cNvSpPr txBox="1"/>
          <p:nvPr/>
        </p:nvSpPr>
        <p:spPr>
          <a:xfrm>
            <a:off x="9430608" y="3619874"/>
            <a:ext cx="1039734" cy="523220"/>
          </a:xfrm>
          <a:prstGeom prst="rect">
            <a:avLst/>
          </a:prstGeom>
          <a:noFill/>
        </p:spPr>
        <p:txBody>
          <a:bodyPr wrap="square" rtlCol="0">
            <a:spAutoFit/>
          </a:bodyPr>
          <a:lstStyle/>
          <a:p>
            <a:pPr algn="ctr"/>
            <a:r>
              <a:rPr lang="it-IT" sz="2800" dirty="0">
                <a:solidFill>
                  <a:schemeClr val="bg1"/>
                </a:solidFill>
                <a:latin typeface="Century Gothic" panose="020B0502020202020204" pitchFamily="34" charset="0"/>
              </a:rPr>
              <a:t>81</a:t>
            </a:r>
            <a:r>
              <a:rPr lang="it-IT" sz="1800" dirty="0">
                <a:solidFill>
                  <a:schemeClr val="bg1"/>
                </a:solidFill>
                <a:latin typeface="Century Gothic" panose="020B0502020202020204" pitchFamily="34" charset="0"/>
              </a:rPr>
              <a:t>%</a:t>
            </a:r>
            <a:endParaRPr lang="it-IT" sz="2800" dirty="0">
              <a:solidFill>
                <a:schemeClr val="bg1"/>
              </a:solidFill>
              <a:latin typeface="Century Gothic" panose="020B0502020202020204" pitchFamily="34" charset="0"/>
            </a:endParaRPr>
          </a:p>
        </p:txBody>
      </p:sp>
      <p:sp>
        <p:nvSpPr>
          <p:cNvPr id="43" name="Rettangolo 93">
            <a:extLst>
              <a:ext uri="{FF2B5EF4-FFF2-40B4-BE49-F238E27FC236}">
                <a16:creationId xmlns:a16="http://schemas.microsoft.com/office/drawing/2014/main" id="{7542E3EF-8A5D-464C-98D9-6433D801D5FF}"/>
              </a:ext>
            </a:extLst>
          </p:cNvPr>
          <p:cNvSpPr>
            <a:spLocks noChangeArrowheads="1"/>
          </p:cNvSpPr>
          <p:nvPr/>
        </p:nvSpPr>
        <p:spPr bwMode="auto">
          <a:xfrm>
            <a:off x="4086625" y="6336901"/>
            <a:ext cx="6267409" cy="3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900" i="1" dirty="0">
                <a:latin typeface="Century Gothic" panose="020B0502020202020204" pitchFamily="34" charset="0"/>
              </a:rPr>
              <a:t>*</a:t>
            </a:r>
            <a:r>
              <a:rPr lang="it-IT" sz="900" b="0" i="1" dirty="0">
                <a:latin typeface="Century Gothic" panose="020B0502020202020204" pitchFamily="34" charset="0"/>
              </a:rPr>
              <a:t> Nel calcolo del Valore Aggiunto i dati del terziario comprendono anche attività finanziarie e assicurative, altre attività di servizi, attività di servizi domestici, non essendo disponibili specifiche di maggiore dettaglio.</a:t>
            </a:r>
          </a:p>
        </p:txBody>
      </p:sp>
      <p:sp>
        <p:nvSpPr>
          <p:cNvPr id="45" name="Rettangolo 93">
            <a:extLst>
              <a:ext uri="{FF2B5EF4-FFF2-40B4-BE49-F238E27FC236}">
                <a16:creationId xmlns:a16="http://schemas.microsoft.com/office/drawing/2014/main" id="{38335216-5FF2-4F29-BCB5-54317F6AC5FD}"/>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2000" tIns="46800" rIns="72000" bIns="46800">
            <a:spAutoFit/>
          </a:bodyPr>
          <a:lstStyle/>
          <a:p>
            <a:pPr>
              <a:spcBef>
                <a:spcPts val="600"/>
              </a:spcBef>
            </a:pPr>
            <a:r>
              <a:rPr lang="it-IT" sz="1000" b="1" dirty="0">
                <a:latin typeface="Century Gothic" panose="020B0502020202020204" pitchFamily="34" charset="0"/>
              </a:rPr>
              <a:t>Fonte: </a:t>
            </a:r>
            <a:r>
              <a:rPr lang="it-IT" sz="1000" b="0" dirty="0">
                <a:latin typeface="Century Gothic" panose="020B0502020202020204" pitchFamily="34" charset="0"/>
              </a:rPr>
              <a:t>Elaborazioni Format </a:t>
            </a:r>
            <a:r>
              <a:rPr lang="it-IT" sz="1000" b="0" dirty="0" err="1">
                <a:latin typeface="Century Gothic" panose="020B0502020202020204" pitchFamily="34" charset="0"/>
              </a:rPr>
              <a:t>Research</a:t>
            </a:r>
            <a:r>
              <a:rPr lang="it-IT" sz="1000" b="0" dirty="0">
                <a:latin typeface="Century Gothic" panose="020B0502020202020204" pitchFamily="34" charset="0"/>
              </a:rPr>
              <a:t> su dati </a:t>
            </a:r>
            <a:r>
              <a:rPr lang="it-IT" altLang="it-IT" sz="1000" b="0" dirty="0">
                <a:latin typeface="Century Gothic" panose="020B0502020202020204" pitchFamily="34" charset="0"/>
              </a:rPr>
              <a:t>Istat.</a:t>
            </a:r>
            <a:endParaRPr lang="it-IT" sz="1000" b="0" i="1" dirty="0">
              <a:latin typeface="Century Gothic" panose="020B0502020202020204" pitchFamily="34" charset="0"/>
            </a:endParaRPr>
          </a:p>
        </p:txBody>
      </p:sp>
    </p:spTree>
    <p:extLst>
      <p:ext uri="{BB962C8B-B14F-4D97-AF65-F5344CB8AC3E}">
        <p14:creationId xmlns:p14="http://schemas.microsoft.com/office/powerpoint/2010/main" val="3225562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9989437-9C77-4628-8E91-9A50AC6BD8A6}"/>
              </a:ext>
            </a:extLst>
          </p:cNvPr>
          <p:cNvPicPr>
            <a:picLocks noChangeAspect="1"/>
          </p:cNvPicPr>
          <p:nvPr/>
        </p:nvPicPr>
        <p:blipFill>
          <a:blip r:embed="rId2"/>
          <a:stretch>
            <a:fillRect/>
          </a:stretch>
        </p:blipFill>
        <p:spPr>
          <a:xfrm>
            <a:off x="375155" y="2020801"/>
            <a:ext cx="6926214" cy="3546089"/>
          </a:xfrm>
          <a:prstGeom prst="rect">
            <a:avLst/>
          </a:prstGeom>
        </p:spPr>
      </p:pic>
      <p:sp>
        <p:nvSpPr>
          <p:cNvPr id="33" name="Titolo 1">
            <a:extLst>
              <a:ext uri="{FF2B5EF4-FFF2-40B4-BE49-F238E27FC236}">
                <a16:creationId xmlns:a16="http://schemas.microsoft.com/office/drawing/2014/main" id="{CC0E57AF-0E08-4B34-9A7B-E8A3307D4637}"/>
              </a:ext>
            </a:extLst>
          </p:cNvPr>
          <p:cNvSpPr txBox="1">
            <a:spLocks/>
          </p:cNvSpPr>
          <p:nvPr/>
        </p:nvSpPr>
        <p:spPr>
          <a:xfrm>
            <a:off x="335360" y="248643"/>
            <a:ext cx="11641545"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Demografia delle imprese | </a:t>
            </a:r>
            <a:r>
              <a:rPr lang="it-IT" sz="2200" dirty="0">
                <a:latin typeface="Century Gothic" panose="020B0502020202020204" pitchFamily="34" charset="0"/>
                <a:ea typeface="+mj-ea"/>
                <a:cs typeface="Arial"/>
              </a:rPr>
              <a:t>Nell’arco del 2020 si è assistito ad un fenomeno di congelamento delle cessazioni di impresa, accompagnato da un marcato calo delle nuove imprese nate nel terziario (-25%).</a:t>
            </a:r>
          </a:p>
        </p:txBody>
      </p:sp>
      <p:sp>
        <p:nvSpPr>
          <p:cNvPr id="2" name="Rettangolo 93">
            <a:extLst>
              <a:ext uri="{FF2B5EF4-FFF2-40B4-BE49-F238E27FC236}">
                <a16:creationId xmlns:a16="http://schemas.microsoft.com/office/drawing/2014/main" id="{CAA1A710-0F94-4489-B1E6-F7E12370CF9C}"/>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Research su dati </a:t>
            </a:r>
            <a:r>
              <a:rPr lang="it-IT" altLang="it-IT" sz="1000" b="0">
                <a:latin typeface="Century Gothic" panose="020B0502020202020204" pitchFamily="34" charset="0"/>
              </a:rPr>
              <a:t>Infocamere (Movimprese).</a:t>
            </a:r>
            <a:endParaRPr lang="it-IT" sz="1000" b="0" i="1">
              <a:latin typeface="Century Gothic" panose="020B0502020202020204" pitchFamily="34" charset="0"/>
            </a:endParaRPr>
          </a:p>
        </p:txBody>
      </p:sp>
      <p:sp>
        <p:nvSpPr>
          <p:cNvPr id="27" name="Rettangolo 26">
            <a:extLst>
              <a:ext uri="{FF2B5EF4-FFF2-40B4-BE49-F238E27FC236}">
                <a16:creationId xmlns:a16="http://schemas.microsoft.com/office/drawing/2014/main" id="{27E504A8-1C73-41A4-9CB1-7C3BA68EF741}"/>
              </a:ext>
            </a:extLst>
          </p:cNvPr>
          <p:cNvSpPr/>
          <p:nvPr/>
        </p:nvSpPr>
        <p:spPr>
          <a:xfrm>
            <a:off x="392510" y="1572711"/>
            <a:ext cx="6896150" cy="646331"/>
          </a:xfrm>
          <a:prstGeom prst="rect">
            <a:avLst/>
          </a:prstGeom>
          <a:solidFill>
            <a:schemeClr val="tx1"/>
          </a:solidFill>
        </p:spPr>
        <p:txBody>
          <a:bodyPr wrap="square" anchor="ctr" anchorCtr="0">
            <a:spAutoFit/>
          </a:bodyPr>
          <a:lstStyle/>
          <a:p>
            <a:r>
              <a:rPr lang="it-IT" sz="1800" dirty="0">
                <a:solidFill>
                  <a:schemeClr val="bg1"/>
                </a:solidFill>
                <a:latin typeface="Century Gothic" panose="020B0502020202020204" pitchFamily="34" charset="0"/>
              </a:rPr>
              <a:t>Imprese del Terziario </a:t>
            </a:r>
            <a:r>
              <a:rPr lang="it-IT" sz="1800" u="sng" dirty="0">
                <a:solidFill>
                  <a:schemeClr val="bg1"/>
                </a:solidFill>
                <a:latin typeface="Century Gothic" panose="020B0502020202020204" pitchFamily="34" charset="0"/>
              </a:rPr>
              <a:t>NUOVE NATE</a:t>
            </a:r>
            <a:r>
              <a:rPr lang="it-IT" sz="1800" dirty="0">
                <a:solidFill>
                  <a:schemeClr val="bg1"/>
                </a:solidFill>
                <a:latin typeface="Century Gothic" panose="020B0502020202020204" pitchFamily="34" charset="0"/>
              </a:rPr>
              <a:t> e imprese </a:t>
            </a:r>
            <a:r>
              <a:rPr lang="it-IT" sz="1800" u="sng" dirty="0">
                <a:solidFill>
                  <a:schemeClr val="bg1"/>
                </a:solidFill>
                <a:latin typeface="Century Gothic" panose="020B0502020202020204" pitchFamily="34" charset="0"/>
              </a:rPr>
              <a:t>CESSATE</a:t>
            </a:r>
            <a:r>
              <a:rPr lang="it-IT" sz="1800" dirty="0">
                <a:solidFill>
                  <a:schemeClr val="bg1"/>
                </a:solidFill>
                <a:latin typeface="Century Gothic" panose="020B0502020202020204" pitchFamily="34" charset="0"/>
              </a:rPr>
              <a:t> </a:t>
            </a:r>
          </a:p>
          <a:p>
            <a:r>
              <a:rPr lang="it-IT" sz="1800" dirty="0">
                <a:solidFill>
                  <a:schemeClr val="bg1"/>
                </a:solidFill>
                <a:latin typeface="Century Gothic" panose="020B0502020202020204" pitchFamily="34" charset="0"/>
              </a:rPr>
              <a:t>In VDA</a:t>
            </a:r>
            <a:endParaRPr lang="it-IT" sz="1800" i="1" u="sng" dirty="0">
              <a:solidFill>
                <a:schemeClr val="bg1"/>
              </a:solidFill>
              <a:latin typeface="Century Gothic" panose="020B0502020202020204" pitchFamily="34" charset="0"/>
            </a:endParaRPr>
          </a:p>
        </p:txBody>
      </p:sp>
      <p:sp>
        <p:nvSpPr>
          <p:cNvPr id="29" name="CasellaDiTesto 28">
            <a:extLst>
              <a:ext uri="{FF2B5EF4-FFF2-40B4-BE49-F238E27FC236}">
                <a16:creationId xmlns:a16="http://schemas.microsoft.com/office/drawing/2014/main" id="{A6D1D254-4799-4E50-8887-83C7DBAC3237}"/>
              </a:ext>
            </a:extLst>
          </p:cNvPr>
          <p:cNvSpPr txBox="1"/>
          <p:nvPr/>
        </p:nvSpPr>
        <p:spPr>
          <a:xfrm>
            <a:off x="769916" y="5530949"/>
            <a:ext cx="6406204" cy="400110"/>
          </a:xfrm>
          <a:prstGeom prst="rect">
            <a:avLst/>
          </a:prstGeom>
          <a:noFill/>
        </p:spPr>
        <p:txBody>
          <a:bodyPr wrap="square" rtlCol="0">
            <a:spAutoFit/>
          </a:bodyPr>
          <a:lstStyle/>
          <a:p>
            <a:pPr algn="just"/>
            <a:r>
              <a:rPr lang="it-IT" sz="1000" i="1" u="sng">
                <a:latin typeface="Century Gothic" panose="020B0502020202020204" pitchFamily="34" charset="0"/>
              </a:rPr>
              <a:t>Imprese cessate</a:t>
            </a:r>
            <a:r>
              <a:rPr lang="it-IT" sz="1000" i="1">
                <a:latin typeface="Century Gothic" panose="020B0502020202020204" pitchFamily="34" charset="0"/>
              </a:rPr>
              <a:t>.</a:t>
            </a:r>
            <a:r>
              <a:rPr lang="it-IT" sz="1000" b="0" i="1">
                <a:latin typeface="Century Gothic" panose="020B0502020202020204" pitchFamily="34" charset="0"/>
              </a:rPr>
              <a:t> Valori in base 2010=100. A valori superiori a 100 corrisponde un incremento delle imprese cessate. A valori inferiori a 100 corrisponde un decremento delle imprese cessate.</a:t>
            </a:r>
          </a:p>
        </p:txBody>
      </p:sp>
      <p:sp>
        <p:nvSpPr>
          <p:cNvPr id="6" name="Rettangolo 5">
            <a:extLst>
              <a:ext uri="{FF2B5EF4-FFF2-40B4-BE49-F238E27FC236}">
                <a16:creationId xmlns:a16="http://schemas.microsoft.com/office/drawing/2014/main" id="{D7A506AF-1F92-40AF-A275-603EDAD84696}"/>
              </a:ext>
            </a:extLst>
          </p:cNvPr>
          <p:cNvSpPr/>
          <p:nvPr/>
        </p:nvSpPr>
        <p:spPr bwMode="auto">
          <a:xfrm>
            <a:off x="535180" y="5592557"/>
            <a:ext cx="223557" cy="223532"/>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0" name="CasellaDiTesto 29">
            <a:extLst>
              <a:ext uri="{FF2B5EF4-FFF2-40B4-BE49-F238E27FC236}">
                <a16:creationId xmlns:a16="http://schemas.microsoft.com/office/drawing/2014/main" id="{8426DC4D-FCA6-4AE2-8867-C9961525A20F}"/>
              </a:ext>
            </a:extLst>
          </p:cNvPr>
          <p:cNvSpPr txBox="1"/>
          <p:nvPr/>
        </p:nvSpPr>
        <p:spPr>
          <a:xfrm>
            <a:off x="200984" y="3039332"/>
            <a:ext cx="612668" cy="400110"/>
          </a:xfrm>
          <a:prstGeom prst="rect">
            <a:avLst/>
          </a:prstGeom>
          <a:noFill/>
        </p:spPr>
        <p:txBody>
          <a:bodyPr wrap="none" rtlCol="0">
            <a:spAutoFit/>
          </a:bodyPr>
          <a:lstStyle/>
          <a:p>
            <a:r>
              <a:rPr lang="it-IT" sz="2000" b="0">
                <a:latin typeface="Century Gothic" panose="020B0502020202020204" pitchFamily="34" charset="0"/>
              </a:rPr>
              <a:t>100</a:t>
            </a:r>
          </a:p>
        </p:txBody>
      </p:sp>
      <p:sp>
        <p:nvSpPr>
          <p:cNvPr id="31" name="CasellaDiTesto 30">
            <a:extLst>
              <a:ext uri="{FF2B5EF4-FFF2-40B4-BE49-F238E27FC236}">
                <a16:creationId xmlns:a16="http://schemas.microsoft.com/office/drawing/2014/main" id="{A9B35310-FF09-4409-8C4E-A50F6B5CAB76}"/>
              </a:ext>
            </a:extLst>
          </p:cNvPr>
          <p:cNvSpPr txBox="1"/>
          <p:nvPr/>
        </p:nvSpPr>
        <p:spPr>
          <a:xfrm>
            <a:off x="6037909" y="3206129"/>
            <a:ext cx="470000" cy="400110"/>
          </a:xfrm>
          <a:prstGeom prst="rect">
            <a:avLst/>
          </a:prstGeom>
          <a:noFill/>
        </p:spPr>
        <p:txBody>
          <a:bodyPr wrap="none" rtlCol="0">
            <a:spAutoFit/>
          </a:bodyPr>
          <a:lstStyle/>
          <a:p>
            <a:r>
              <a:rPr lang="it-IT" sz="2000" b="0" dirty="0">
                <a:solidFill>
                  <a:srgbClr val="C00000"/>
                </a:solidFill>
                <a:latin typeface="Century Gothic" panose="020B0502020202020204" pitchFamily="34" charset="0"/>
              </a:rPr>
              <a:t>90</a:t>
            </a:r>
          </a:p>
        </p:txBody>
      </p:sp>
      <p:sp>
        <p:nvSpPr>
          <p:cNvPr id="32" name="CasellaDiTesto 31">
            <a:extLst>
              <a:ext uri="{FF2B5EF4-FFF2-40B4-BE49-F238E27FC236}">
                <a16:creationId xmlns:a16="http://schemas.microsoft.com/office/drawing/2014/main" id="{6BE63073-7612-4B5E-96F9-2B517812B433}"/>
              </a:ext>
            </a:extLst>
          </p:cNvPr>
          <p:cNvSpPr txBox="1"/>
          <p:nvPr/>
        </p:nvSpPr>
        <p:spPr>
          <a:xfrm>
            <a:off x="5697689" y="3697016"/>
            <a:ext cx="470000" cy="400110"/>
          </a:xfrm>
          <a:prstGeom prst="rect">
            <a:avLst/>
          </a:prstGeom>
          <a:noFill/>
        </p:spPr>
        <p:txBody>
          <a:bodyPr wrap="none" rtlCol="0">
            <a:spAutoFit/>
          </a:bodyPr>
          <a:lstStyle/>
          <a:p>
            <a:r>
              <a:rPr lang="it-IT" sz="2000" b="0" dirty="0">
                <a:solidFill>
                  <a:srgbClr val="203864"/>
                </a:solidFill>
                <a:latin typeface="Century Gothic" panose="020B0502020202020204" pitchFamily="34" charset="0"/>
              </a:rPr>
              <a:t>79</a:t>
            </a:r>
          </a:p>
        </p:txBody>
      </p:sp>
      <p:sp>
        <p:nvSpPr>
          <p:cNvPr id="34" name="CasellaDiTesto 33">
            <a:extLst>
              <a:ext uri="{FF2B5EF4-FFF2-40B4-BE49-F238E27FC236}">
                <a16:creationId xmlns:a16="http://schemas.microsoft.com/office/drawing/2014/main" id="{2E13E9E8-D384-4F28-BCE8-3E75B24E2A4B}"/>
              </a:ext>
            </a:extLst>
          </p:cNvPr>
          <p:cNvSpPr txBox="1"/>
          <p:nvPr/>
        </p:nvSpPr>
        <p:spPr>
          <a:xfrm>
            <a:off x="6891190" y="3442717"/>
            <a:ext cx="585417" cy="523220"/>
          </a:xfrm>
          <a:prstGeom prst="rect">
            <a:avLst/>
          </a:prstGeom>
          <a:noFill/>
        </p:spPr>
        <p:txBody>
          <a:bodyPr wrap="none" rtlCol="0">
            <a:spAutoFit/>
          </a:bodyPr>
          <a:lstStyle/>
          <a:p>
            <a:r>
              <a:rPr lang="it-IT" sz="2800" dirty="0">
                <a:solidFill>
                  <a:srgbClr val="C00000"/>
                </a:solidFill>
                <a:latin typeface="Century Gothic" panose="020B0502020202020204" pitchFamily="34" charset="0"/>
              </a:rPr>
              <a:t>86</a:t>
            </a:r>
          </a:p>
        </p:txBody>
      </p:sp>
      <p:sp>
        <p:nvSpPr>
          <p:cNvPr id="35" name="CasellaDiTesto 34">
            <a:extLst>
              <a:ext uri="{FF2B5EF4-FFF2-40B4-BE49-F238E27FC236}">
                <a16:creationId xmlns:a16="http://schemas.microsoft.com/office/drawing/2014/main" id="{FC066B1D-271C-4F3F-9DF9-E8C1C251591B}"/>
              </a:ext>
            </a:extLst>
          </p:cNvPr>
          <p:cNvSpPr txBox="1"/>
          <p:nvPr/>
        </p:nvSpPr>
        <p:spPr>
          <a:xfrm>
            <a:off x="6881665" y="4397871"/>
            <a:ext cx="585417" cy="523220"/>
          </a:xfrm>
          <a:prstGeom prst="rect">
            <a:avLst/>
          </a:prstGeom>
          <a:noFill/>
        </p:spPr>
        <p:txBody>
          <a:bodyPr wrap="none" rtlCol="0">
            <a:spAutoFit/>
          </a:bodyPr>
          <a:lstStyle/>
          <a:p>
            <a:r>
              <a:rPr lang="it-IT" sz="2800" dirty="0">
                <a:solidFill>
                  <a:srgbClr val="203864"/>
                </a:solidFill>
                <a:latin typeface="Century Gothic" panose="020B0502020202020204" pitchFamily="34" charset="0"/>
              </a:rPr>
              <a:t>59</a:t>
            </a:r>
          </a:p>
        </p:txBody>
      </p:sp>
      <p:pic>
        <p:nvPicPr>
          <p:cNvPr id="37" name="Elemento grafico 36" descr="Freccia linea: curva antioraria">
            <a:extLst>
              <a:ext uri="{FF2B5EF4-FFF2-40B4-BE49-F238E27FC236}">
                <a16:creationId xmlns:a16="http://schemas.microsoft.com/office/drawing/2014/main" id="{131867DD-5E12-4C6C-9EE9-AA659CB149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99381" flipH="1">
            <a:off x="7412517" y="3272532"/>
            <a:ext cx="899478" cy="914400"/>
          </a:xfrm>
          <a:prstGeom prst="rect">
            <a:avLst/>
          </a:prstGeom>
        </p:spPr>
      </p:pic>
      <p:cxnSp>
        <p:nvCxnSpPr>
          <p:cNvPr id="44" name="Connettore diritto 43">
            <a:extLst>
              <a:ext uri="{FF2B5EF4-FFF2-40B4-BE49-F238E27FC236}">
                <a16:creationId xmlns:a16="http://schemas.microsoft.com/office/drawing/2014/main" id="{2D55D24F-8402-48A0-9650-108E70DA7A1F}"/>
              </a:ext>
            </a:extLst>
          </p:cNvPr>
          <p:cNvCxnSpPr/>
          <p:nvPr/>
        </p:nvCxnSpPr>
        <p:spPr bwMode="auto">
          <a:xfrm>
            <a:off x="7548285" y="3505200"/>
            <a:ext cx="0" cy="1336252"/>
          </a:xfrm>
          <a:prstGeom prst="line">
            <a:avLst/>
          </a:prstGeom>
          <a:noFill/>
          <a:ln w="38100" cap="flat" cmpd="sng" algn="ctr">
            <a:solidFill>
              <a:schemeClr val="tx1"/>
            </a:solidFill>
            <a:prstDash val="solid"/>
            <a:round/>
            <a:headEnd type="none" w="med" len="med"/>
            <a:tailEnd type="none" w="med" len="med"/>
          </a:ln>
          <a:effectLst/>
        </p:spPr>
      </p:cxnSp>
      <p:sp>
        <p:nvSpPr>
          <p:cNvPr id="45" name="CasellaDiTesto 44">
            <a:extLst>
              <a:ext uri="{FF2B5EF4-FFF2-40B4-BE49-F238E27FC236}">
                <a16:creationId xmlns:a16="http://schemas.microsoft.com/office/drawing/2014/main" id="{D1693EC5-7050-428A-85FD-07CCA84A2D28}"/>
              </a:ext>
            </a:extLst>
          </p:cNvPr>
          <p:cNvSpPr txBox="1"/>
          <p:nvPr/>
        </p:nvSpPr>
        <p:spPr>
          <a:xfrm>
            <a:off x="4021010" y="2459951"/>
            <a:ext cx="2016899" cy="369332"/>
          </a:xfrm>
          <a:prstGeom prst="rect">
            <a:avLst/>
          </a:prstGeom>
          <a:noFill/>
        </p:spPr>
        <p:txBody>
          <a:bodyPr wrap="none" rtlCol="0">
            <a:spAutoFit/>
          </a:bodyPr>
          <a:lstStyle/>
          <a:p>
            <a:r>
              <a:rPr lang="it-IT" sz="1800" dirty="0">
                <a:solidFill>
                  <a:srgbClr val="C00000"/>
                </a:solidFill>
                <a:latin typeface="Century Gothic" panose="020B0502020202020204" pitchFamily="34" charset="0"/>
              </a:rPr>
              <a:t>Imprese cessate</a:t>
            </a:r>
          </a:p>
        </p:txBody>
      </p:sp>
      <p:sp>
        <p:nvSpPr>
          <p:cNvPr id="46" name="CasellaDiTesto 45">
            <a:extLst>
              <a:ext uri="{FF2B5EF4-FFF2-40B4-BE49-F238E27FC236}">
                <a16:creationId xmlns:a16="http://schemas.microsoft.com/office/drawing/2014/main" id="{9D5447FA-51E0-45AA-BF9A-8974D6522BC4}"/>
              </a:ext>
            </a:extLst>
          </p:cNvPr>
          <p:cNvSpPr txBox="1"/>
          <p:nvPr/>
        </p:nvSpPr>
        <p:spPr>
          <a:xfrm>
            <a:off x="1961828" y="4077563"/>
            <a:ext cx="2422458" cy="369332"/>
          </a:xfrm>
          <a:prstGeom prst="rect">
            <a:avLst/>
          </a:prstGeom>
          <a:noFill/>
        </p:spPr>
        <p:txBody>
          <a:bodyPr wrap="none" rtlCol="0">
            <a:spAutoFit/>
          </a:bodyPr>
          <a:lstStyle/>
          <a:p>
            <a:r>
              <a:rPr lang="it-IT" sz="1800">
                <a:solidFill>
                  <a:srgbClr val="203864"/>
                </a:solidFill>
                <a:latin typeface="Century Gothic" panose="020B0502020202020204" pitchFamily="34" charset="0"/>
              </a:rPr>
              <a:t>Imprese nuove nate</a:t>
            </a:r>
          </a:p>
        </p:txBody>
      </p:sp>
      <p:sp>
        <p:nvSpPr>
          <p:cNvPr id="47" name="CasellaDiTesto 46">
            <a:extLst>
              <a:ext uri="{FF2B5EF4-FFF2-40B4-BE49-F238E27FC236}">
                <a16:creationId xmlns:a16="http://schemas.microsoft.com/office/drawing/2014/main" id="{25E779B1-9BA4-4FCE-89E6-2974180EFC50}"/>
              </a:ext>
            </a:extLst>
          </p:cNvPr>
          <p:cNvSpPr txBox="1"/>
          <p:nvPr/>
        </p:nvSpPr>
        <p:spPr>
          <a:xfrm>
            <a:off x="769916" y="5923247"/>
            <a:ext cx="6406204" cy="400110"/>
          </a:xfrm>
          <a:prstGeom prst="rect">
            <a:avLst/>
          </a:prstGeom>
          <a:noFill/>
        </p:spPr>
        <p:txBody>
          <a:bodyPr wrap="square" rtlCol="0">
            <a:spAutoFit/>
          </a:bodyPr>
          <a:lstStyle/>
          <a:p>
            <a:pPr algn="just"/>
            <a:r>
              <a:rPr lang="it-IT" sz="1000" i="1" u="sng">
                <a:latin typeface="Century Gothic" panose="020B0502020202020204" pitchFamily="34" charset="0"/>
              </a:rPr>
              <a:t>Imprese nuove nate</a:t>
            </a:r>
            <a:r>
              <a:rPr lang="it-IT" sz="1000" i="1">
                <a:latin typeface="Century Gothic" panose="020B0502020202020204" pitchFamily="34" charset="0"/>
              </a:rPr>
              <a:t>.</a:t>
            </a:r>
            <a:r>
              <a:rPr lang="it-IT" sz="1000" b="0" i="1">
                <a:latin typeface="Century Gothic" panose="020B0502020202020204" pitchFamily="34" charset="0"/>
              </a:rPr>
              <a:t> Valori in base 2010=100. A valori superiori a 100 corrisponde un incremento delle imprese nuove nate. A valori inferiori a 100 corrisponde un decremento delle imprese nuove nate.</a:t>
            </a:r>
          </a:p>
        </p:txBody>
      </p:sp>
      <p:sp>
        <p:nvSpPr>
          <p:cNvPr id="48" name="Rettangolo 47">
            <a:extLst>
              <a:ext uri="{FF2B5EF4-FFF2-40B4-BE49-F238E27FC236}">
                <a16:creationId xmlns:a16="http://schemas.microsoft.com/office/drawing/2014/main" id="{6724AEDA-0491-413F-8720-63AAC96AB0E2}"/>
              </a:ext>
            </a:extLst>
          </p:cNvPr>
          <p:cNvSpPr/>
          <p:nvPr/>
        </p:nvSpPr>
        <p:spPr bwMode="auto">
          <a:xfrm>
            <a:off x="535180" y="5984855"/>
            <a:ext cx="223557" cy="223532"/>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 name="Rettangolo 8">
            <a:extLst>
              <a:ext uri="{FF2B5EF4-FFF2-40B4-BE49-F238E27FC236}">
                <a16:creationId xmlns:a16="http://schemas.microsoft.com/office/drawing/2014/main" id="{05D57C5C-CA73-487F-B33E-1B6D618E6A01}"/>
              </a:ext>
            </a:extLst>
          </p:cNvPr>
          <p:cNvSpPr/>
          <p:nvPr/>
        </p:nvSpPr>
        <p:spPr bwMode="auto">
          <a:xfrm>
            <a:off x="8237966" y="2319361"/>
            <a:ext cx="3753049" cy="2837831"/>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6" name="Text Box 18">
            <a:extLst>
              <a:ext uri="{FF2B5EF4-FFF2-40B4-BE49-F238E27FC236}">
                <a16:creationId xmlns:a16="http://schemas.microsoft.com/office/drawing/2014/main" id="{F53AFEEB-1ECA-495E-9167-D9E24BC2A9D4}"/>
              </a:ext>
            </a:extLst>
          </p:cNvPr>
          <p:cNvSpPr txBox="1">
            <a:spLocks noChangeArrowheads="1"/>
          </p:cNvSpPr>
          <p:nvPr/>
        </p:nvSpPr>
        <p:spPr bwMode="auto">
          <a:xfrm>
            <a:off x="8015345" y="1762851"/>
            <a:ext cx="3409702" cy="648512"/>
          </a:xfrm>
          <a:prstGeom prst="rect">
            <a:avLst/>
          </a:prstGeom>
          <a:solidFill>
            <a:schemeClr val="tx1"/>
          </a:solid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800" b="1">
                <a:solidFill>
                  <a:schemeClr val="bg1"/>
                </a:solidFill>
              </a:rPr>
              <a:t>Scostamento ANNO 2020 su ANNO 2019</a:t>
            </a:r>
            <a:endParaRPr lang="it-IT" altLang="it-IT" sz="1800" i="1">
              <a:solidFill>
                <a:schemeClr val="bg1"/>
              </a:solidFill>
            </a:endParaRPr>
          </a:p>
        </p:txBody>
      </p:sp>
      <p:pic>
        <p:nvPicPr>
          <p:cNvPr id="11" name="Elemento grafico 10" descr="Avviso con riempimento a tinta unita">
            <a:extLst>
              <a:ext uri="{FF2B5EF4-FFF2-40B4-BE49-F238E27FC236}">
                <a16:creationId xmlns:a16="http://schemas.microsoft.com/office/drawing/2014/main" id="{E18D6D8F-2538-40FB-A170-E7D20AEF81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56262" y="5120366"/>
            <a:ext cx="567771" cy="567771"/>
          </a:xfrm>
          <a:prstGeom prst="rect">
            <a:avLst/>
          </a:prstGeom>
        </p:spPr>
      </p:pic>
      <p:sp>
        <p:nvSpPr>
          <p:cNvPr id="53" name="Text Box 18">
            <a:extLst>
              <a:ext uri="{FF2B5EF4-FFF2-40B4-BE49-F238E27FC236}">
                <a16:creationId xmlns:a16="http://schemas.microsoft.com/office/drawing/2014/main" id="{9558004E-5A2C-4855-BB95-BADA68E97CE0}"/>
              </a:ext>
            </a:extLst>
          </p:cNvPr>
          <p:cNvSpPr txBox="1">
            <a:spLocks noChangeArrowheads="1"/>
          </p:cNvSpPr>
          <p:nvPr/>
        </p:nvSpPr>
        <p:spPr bwMode="auto">
          <a:xfrm>
            <a:off x="8162011" y="5312382"/>
            <a:ext cx="3910653" cy="1140954"/>
          </a:xfrm>
          <a:prstGeom prst="rect">
            <a:avLst/>
          </a:prstGeom>
          <a:solidFill>
            <a:srgbClr val="C00000"/>
          </a:solid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400" dirty="0">
                <a:solidFill>
                  <a:schemeClr val="bg1"/>
                </a:solidFill>
              </a:rPr>
              <a:t>Nonostante il congelamento del numero di imprese cessate, </a:t>
            </a:r>
            <a:r>
              <a:rPr lang="it-IT" altLang="it-IT" sz="1800" b="1" u="sng" dirty="0">
                <a:solidFill>
                  <a:schemeClr val="bg1"/>
                </a:solidFill>
              </a:rPr>
              <a:t>il commercio fa registrare già -43 imprese attive in meno rispetto al 2019</a:t>
            </a:r>
            <a:r>
              <a:rPr lang="it-IT" altLang="it-IT" sz="1400" dirty="0">
                <a:solidFill>
                  <a:schemeClr val="bg1"/>
                </a:solidFill>
              </a:rPr>
              <a:t>.</a:t>
            </a:r>
            <a:endParaRPr lang="it-IT" altLang="it-IT" sz="1400" i="1" dirty="0">
              <a:solidFill>
                <a:schemeClr val="bg1"/>
              </a:solidFill>
            </a:endParaRPr>
          </a:p>
        </p:txBody>
      </p:sp>
      <p:sp>
        <p:nvSpPr>
          <p:cNvPr id="50" name="Rettangolo 49">
            <a:extLst>
              <a:ext uri="{FF2B5EF4-FFF2-40B4-BE49-F238E27FC236}">
                <a16:creationId xmlns:a16="http://schemas.microsoft.com/office/drawing/2014/main" id="{80062837-C281-4C5B-8012-7499D790D2FB}"/>
              </a:ext>
            </a:extLst>
          </p:cNvPr>
          <p:cNvSpPr/>
          <p:nvPr/>
        </p:nvSpPr>
        <p:spPr>
          <a:xfrm>
            <a:off x="8318723" y="2396505"/>
            <a:ext cx="3658182" cy="2677656"/>
          </a:xfrm>
          <a:prstGeom prst="rect">
            <a:avLst/>
          </a:prstGeom>
        </p:spPr>
        <p:txBody>
          <a:bodyPr wrap="square">
            <a:spAutoFit/>
          </a:bodyPr>
          <a:lstStyle/>
          <a:p>
            <a:r>
              <a:rPr lang="it-IT" sz="2800" dirty="0">
                <a:latin typeface="Century Gothic" panose="020B0502020202020204" pitchFamily="34" charset="0"/>
              </a:rPr>
              <a:t>Nel 2020 sono diminuite </a:t>
            </a:r>
          </a:p>
          <a:p>
            <a:pPr marL="457200" indent="-457200">
              <a:buFont typeface="Wingdings" panose="05000000000000000000" pitchFamily="2" charset="2"/>
              <a:buChar char="ü"/>
            </a:pPr>
            <a:r>
              <a:rPr lang="it-IT" sz="2800" dirty="0">
                <a:solidFill>
                  <a:srgbClr val="203864"/>
                </a:solidFill>
                <a:latin typeface="Century Gothic" panose="020B0502020202020204" pitchFamily="34" charset="0"/>
              </a:rPr>
              <a:t>imprese nuove nate (-25%)</a:t>
            </a:r>
          </a:p>
          <a:p>
            <a:pPr marL="457200" indent="-457200">
              <a:buFont typeface="Wingdings" panose="05000000000000000000" pitchFamily="2" charset="2"/>
              <a:buChar char="ü"/>
            </a:pPr>
            <a:r>
              <a:rPr lang="it-IT" sz="2800" dirty="0">
                <a:solidFill>
                  <a:srgbClr val="C00000"/>
                </a:solidFill>
                <a:latin typeface="Century Gothic" panose="020B0502020202020204" pitchFamily="34" charset="0"/>
              </a:rPr>
              <a:t>imprese cessate (-4%)</a:t>
            </a:r>
          </a:p>
        </p:txBody>
      </p:sp>
    </p:spTree>
    <p:extLst>
      <p:ext uri="{BB962C8B-B14F-4D97-AF65-F5344CB8AC3E}">
        <p14:creationId xmlns:p14="http://schemas.microsoft.com/office/powerpoint/2010/main" val="3558111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266E428-24B9-423F-A512-C153A5261017}"/>
              </a:ext>
            </a:extLst>
          </p:cNvPr>
          <p:cNvPicPr>
            <a:picLocks noChangeAspect="1"/>
          </p:cNvPicPr>
          <p:nvPr/>
        </p:nvPicPr>
        <p:blipFill>
          <a:blip r:embed="rId2"/>
          <a:stretch>
            <a:fillRect/>
          </a:stretch>
        </p:blipFill>
        <p:spPr>
          <a:xfrm>
            <a:off x="7425755" y="2795559"/>
            <a:ext cx="3651842" cy="3414560"/>
          </a:xfrm>
          <a:prstGeom prst="rect">
            <a:avLst/>
          </a:prstGeom>
        </p:spPr>
      </p:pic>
      <p:sp>
        <p:nvSpPr>
          <p:cNvPr id="33" name="Titolo 1">
            <a:extLst>
              <a:ext uri="{FF2B5EF4-FFF2-40B4-BE49-F238E27FC236}">
                <a16:creationId xmlns:a16="http://schemas.microsoft.com/office/drawing/2014/main" id="{CC0E57AF-0E08-4B34-9A7B-E8A3307D4637}"/>
              </a:ext>
            </a:extLst>
          </p:cNvPr>
          <p:cNvSpPr txBox="1">
            <a:spLocks/>
          </p:cNvSpPr>
          <p:nvPr/>
        </p:nvSpPr>
        <p:spPr>
          <a:xfrm>
            <a:off x="335359" y="248643"/>
            <a:ext cx="11815755"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Denatalità delle imprese | </a:t>
            </a:r>
            <a:r>
              <a:rPr lang="it-IT" sz="2200" dirty="0">
                <a:latin typeface="Century Gothic" panose="020B0502020202020204" pitchFamily="34" charset="0"/>
                <a:ea typeface="+mj-ea"/>
                <a:cs typeface="Arial"/>
              </a:rPr>
              <a:t>Il calo delle nuove iscrizioni in VDA è il più marcato di tutto il Nord Ovest (-25% contro una media pari a -19%). Il comparto del commercio fa segnare un vero e proprio crollo su base tendenziale (-35%).</a:t>
            </a:r>
          </a:p>
        </p:txBody>
      </p:sp>
      <p:sp>
        <p:nvSpPr>
          <p:cNvPr id="40" name="Rettangolo 93">
            <a:extLst>
              <a:ext uri="{FF2B5EF4-FFF2-40B4-BE49-F238E27FC236}">
                <a16:creationId xmlns:a16="http://schemas.microsoft.com/office/drawing/2014/main" id="{C01F007B-04B9-41B2-9C07-A34E477FCC81}"/>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dirty="0">
                <a:latin typeface="Century Gothic" panose="020B0502020202020204" pitchFamily="34" charset="0"/>
              </a:rPr>
              <a:t>Fonte: </a:t>
            </a:r>
            <a:r>
              <a:rPr lang="it-IT" sz="1000" b="0" dirty="0">
                <a:latin typeface="Century Gothic" panose="020B0502020202020204" pitchFamily="34" charset="0"/>
              </a:rPr>
              <a:t>Elaborazioni Format Research su dati </a:t>
            </a:r>
            <a:r>
              <a:rPr lang="it-IT" altLang="it-IT" sz="1000" b="0" dirty="0">
                <a:latin typeface="Century Gothic" panose="020B0502020202020204" pitchFamily="34" charset="0"/>
              </a:rPr>
              <a:t>Infocamere (Movimprese).</a:t>
            </a:r>
            <a:endParaRPr lang="it-IT" sz="1000" b="0" i="1" dirty="0">
              <a:latin typeface="Century Gothic" panose="020B0502020202020204" pitchFamily="34" charset="0"/>
            </a:endParaRPr>
          </a:p>
        </p:txBody>
      </p:sp>
      <p:pic>
        <p:nvPicPr>
          <p:cNvPr id="41" name="Elemento grafico 40" descr="Freccia linea, curva antioraria">
            <a:extLst>
              <a:ext uri="{FF2B5EF4-FFF2-40B4-BE49-F238E27FC236}">
                <a16:creationId xmlns:a16="http://schemas.microsoft.com/office/drawing/2014/main" id="{BB8ACC04-F215-4A9A-BEA0-0BA6743E6A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723840" flipH="1">
            <a:off x="9769839" y="3349023"/>
            <a:ext cx="843643" cy="831273"/>
          </a:xfrm>
          <a:prstGeom prst="rect">
            <a:avLst/>
          </a:prstGeom>
        </p:spPr>
      </p:pic>
      <p:sp>
        <p:nvSpPr>
          <p:cNvPr id="42" name="Rettangolo 41">
            <a:extLst>
              <a:ext uri="{FF2B5EF4-FFF2-40B4-BE49-F238E27FC236}">
                <a16:creationId xmlns:a16="http://schemas.microsoft.com/office/drawing/2014/main" id="{5F984A9E-8A4A-4DC7-83EC-1E116DDED47A}"/>
              </a:ext>
            </a:extLst>
          </p:cNvPr>
          <p:cNvSpPr/>
          <p:nvPr/>
        </p:nvSpPr>
        <p:spPr bwMode="auto">
          <a:xfrm>
            <a:off x="10571948" y="2847826"/>
            <a:ext cx="1579167" cy="369332"/>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kumimoji="0" lang="it-IT" sz="1800" strike="noStrike" cap="none" normalizeH="0" baseline="0" dirty="0">
                <a:ln>
                  <a:noFill/>
                </a:ln>
                <a:solidFill>
                  <a:schemeClr val="tx1"/>
                </a:solidFill>
                <a:effectLst/>
                <a:latin typeface="Century Gothic" panose="020B0502020202020204" pitchFamily="34" charset="0"/>
              </a:rPr>
              <a:t>Lombardia</a:t>
            </a:r>
          </a:p>
        </p:txBody>
      </p:sp>
      <p:sp>
        <p:nvSpPr>
          <p:cNvPr id="43" name="Ovale 42">
            <a:extLst>
              <a:ext uri="{FF2B5EF4-FFF2-40B4-BE49-F238E27FC236}">
                <a16:creationId xmlns:a16="http://schemas.microsoft.com/office/drawing/2014/main" id="{99DA2A89-BEAC-4D70-81A4-B692825CCC45}"/>
              </a:ext>
            </a:extLst>
          </p:cNvPr>
          <p:cNvSpPr/>
          <p:nvPr/>
        </p:nvSpPr>
        <p:spPr bwMode="auto">
          <a:xfrm>
            <a:off x="10619976" y="3206263"/>
            <a:ext cx="757409" cy="757325"/>
          </a:xfrm>
          <a:prstGeom prst="ellipse">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it-IT" sz="1600" b="0" dirty="0">
              <a:latin typeface="Century Gothic" panose="020B0502020202020204" pitchFamily="34" charset="0"/>
            </a:endParaRPr>
          </a:p>
        </p:txBody>
      </p:sp>
      <p:sp>
        <p:nvSpPr>
          <p:cNvPr id="44" name="Rettangolo 43">
            <a:extLst>
              <a:ext uri="{FF2B5EF4-FFF2-40B4-BE49-F238E27FC236}">
                <a16:creationId xmlns:a16="http://schemas.microsoft.com/office/drawing/2014/main" id="{7CC439CB-CDA5-4F45-9B7C-FADEC3151954}"/>
              </a:ext>
            </a:extLst>
          </p:cNvPr>
          <p:cNvSpPr/>
          <p:nvPr/>
        </p:nvSpPr>
        <p:spPr>
          <a:xfrm>
            <a:off x="10487768" y="3354093"/>
            <a:ext cx="1021824" cy="461665"/>
          </a:xfrm>
          <a:prstGeom prst="rect">
            <a:avLst/>
          </a:prstGeom>
        </p:spPr>
        <p:txBody>
          <a:bodyPr wrap="square">
            <a:spAutoFit/>
          </a:bodyPr>
          <a:lstStyle/>
          <a:p>
            <a:pPr algn="ctr"/>
            <a:r>
              <a:rPr lang="it-IT" sz="2400" dirty="0">
                <a:solidFill>
                  <a:schemeClr val="bg1"/>
                </a:solidFill>
                <a:latin typeface="Century Gothic" panose="020B0502020202020204" pitchFamily="34" charset="0"/>
              </a:rPr>
              <a:t>-18</a:t>
            </a:r>
            <a:r>
              <a:rPr lang="it-IT" sz="1600" dirty="0">
                <a:solidFill>
                  <a:schemeClr val="bg1"/>
                </a:solidFill>
                <a:latin typeface="Century Gothic" panose="020B0502020202020204" pitchFamily="34" charset="0"/>
              </a:rPr>
              <a:t>%</a:t>
            </a:r>
            <a:r>
              <a:rPr lang="it-IT" sz="2000" dirty="0">
                <a:solidFill>
                  <a:schemeClr val="bg1"/>
                </a:solidFill>
                <a:latin typeface="Century Gothic" panose="020B0502020202020204" pitchFamily="34" charset="0"/>
              </a:rPr>
              <a:t> </a:t>
            </a:r>
          </a:p>
        </p:txBody>
      </p:sp>
      <p:pic>
        <p:nvPicPr>
          <p:cNvPr id="47" name="Elemento grafico 46" descr="Freccia linea, curva antioraria">
            <a:extLst>
              <a:ext uri="{FF2B5EF4-FFF2-40B4-BE49-F238E27FC236}">
                <a16:creationId xmlns:a16="http://schemas.microsoft.com/office/drawing/2014/main" id="{B8C84897-D729-4E2E-8FDA-4E884DA8AB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346909">
            <a:off x="9662504" y="5253848"/>
            <a:ext cx="727216" cy="831273"/>
          </a:xfrm>
          <a:prstGeom prst="rect">
            <a:avLst/>
          </a:prstGeom>
        </p:spPr>
      </p:pic>
      <p:sp>
        <p:nvSpPr>
          <p:cNvPr id="48" name="Rettangolo 47">
            <a:extLst>
              <a:ext uri="{FF2B5EF4-FFF2-40B4-BE49-F238E27FC236}">
                <a16:creationId xmlns:a16="http://schemas.microsoft.com/office/drawing/2014/main" id="{CAF1E47F-16A8-4606-B05B-9B75B94A7306}"/>
              </a:ext>
            </a:extLst>
          </p:cNvPr>
          <p:cNvSpPr/>
          <p:nvPr/>
        </p:nvSpPr>
        <p:spPr bwMode="auto">
          <a:xfrm>
            <a:off x="10481628" y="5015501"/>
            <a:ext cx="1724378" cy="369332"/>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kumimoji="0" lang="it-IT" sz="1800" strike="noStrike" cap="none" normalizeH="0" baseline="0" dirty="0">
                <a:ln>
                  <a:noFill/>
                </a:ln>
                <a:solidFill>
                  <a:schemeClr val="tx1"/>
                </a:solidFill>
                <a:effectLst/>
                <a:latin typeface="Century Gothic" panose="020B0502020202020204" pitchFamily="34" charset="0"/>
              </a:rPr>
              <a:t>Liguria</a:t>
            </a:r>
          </a:p>
        </p:txBody>
      </p:sp>
      <p:sp>
        <p:nvSpPr>
          <p:cNvPr id="49" name="Ovale 48">
            <a:extLst>
              <a:ext uri="{FF2B5EF4-FFF2-40B4-BE49-F238E27FC236}">
                <a16:creationId xmlns:a16="http://schemas.microsoft.com/office/drawing/2014/main" id="{88334F8C-312B-4FD7-8500-6455C1DC021A}"/>
              </a:ext>
            </a:extLst>
          </p:cNvPr>
          <p:cNvSpPr/>
          <p:nvPr/>
        </p:nvSpPr>
        <p:spPr bwMode="auto">
          <a:xfrm>
            <a:off x="10474765" y="5462512"/>
            <a:ext cx="757409" cy="757325"/>
          </a:xfrm>
          <a:prstGeom prst="ellipse">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it-IT" sz="1600" b="0" dirty="0">
              <a:latin typeface="Century Gothic" panose="020B0502020202020204" pitchFamily="34" charset="0"/>
            </a:endParaRPr>
          </a:p>
        </p:txBody>
      </p:sp>
      <p:sp>
        <p:nvSpPr>
          <p:cNvPr id="50" name="Rettangolo 49">
            <a:extLst>
              <a:ext uri="{FF2B5EF4-FFF2-40B4-BE49-F238E27FC236}">
                <a16:creationId xmlns:a16="http://schemas.microsoft.com/office/drawing/2014/main" id="{6077A5E2-9E5C-4B28-AA0F-0595CA3884BC}"/>
              </a:ext>
            </a:extLst>
          </p:cNvPr>
          <p:cNvSpPr/>
          <p:nvPr/>
        </p:nvSpPr>
        <p:spPr>
          <a:xfrm>
            <a:off x="10342557" y="5610342"/>
            <a:ext cx="1021824" cy="461665"/>
          </a:xfrm>
          <a:prstGeom prst="rect">
            <a:avLst/>
          </a:prstGeom>
        </p:spPr>
        <p:txBody>
          <a:bodyPr wrap="square">
            <a:spAutoFit/>
          </a:bodyPr>
          <a:lstStyle/>
          <a:p>
            <a:pPr algn="ctr"/>
            <a:r>
              <a:rPr lang="it-IT" sz="2400" dirty="0">
                <a:solidFill>
                  <a:schemeClr val="bg1"/>
                </a:solidFill>
                <a:latin typeface="Century Gothic" panose="020B0502020202020204" pitchFamily="34" charset="0"/>
              </a:rPr>
              <a:t>-22</a:t>
            </a:r>
            <a:r>
              <a:rPr lang="it-IT" sz="1600" dirty="0">
                <a:solidFill>
                  <a:schemeClr val="bg1"/>
                </a:solidFill>
                <a:latin typeface="Century Gothic" panose="020B0502020202020204" pitchFamily="34" charset="0"/>
              </a:rPr>
              <a:t>%</a:t>
            </a:r>
            <a:r>
              <a:rPr lang="it-IT" sz="2000" dirty="0">
                <a:solidFill>
                  <a:schemeClr val="bg1"/>
                </a:solidFill>
                <a:latin typeface="Century Gothic" panose="020B0502020202020204" pitchFamily="34" charset="0"/>
              </a:rPr>
              <a:t> </a:t>
            </a:r>
          </a:p>
        </p:txBody>
      </p:sp>
      <p:pic>
        <p:nvPicPr>
          <p:cNvPr id="51" name="Elemento grafico 50" descr="Freccia linea, curva antioraria">
            <a:extLst>
              <a:ext uri="{FF2B5EF4-FFF2-40B4-BE49-F238E27FC236}">
                <a16:creationId xmlns:a16="http://schemas.microsoft.com/office/drawing/2014/main" id="{AD98E5B9-E3BB-457B-834F-72FA9A9C38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678376">
            <a:off x="7498851" y="3121531"/>
            <a:ext cx="727216" cy="831273"/>
          </a:xfrm>
          <a:prstGeom prst="rect">
            <a:avLst/>
          </a:prstGeom>
        </p:spPr>
      </p:pic>
      <p:sp>
        <p:nvSpPr>
          <p:cNvPr id="52" name="Rettangolo 51">
            <a:extLst>
              <a:ext uri="{FF2B5EF4-FFF2-40B4-BE49-F238E27FC236}">
                <a16:creationId xmlns:a16="http://schemas.microsoft.com/office/drawing/2014/main" id="{630BE7FE-BED6-4EDA-ACCE-6B77900B8DF6}"/>
              </a:ext>
            </a:extLst>
          </p:cNvPr>
          <p:cNvSpPr/>
          <p:nvPr/>
        </p:nvSpPr>
        <p:spPr bwMode="auto">
          <a:xfrm>
            <a:off x="5473927" y="2906853"/>
            <a:ext cx="1188218" cy="646331"/>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eaLnBrk="1" hangingPunct="1"/>
            <a:r>
              <a:rPr kumimoji="0" lang="it-IT" sz="1800" strike="noStrike" cap="none" normalizeH="0" baseline="0" dirty="0">
                <a:ln>
                  <a:noFill/>
                </a:ln>
                <a:solidFill>
                  <a:schemeClr val="tx1"/>
                </a:solidFill>
                <a:effectLst/>
                <a:latin typeface="Century Gothic" panose="020B0502020202020204" pitchFamily="34" charset="0"/>
              </a:rPr>
              <a:t>Valle d’Aosta</a:t>
            </a:r>
          </a:p>
        </p:txBody>
      </p:sp>
      <p:sp>
        <p:nvSpPr>
          <p:cNvPr id="53" name="Ovale 52">
            <a:extLst>
              <a:ext uri="{FF2B5EF4-FFF2-40B4-BE49-F238E27FC236}">
                <a16:creationId xmlns:a16="http://schemas.microsoft.com/office/drawing/2014/main" id="{E533FE29-AF0F-4308-A092-7E52E48BC64A}"/>
              </a:ext>
            </a:extLst>
          </p:cNvPr>
          <p:cNvSpPr/>
          <p:nvPr/>
        </p:nvSpPr>
        <p:spPr bwMode="auto">
          <a:xfrm>
            <a:off x="6735642" y="2851356"/>
            <a:ext cx="757409" cy="757325"/>
          </a:xfrm>
          <a:prstGeom prst="ellipse">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it-IT" sz="1600" b="0" dirty="0">
              <a:latin typeface="Century Gothic" panose="020B0502020202020204" pitchFamily="34" charset="0"/>
            </a:endParaRPr>
          </a:p>
        </p:txBody>
      </p:sp>
      <p:sp>
        <p:nvSpPr>
          <p:cNvPr id="54" name="Rettangolo 53">
            <a:extLst>
              <a:ext uri="{FF2B5EF4-FFF2-40B4-BE49-F238E27FC236}">
                <a16:creationId xmlns:a16="http://schemas.microsoft.com/office/drawing/2014/main" id="{1FC1F136-CDB5-41FD-8C38-1E2B5B893692}"/>
              </a:ext>
            </a:extLst>
          </p:cNvPr>
          <p:cNvSpPr/>
          <p:nvPr/>
        </p:nvSpPr>
        <p:spPr>
          <a:xfrm>
            <a:off x="6603434" y="2999186"/>
            <a:ext cx="1021824" cy="461665"/>
          </a:xfrm>
          <a:prstGeom prst="rect">
            <a:avLst/>
          </a:prstGeom>
        </p:spPr>
        <p:txBody>
          <a:bodyPr wrap="square">
            <a:spAutoFit/>
          </a:bodyPr>
          <a:lstStyle/>
          <a:p>
            <a:pPr algn="ctr"/>
            <a:r>
              <a:rPr lang="it-IT" sz="2400" dirty="0">
                <a:solidFill>
                  <a:schemeClr val="bg1"/>
                </a:solidFill>
                <a:latin typeface="Century Gothic" panose="020B0502020202020204" pitchFamily="34" charset="0"/>
              </a:rPr>
              <a:t>-25</a:t>
            </a:r>
            <a:r>
              <a:rPr lang="it-IT" sz="1600" dirty="0">
                <a:solidFill>
                  <a:schemeClr val="bg1"/>
                </a:solidFill>
                <a:latin typeface="Century Gothic" panose="020B0502020202020204" pitchFamily="34" charset="0"/>
              </a:rPr>
              <a:t>%</a:t>
            </a:r>
            <a:r>
              <a:rPr lang="it-IT" sz="2000" dirty="0">
                <a:solidFill>
                  <a:schemeClr val="bg1"/>
                </a:solidFill>
                <a:latin typeface="Century Gothic" panose="020B0502020202020204" pitchFamily="34" charset="0"/>
              </a:rPr>
              <a:t> </a:t>
            </a:r>
          </a:p>
        </p:txBody>
      </p:sp>
      <p:pic>
        <p:nvPicPr>
          <p:cNvPr id="55" name="Elemento grafico 54" descr="Freccia linea, curva antioraria">
            <a:extLst>
              <a:ext uri="{FF2B5EF4-FFF2-40B4-BE49-F238E27FC236}">
                <a16:creationId xmlns:a16="http://schemas.microsoft.com/office/drawing/2014/main" id="{475C0B56-05C2-4F0D-B8EA-C962833FC0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813785">
            <a:off x="7265527" y="5004026"/>
            <a:ext cx="727216" cy="831273"/>
          </a:xfrm>
          <a:prstGeom prst="rect">
            <a:avLst/>
          </a:prstGeom>
        </p:spPr>
      </p:pic>
      <p:sp>
        <p:nvSpPr>
          <p:cNvPr id="56" name="Rettangolo 55">
            <a:extLst>
              <a:ext uri="{FF2B5EF4-FFF2-40B4-BE49-F238E27FC236}">
                <a16:creationId xmlns:a16="http://schemas.microsoft.com/office/drawing/2014/main" id="{CB7C7B5E-5BCA-4732-93D1-87C904EB1B41}"/>
              </a:ext>
            </a:extLst>
          </p:cNvPr>
          <p:cNvSpPr/>
          <p:nvPr/>
        </p:nvSpPr>
        <p:spPr bwMode="auto">
          <a:xfrm>
            <a:off x="4583832" y="5599458"/>
            <a:ext cx="1867199" cy="369332"/>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eaLnBrk="1" hangingPunct="1"/>
            <a:r>
              <a:rPr kumimoji="0" lang="it-IT" sz="1800" strike="noStrike" cap="none" normalizeH="0" baseline="0" dirty="0">
                <a:ln>
                  <a:noFill/>
                </a:ln>
                <a:solidFill>
                  <a:schemeClr val="tx1"/>
                </a:solidFill>
                <a:effectLst/>
                <a:latin typeface="Century Gothic" panose="020B0502020202020204" pitchFamily="34" charset="0"/>
              </a:rPr>
              <a:t>Piemonte</a:t>
            </a:r>
          </a:p>
        </p:txBody>
      </p:sp>
      <p:sp>
        <p:nvSpPr>
          <p:cNvPr id="58" name="Ovale 57">
            <a:extLst>
              <a:ext uri="{FF2B5EF4-FFF2-40B4-BE49-F238E27FC236}">
                <a16:creationId xmlns:a16="http://schemas.microsoft.com/office/drawing/2014/main" id="{CAA30FC9-CFB7-485B-B160-E589FF075918}"/>
              </a:ext>
            </a:extLst>
          </p:cNvPr>
          <p:cNvSpPr/>
          <p:nvPr/>
        </p:nvSpPr>
        <p:spPr bwMode="auto">
          <a:xfrm>
            <a:off x="6524528" y="5405462"/>
            <a:ext cx="757409" cy="757325"/>
          </a:xfrm>
          <a:prstGeom prst="ellipse">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it-IT" sz="1600" b="0" dirty="0">
              <a:latin typeface="Century Gothic" panose="020B0502020202020204" pitchFamily="34" charset="0"/>
            </a:endParaRPr>
          </a:p>
        </p:txBody>
      </p:sp>
      <p:sp>
        <p:nvSpPr>
          <p:cNvPr id="74" name="Rettangolo 73">
            <a:extLst>
              <a:ext uri="{FF2B5EF4-FFF2-40B4-BE49-F238E27FC236}">
                <a16:creationId xmlns:a16="http://schemas.microsoft.com/office/drawing/2014/main" id="{D42BFD30-FF07-46A3-9737-77EE6E02E7EB}"/>
              </a:ext>
            </a:extLst>
          </p:cNvPr>
          <p:cNvSpPr/>
          <p:nvPr/>
        </p:nvSpPr>
        <p:spPr>
          <a:xfrm>
            <a:off x="6392320" y="5553292"/>
            <a:ext cx="1021824" cy="461665"/>
          </a:xfrm>
          <a:prstGeom prst="rect">
            <a:avLst/>
          </a:prstGeom>
        </p:spPr>
        <p:txBody>
          <a:bodyPr wrap="square">
            <a:spAutoFit/>
          </a:bodyPr>
          <a:lstStyle/>
          <a:p>
            <a:pPr algn="ctr"/>
            <a:r>
              <a:rPr lang="it-IT" sz="2400" dirty="0">
                <a:solidFill>
                  <a:schemeClr val="bg1"/>
                </a:solidFill>
                <a:latin typeface="Century Gothic" panose="020B0502020202020204" pitchFamily="34" charset="0"/>
              </a:rPr>
              <a:t>-20</a:t>
            </a:r>
            <a:r>
              <a:rPr lang="it-IT" sz="1600" dirty="0">
                <a:solidFill>
                  <a:schemeClr val="bg1"/>
                </a:solidFill>
                <a:latin typeface="Century Gothic" panose="020B0502020202020204" pitchFamily="34" charset="0"/>
              </a:rPr>
              <a:t>%</a:t>
            </a:r>
            <a:r>
              <a:rPr lang="it-IT" sz="2000" dirty="0">
                <a:solidFill>
                  <a:schemeClr val="bg1"/>
                </a:solidFill>
                <a:latin typeface="Century Gothic" panose="020B0502020202020204" pitchFamily="34" charset="0"/>
              </a:rPr>
              <a:t> </a:t>
            </a:r>
          </a:p>
        </p:txBody>
      </p:sp>
      <p:sp>
        <p:nvSpPr>
          <p:cNvPr id="85" name="Rettangolo 84">
            <a:extLst>
              <a:ext uri="{FF2B5EF4-FFF2-40B4-BE49-F238E27FC236}">
                <a16:creationId xmlns:a16="http://schemas.microsoft.com/office/drawing/2014/main" id="{3669247B-5A10-4067-A83E-B070704FEBBD}"/>
              </a:ext>
            </a:extLst>
          </p:cNvPr>
          <p:cNvSpPr/>
          <p:nvPr/>
        </p:nvSpPr>
        <p:spPr bwMode="auto">
          <a:xfrm>
            <a:off x="335360" y="2558742"/>
            <a:ext cx="2964020" cy="461665"/>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lang="it-IT" sz="2400" u="sng" dirty="0">
                <a:latin typeface="Century Gothic" panose="020B0502020202020204" pitchFamily="34" charset="0"/>
              </a:rPr>
              <a:t>Terziario VDA</a:t>
            </a:r>
            <a:endParaRPr kumimoji="0" lang="it-IT" sz="2400" u="sng" strike="noStrike" cap="none" normalizeH="0" baseline="0" dirty="0">
              <a:ln>
                <a:noFill/>
              </a:ln>
              <a:solidFill>
                <a:schemeClr val="tx1"/>
              </a:solidFill>
              <a:effectLst/>
              <a:latin typeface="Century Gothic" panose="020B0502020202020204" pitchFamily="34" charset="0"/>
            </a:endParaRPr>
          </a:p>
        </p:txBody>
      </p:sp>
      <p:sp>
        <p:nvSpPr>
          <p:cNvPr id="86" name="Text Box 18">
            <a:extLst>
              <a:ext uri="{FF2B5EF4-FFF2-40B4-BE49-F238E27FC236}">
                <a16:creationId xmlns:a16="http://schemas.microsoft.com/office/drawing/2014/main" id="{FA84490E-F49F-4AD6-B674-71B728115072}"/>
              </a:ext>
            </a:extLst>
          </p:cNvPr>
          <p:cNvSpPr txBox="1">
            <a:spLocks noChangeArrowheads="1"/>
          </p:cNvSpPr>
          <p:nvPr/>
        </p:nvSpPr>
        <p:spPr bwMode="auto">
          <a:xfrm>
            <a:off x="1411494" y="3370890"/>
            <a:ext cx="1679123"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b="1" dirty="0"/>
              <a:t>Commercio</a:t>
            </a:r>
          </a:p>
        </p:txBody>
      </p:sp>
      <p:sp>
        <p:nvSpPr>
          <p:cNvPr id="87" name="Text Box 18">
            <a:extLst>
              <a:ext uri="{FF2B5EF4-FFF2-40B4-BE49-F238E27FC236}">
                <a16:creationId xmlns:a16="http://schemas.microsoft.com/office/drawing/2014/main" id="{3DB244DF-EE92-46B5-B8DA-4DB0CB4BF5C7}"/>
              </a:ext>
            </a:extLst>
          </p:cNvPr>
          <p:cNvSpPr txBox="1">
            <a:spLocks noChangeArrowheads="1"/>
          </p:cNvSpPr>
          <p:nvPr/>
        </p:nvSpPr>
        <p:spPr bwMode="auto">
          <a:xfrm>
            <a:off x="1411495" y="4287944"/>
            <a:ext cx="1571610"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b="1" dirty="0"/>
              <a:t>Turismo</a:t>
            </a:r>
          </a:p>
        </p:txBody>
      </p:sp>
      <p:sp>
        <p:nvSpPr>
          <p:cNvPr id="88" name="Text Box 18">
            <a:extLst>
              <a:ext uri="{FF2B5EF4-FFF2-40B4-BE49-F238E27FC236}">
                <a16:creationId xmlns:a16="http://schemas.microsoft.com/office/drawing/2014/main" id="{35EF3118-0238-40A6-BD43-4B31F93DBAEA}"/>
              </a:ext>
            </a:extLst>
          </p:cNvPr>
          <p:cNvSpPr txBox="1">
            <a:spLocks noChangeArrowheads="1"/>
          </p:cNvSpPr>
          <p:nvPr/>
        </p:nvSpPr>
        <p:spPr bwMode="auto">
          <a:xfrm>
            <a:off x="1411494" y="5205853"/>
            <a:ext cx="1450657"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b="1" dirty="0"/>
              <a:t>Servizi</a:t>
            </a:r>
          </a:p>
        </p:txBody>
      </p:sp>
      <p:pic>
        <p:nvPicPr>
          <p:cNvPr id="89" name="Elemento grafico 88" descr="Carrello della spesa">
            <a:extLst>
              <a:ext uri="{FF2B5EF4-FFF2-40B4-BE49-F238E27FC236}">
                <a16:creationId xmlns:a16="http://schemas.microsoft.com/office/drawing/2014/main" id="{40F43637-80E3-4071-8E25-A33CF829F72C}"/>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0393" y="3285467"/>
            <a:ext cx="567772" cy="567772"/>
          </a:xfrm>
          <a:prstGeom prst="rect">
            <a:avLst/>
          </a:prstGeom>
        </p:spPr>
      </p:pic>
      <p:pic>
        <p:nvPicPr>
          <p:cNvPr id="90" name="Elemento grafico 89" descr="Ingranaggi">
            <a:extLst>
              <a:ext uri="{FF2B5EF4-FFF2-40B4-BE49-F238E27FC236}">
                <a16:creationId xmlns:a16="http://schemas.microsoft.com/office/drawing/2014/main" id="{F8EC438E-9AC9-44F6-9BBB-5E07174B8DBD}"/>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0393" y="5120430"/>
            <a:ext cx="567772" cy="567772"/>
          </a:xfrm>
          <a:prstGeom prst="rect">
            <a:avLst/>
          </a:prstGeom>
        </p:spPr>
      </p:pic>
      <p:pic>
        <p:nvPicPr>
          <p:cNvPr id="91" name="Elemento grafico 90" descr="Edificio">
            <a:extLst>
              <a:ext uri="{FF2B5EF4-FFF2-40B4-BE49-F238E27FC236}">
                <a16:creationId xmlns:a16="http://schemas.microsoft.com/office/drawing/2014/main" id="{14DF774E-F310-4885-BA87-1E1651546A6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6201" y="4228329"/>
            <a:ext cx="516156" cy="516156"/>
          </a:xfrm>
          <a:prstGeom prst="rect">
            <a:avLst/>
          </a:prstGeom>
        </p:spPr>
      </p:pic>
      <p:sp>
        <p:nvSpPr>
          <p:cNvPr id="92" name="Ovale 91">
            <a:extLst>
              <a:ext uri="{FF2B5EF4-FFF2-40B4-BE49-F238E27FC236}">
                <a16:creationId xmlns:a16="http://schemas.microsoft.com/office/drawing/2014/main" id="{973117B7-E5F1-42E6-9A15-BFAFC20B2974}"/>
              </a:ext>
            </a:extLst>
          </p:cNvPr>
          <p:cNvSpPr/>
          <p:nvPr/>
        </p:nvSpPr>
        <p:spPr bwMode="auto">
          <a:xfrm>
            <a:off x="3215680" y="3256409"/>
            <a:ext cx="916465" cy="625888"/>
          </a:xfrm>
          <a:prstGeom prst="ellipse">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it-IT" sz="1800" b="0" dirty="0">
              <a:latin typeface="Century Gothic" panose="020B0502020202020204" pitchFamily="34" charset="0"/>
            </a:endParaRPr>
          </a:p>
        </p:txBody>
      </p:sp>
      <p:sp>
        <p:nvSpPr>
          <p:cNvPr id="93" name="Rettangolo 92">
            <a:extLst>
              <a:ext uri="{FF2B5EF4-FFF2-40B4-BE49-F238E27FC236}">
                <a16:creationId xmlns:a16="http://schemas.microsoft.com/office/drawing/2014/main" id="{5CC28FDF-DA9F-4053-9138-1D441EAEE46C}"/>
              </a:ext>
            </a:extLst>
          </p:cNvPr>
          <p:cNvSpPr/>
          <p:nvPr/>
        </p:nvSpPr>
        <p:spPr>
          <a:xfrm>
            <a:off x="3251671" y="3369298"/>
            <a:ext cx="844483" cy="400110"/>
          </a:xfrm>
          <a:prstGeom prst="rect">
            <a:avLst/>
          </a:prstGeom>
        </p:spPr>
        <p:txBody>
          <a:bodyPr wrap="square">
            <a:spAutoFit/>
          </a:bodyPr>
          <a:lstStyle/>
          <a:p>
            <a:pPr algn="ctr"/>
            <a:r>
              <a:rPr lang="it-IT" sz="2000" dirty="0">
                <a:solidFill>
                  <a:schemeClr val="bg1"/>
                </a:solidFill>
                <a:latin typeface="Century Gothic" panose="020B0502020202020204" pitchFamily="34" charset="0"/>
              </a:rPr>
              <a:t>-35%</a:t>
            </a:r>
            <a:endParaRPr lang="it-IT" sz="1200" dirty="0">
              <a:solidFill>
                <a:schemeClr val="bg1"/>
              </a:solidFill>
              <a:latin typeface="Century Gothic" panose="020B0502020202020204" pitchFamily="34" charset="0"/>
            </a:endParaRPr>
          </a:p>
        </p:txBody>
      </p:sp>
      <p:sp>
        <p:nvSpPr>
          <p:cNvPr id="94" name="Ovale 93">
            <a:extLst>
              <a:ext uri="{FF2B5EF4-FFF2-40B4-BE49-F238E27FC236}">
                <a16:creationId xmlns:a16="http://schemas.microsoft.com/office/drawing/2014/main" id="{518CE218-97D0-49CD-B664-9231E2F74C18}"/>
              </a:ext>
            </a:extLst>
          </p:cNvPr>
          <p:cNvSpPr/>
          <p:nvPr/>
        </p:nvSpPr>
        <p:spPr bwMode="auto">
          <a:xfrm>
            <a:off x="3215680" y="4173463"/>
            <a:ext cx="916465" cy="625888"/>
          </a:xfrm>
          <a:prstGeom prst="ellipse">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it-IT" sz="1800" b="0" dirty="0">
              <a:latin typeface="Century Gothic" panose="020B0502020202020204" pitchFamily="34" charset="0"/>
            </a:endParaRPr>
          </a:p>
        </p:txBody>
      </p:sp>
      <p:sp>
        <p:nvSpPr>
          <p:cNvPr id="95" name="Rettangolo 94">
            <a:extLst>
              <a:ext uri="{FF2B5EF4-FFF2-40B4-BE49-F238E27FC236}">
                <a16:creationId xmlns:a16="http://schemas.microsoft.com/office/drawing/2014/main" id="{490E40F1-3716-47E4-A29A-77DE957C5361}"/>
              </a:ext>
            </a:extLst>
          </p:cNvPr>
          <p:cNvSpPr/>
          <p:nvPr/>
        </p:nvSpPr>
        <p:spPr>
          <a:xfrm>
            <a:off x="3251671" y="4286352"/>
            <a:ext cx="844483" cy="400110"/>
          </a:xfrm>
          <a:prstGeom prst="rect">
            <a:avLst/>
          </a:prstGeom>
        </p:spPr>
        <p:txBody>
          <a:bodyPr wrap="square">
            <a:spAutoFit/>
          </a:bodyPr>
          <a:lstStyle/>
          <a:p>
            <a:pPr algn="ctr"/>
            <a:r>
              <a:rPr lang="it-IT" sz="2000" dirty="0">
                <a:solidFill>
                  <a:schemeClr val="bg1"/>
                </a:solidFill>
                <a:latin typeface="Century Gothic" panose="020B0502020202020204" pitchFamily="34" charset="0"/>
              </a:rPr>
              <a:t>-29%</a:t>
            </a:r>
            <a:endParaRPr lang="it-IT" sz="1200" dirty="0">
              <a:solidFill>
                <a:schemeClr val="bg1"/>
              </a:solidFill>
              <a:latin typeface="Century Gothic" panose="020B0502020202020204" pitchFamily="34" charset="0"/>
            </a:endParaRPr>
          </a:p>
        </p:txBody>
      </p:sp>
      <p:sp>
        <p:nvSpPr>
          <p:cNvPr id="96" name="Ovale 95">
            <a:extLst>
              <a:ext uri="{FF2B5EF4-FFF2-40B4-BE49-F238E27FC236}">
                <a16:creationId xmlns:a16="http://schemas.microsoft.com/office/drawing/2014/main" id="{38DCF995-CFA2-48E8-B701-98D468D8B901}"/>
              </a:ext>
            </a:extLst>
          </p:cNvPr>
          <p:cNvSpPr/>
          <p:nvPr/>
        </p:nvSpPr>
        <p:spPr bwMode="auto">
          <a:xfrm>
            <a:off x="3215680" y="5091372"/>
            <a:ext cx="916465" cy="625888"/>
          </a:xfrm>
          <a:prstGeom prst="ellipse">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it-IT" sz="1800" b="0" dirty="0">
              <a:latin typeface="Century Gothic" panose="020B0502020202020204" pitchFamily="34" charset="0"/>
            </a:endParaRPr>
          </a:p>
        </p:txBody>
      </p:sp>
      <p:sp>
        <p:nvSpPr>
          <p:cNvPr id="97" name="Rettangolo 96">
            <a:extLst>
              <a:ext uri="{FF2B5EF4-FFF2-40B4-BE49-F238E27FC236}">
                <a16:creationId xmlns:a16="http://schemas.microsoft.com/office/drawing/2014/main" id="{8E5DF91E-4DCF-48D1-A17E-41E39DFAAF22}"/>
              </a:ext>
            </a:extLst>
          </p:cNvPr>
          <p:cNvSpPr/>
          <p:nvPr/>
        </p:nvSpPr>
        <p:spPr>
          <a:xfrm>
            <a:off x="3251671" y="5204261"/>
            <a:ext cx="844483" cy="400110"/>
          </a:xfrm>
          <a:prstGeom prst="rect">
            <a:avLst/>
          </a:prstGeom>
        </p:spPr>
        <p:txBody>
          <a:bodyPr wrap="square">
            <a:spAutoFit/>
          </a:bodyPr>
          <a:lstStyle/>
          <a:p>
            <a:pPr algn="ctr"/>
            <a:r>
              <a:rPr lang="it-IT" sz="2000" dirty="0">
                <a:solidFill>
                  <a:schemeClr val="bg1"/>
                </a:solidFill>
                <a:latin typeface="Century Gothic" panose="020B0502020202020204" pitchFamily="34" charset="0"/>
              </a:rPr>
              <a:t>-12%</a:t>
            </a:r>
            <a:endParaRPr lang="it-IT" sz="1200" dirty="0">
              <a:solidFill>
                <a:schemeClr val="bg1"/>
              </a:solidFill>
              <a:latin typeface="Century Gothic" panose="020B0502020202020204" pitchFamily="34" charset="0"/>
            </a:endParaRPr>
          </a:p>
        </p:txBody>
      </p:sp>
      <p:sp>
        <p:nvSpPr>
          <p:cNvPr id="98" name="Rettangolo 97">
            <a:extLst>
              <a:ext uri="{FF2B5EF4-FFF2-40B4-BE49-F238E27FC236}">
                <a16:creationId xmlns:a16="http://schemas.microsoft.com/office/drawing/2014/main" id="{75B85B0B-46D9-4FB2-BC71-F8524534DA55}"/>
              </a:ext>
            </a:extLst>
          </p:cNvPr>
          <p:cNvSpPr/>
          <p:nvPr/>
        </p:nvSpPr>
        <p:spPr bwMode="auto">
          <a:xfrm>
            <a:off x="542533" y="3034662"/>
            <a:ext cx="4030208" cy="2842610"/>
          </a:xfrm>
          <a:prstGeom prst="rect">
            <a:avLst/>
          </a:prstGeom>
          <a:noFill/>
          <a:ln w="19050" cap="flat" cmpd="sng" algn="ctr">
            <a:solidFill>
              <a:srgbClr val="203864"/>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99" name="Elemento grafico 98" descr="Freccia linea: curva antioraria">
            <a:extLst>
              <a:ext uri="{FF2B5EF4-FFF2-40B4-BE49-F238E27FC236}">
                <a16:creationId xmlns:a16="http://schemas.microsoft.com/office/drawing/2014/main" id="{C192AE6B-FC5E-4BDA-A7C3-A8B4809598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5968933">
            <a:off x="4638003" y="2907782"/>
            <a:ext cx="845204" cy="914400"/>
          </a:xfrm>
          <a:prstGeom prst="rect">
            <a:avLst/>
          </a:prstGeom>
        </p:spPr>
      </p:pic>
      <p:cxnSp>
        <p:nvCxnSpPr>
          <p:cNvPr id="100" name="Connettore diritto 99">
            <a:extLst>
              <a:ext uri="{FF2B5EF4-FFF2-40B4-BE49-F238E27FC236}">
                <a16:creationId xmlns:a16="http://schemas.microsoft.com/office/drawing/2014/main" id="{9C076CF9-2FF1-4A9D-9164-B5DCCF798145}"/>
              </a:ext>
            </a:extLst>
          </p:cNvPr>
          <p:cNvCxnSpPr/>
          <p:nvPr/>
        </p:nvCxnSpPr>
        <p:spPr bwMode="auto">
          <a:xfrm>
            <a:off x="5522131" y="2800722"/>
            <a:ext cx="0" cy="1003946"/>
          </a:xfrm>
          <a:prstGeom prst="line">
            <a:avLst/>
          </a:prstGeom>
          <a:noFill/>
          <a:ln w="38100" cap="flat" cmpd="sng" algn="ctr">
            <a:solidFill>
              <a:schemeClr val="tx1"/>
            </a:solidFill>
            <a:prstDash val="solid"/>
            <a:round/>
            <a:headEnd type="none" w="med" len="med"/>
            <a:tailEnd type="none" w="med" len="med"/>
          </a:ln>
          <a:effectLst/>
        </p:spPr>
      </p:cxnSp>
      <p:sp>
        <p:nvSpPr>
          <p:cNvPr id="144" name="Rettangolo 143">
            <a:extLst>
              <a:ext uri="{FF2B5EF4-FFF2-40B4-BE49-F238E27FC236}">
                <a16:creationId xmlns:a16="http://schemas.microsoft.com/office/drawing/2014/main" id="{F1EA614F-6870-4E96-B726-F217B08C7A1B}"/>
              </a:ext>
            </a:extLst>
          </p:cNvPr>
          <p:cNvSpPr/>
          <p:nvPr/>
        </p:nvSpPr>
        <p:spPr bwMode="auto">
          <a:xfrm>
            <a:off x="5356713" y="4173113"/>
            <a:ext cx="2158701" cy="830997"/>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eaLnBrk="1" hangingPunct="1"/>
            <a:r>
              <a:rPr kumimoji="0" lang="it-IT" sz="2400" strike="noStrike" cap="none" normalizeH="0" baseline="0" dirty="0">
                <a:ln>
                  <a:noFill/>
                </a:ln>
                <a:solidFill>
                  <a:schemeClr val="tx1"/>
                </a:solidFill>
                <a:effectLst/>
                <a:latin typeface="Century Gothic" panose="020B0502020202020204" pitchFamily="34" charset="0"/>
              </a:rPr>
              <a:t>NORD OVEST</a:t>
            </a:r>
            <a:br>
              <a:rPr kumimoji="0" lang="it-IT" sz="2400" strike="noStrike" cap="none" normalizeH="0" baseline="0" dirty="0">
                <a:ln>
                  <a:noFill/>
                </a:ln>
                <a:solidFill>
                  <a:schemeClr val="tx1"/>
                </a:solidFill>
                <a:effectLst/>
                <a:latin typeface="Century Gothic" panose="020B0502020202020204" pitchFamily="34" charset="0"/>
              </a:rPr>
            </a:br>
            <a:r>
              <a:rPr kumimoji="0" lang="it-IT" sz="2400" strike="noStrike" cap="none" normalizeH="0" baseline="0" dirty="0">
                <a:ln>
                  <a:noFill/>
                </a:ln>
                <a:solidFill>
                  <a:schemeClr val="tx1"/>
                </a:solidFill>
                <a:effectLst/>
                <a:latin typeface="Century Gothic" panose="020B0502020202020204" pitchFamily="34" charset="0"/>
              </a:rPr>
              <a:t>-19</a:t>
            </a:r>
            <a:r>
              <a:rPr kumimoji="0" lang="it-IT" sz="1600" strike="noStrike" cap="none" normalizeH="0" baseline="0" dirty="0">
                <a:ln>
                  <a:noFill/>
                </a:ln>
                <a:solidFill>
                  <a:schemeClr val="tx1"/>
                </a:solidFill>
                <a:effectLst/>
                <a:latin typeface="Century Gothic" panose="020B0502020202020204" pitchFamily="34" charset="0"/>
              </a:rPr>
              <a:t>%</a:t>
            </a:r>
          </a:p>
        </p:txBody>
      </p:sp>
      <p:sp>
        <p:nvSpPr>
          <p:cNvPr id="39" name="Rettangolo 38">
            <a:extLst>
              <a:ext uri="{FF2B5EF4-FFF2-40B4-BE49-F238E27FC236}">
                <a16:creationId xmlns:a16="http://schemas.microsoft.com/office/drawing/2014/main" id="{4B98CC29-3E9E-4224-A690-1CA18036993A}"/>
              </a:ext>
            </a:extLst>
          </p:cNvPr>
          <p:cNvSpPr/>
          <p:nvPr/>
        </p:nvSpPr>
        <p:spPr>
          <a:xfrm>
            <a:off x="352425" y="1820520"/>
            <a:ext cx="11610975" cy="400110"/>
          </a:xfrm>
          <a:prstGeom prst="rect">
            <a:avLst/>
          </a:prstGeom>
          <a:solidFill>
            <a:schemeClr val="tx1"/>
          </a:solidFill>
        </p:spPr>
        <p:txBody>
          <a:bodyPr wrap="square" anchor="ctr" anchorCtr="0">
            <a:spAutoFit/>
          </a:bodyPr>
          <a:lstStyle/>
          <a:p>
            <a:r>
              <a:rPr lang="it-IT" sz="2000" dirty="0">
                <a:solidFill>
                  <a:schemeClr val="bg1"/>
                </a:solidFill>
                <a:latin typeface="Century Gothic" panose="020B0502020202020204" pitchFamily="34" charset="0"/>
              </a:rPr>
              <a:t>Calo delle nuove iscrizioni nel 2020 </a:t>
            </a:r>
            <a:r>
              <a:rPr lang="it-IT" sz="2000" b="0" i="1" dirty="0">
                <a:solidFill>
                  <a:schemeClr val="bg1"/>
                </a:solidFill>
                <a:latin typeface="Century Gothic" panose="020B0502020202020204" pitchFamily="34" charset="0"/>
              </a:rPr>
              <a:t>(Imprese nuove nate in meno rispetto al 2019)</a:t>
            </a:r>
            <a:endParaRPr lang="it-IT" sz="2000" b="0" i="1" u="sng"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876292828"/>
      </p:ext>
    </p:extLst>
  </p:cSld>
  <p:clrMapOvr>
    <a:masterClrMapping/>
  </p:clrMapOvr>
</p:sld>
</file>

<file path=ppt/theme/theme1.xml><?xml version="1.0" encoding="utf-8"?>
<a:theme xmlns:a="http://schemas.openxmlformats.org/drawingml/2006/main" name="R01">
  <a:themeElements>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8ED2376BC864A4DB3AC571B1E945903" ma:contentTypeVersion="" ma:contentTypeDescription="Creare un nuovo documento." ma:contentTypeScope="" ma:versionID="01a7492a8a45a7b18a97263ae93031f7">
  <xsd:schema xmlns:xsd="http://www.w3.org/2001/XMLSchema" xmlns:xs="http://www.w3.org/2001/XMLSchema" xmlns:p="http://schemas.microsoft.com/office/2006/metadata/properties" xmlns:ns2="61fca8d7-6546-4f7b-ba73-9248e7d32f8d" targetNamespace="http://schemas.microsoft.com/office/2006/metadata/properties" ma:root="true" ma:fieldsID="b65b0582c806033fb2025a2fc05671d4" ns2:_="">
    <xsd:import namespace="61fca8d7-6546-4f7b-ba73-9248e7d32f8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fca8d7-6546-4f7b-ba73-9248e7d32f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F405D2-169D-42A8-B9E5-9FE25827F00B}">
  <ds:schemaRefs>
    <ds:schemaRef ds:uri="61fca8d7-6546-4f7b-ba73-9248e7d32f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0CB6F4-0298-4C44-9649-398518D46920}">
  <ds:schemaRefs>
    <ds:schemaRef ds:uri="http://schemas.microsoft.com/office/2006/metadata/properties"/>
    <ds:schemaRef ds:uri="http://purl.org/dc/dcmitype/"/>
    <ds:schemaRef ds:uri="http://schemas.microsoft.com/office/2006/documentManagement/types"/>
    <ds:schemaRef ds:uri="http://www.w3.org/XML/1998/namespace"/>
    <ds:schemaRef ds:uri="http://purl.org/dc/elements/1.1/"/>
    <ds:schemaRef ds:uri="http://schemas.microsoft.com/office/infopath/2007/PartnerControls"/>
    <ds:schemaRef ds:uri="61fca8d7-6546-4f7b-ba73-9248e7d32f8d"/>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09AD38A7-285C-4797-9938-B60F649758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1215</TotalTime>
  <Words>6089</Words>
  <Application>Microsoft Office PowerPoint</Application>
  <PresentationFormat>Widescreen</PresentationFormat>
  <Paragraphs>954</Paragraphs>
  <Slides>41</Slides>
  <Notes>9</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41</vt:i4>
      </vt:variant>
    </vt:vector>
  </HeadingPairs>
  <TitlesOfParts>
    <vt:vector size="46" baseType="lpstr">
      <vt:lpstr>Arial</vt:lpstr>
      <vt:lpstr>Century Gothic</vt:lpstr>
      <vt:lpstr>Verdana</vt:lpstr>
      <vt:lpstr>Wingdings</vt:lpstr>
      <vt:lpstr>R01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subject>.</dc:subject>
  <dc:creator>.</dc:creator>
  <cp:keywords>.</cp:keywords>
  <dc:description>.</dc:description>
  <cp:lastModifiedBy>Daniele Serio</cp:lastModifiedBy>
  <cp:revision>6</cp:revision>
  <cp:lastPrinted>2017-02-14T10:13:56Z</cp:lastPrinted>
  <dcterms:created xsi:type="dcterms:W3CDTF">2009-02-16T05:35:06Z</dcterms:created>
  <dcterms:modified xsi:type="dcterms:W3CDTF">2021-03-29T11:39:49Z</dcterms:modified>
  <cp:categor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0x01010088ED2376BC864A4DB3AC571B1E945903</vt:lpwstr>
  </property>
</Properties>
</file>